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PT Serif Bold Italics" charset="1" panose="020A0703040505090204"/>
      <p:regular r:id="rId20"/>
    </p:embeddedFont>
    <p:embeddedFont>
      <p:font typeface="PT Serif" charset="1" panose="020A0603040505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636324" y="626854"/>
            <a:ext cx="11238967" cy="1276350"/>
          </a:xfrm>
          <a:prstGeom prst="rect">
            <a:avLst/>
          </a:prstGeom>
        </p:spPr>
        <p:txBody>
          <a:bodyPr anchor="t" rtlCol="false" tIns="0" lIns="0" bIns="0" rIns="0">
            <a:spAutoFit/>
          </a:bodyPr>
          <a:lstStyle/>
          <a:p>
            <a:pPr algn="ctr">
              <a:lnSpc>
                <a:spcPts val="10199"/>
              </a:lnSpc>
            </a:pPr>
            <a:r>
              <a:rPr lang="en-US" b="true" sz="8499" i="true">
                <a:solidFill>
                  <a:srgbClr val="FFFFFF"/>
                </a:solidFill>
                <a:latin typeface="PT Serif Bold Italics"/>
                <a:ea typeface="PT Serif Bold Italics"/>
                <a:cs typeface="PT Serif Bold Italics"/>
                <a:sym typeface="PT Serif Bold Italics"/>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397" t="0" r="-1397"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695575"/>
            <a:ext cx="7818239" cy="2447925"/>
          </a:xfrm>
          <a:prstGeom prst="rect">
            <a:avLst/>
          </a:prstGeom>
        </p:spPr>
        <p:txBody>
          <a:bodyPr anchor="t" rtlCol="false" tIns="0" lIns="0" bIns="0" rIns="0">
            <a:spAutoFit/>
          </a:bodyPr>
          <a:lstStyle/>
          <a:p>
            <a:pPr algn="ctr">
              <a:lnSpc>
                <a:spcPts val="6480"/>
              </a:lnSpc>
            </a:pPr>
            <a:r>
              <a:rPr lang="en-US" sz="5400">
                <a:solidFill>
                  <a:srgbClr val="FFFFFF"/>
                </a:solidFill>
                <a:latin typeface="PT Serif"/>
                <a:ea typeface="PT Serif"/>
                <a:cs typeface="PT Serif"/>
                <a:sym typeface="PT Serif"/>
              </a:rPr>
              <a:t>Website Design and </a:t>
            </a:r>
          </a:p>
          <a:p>
            <a:pPr algn="ctr">
              <a:lnSpc>
                <a:spcPts val="6480"/>
              </a:lnSpc>
            </a:pPr>
            <a:r>
              <a:rPr lang="en-US" sz="5400">
                <a:solidFill>
                  <a:srgbClr val="FFFFFF"/>
                </a:solidFill>
                <a:latin typeface="PT Serif"/>
                <a:ea typeface="PT Serif"/>
                <a:cs typeface="PT Serif"/>
                <a:sym typeface="PT Serif"/>
              </a:rPr>
              <a:t>Development </a:t>
            </a:r>
          </a:p>
          <a:p>
            <a:pPr algn="ctr">
              <a:lnSpc>
                <a:spcPts val="6480"/>
              </a:lnSpc>
            </a:pPr>
            <a:r>
              <a:rPr lang="en-US" sz="5400">
                <a:solidFill>
                  <a:srgbClr val="FFFFFF"/>
                </a:solidFill>
                <a:latin typeface="PT Serif"/>
                <a:ea typeface="PT Serif"/>
                <a:cs typeface="PT Serif"/>
                <a:sym typeface="PT Serif"/>
              </a:rPr>
              <a:t>Company</a:t>
            </a:r>
          </a:p>
        </p:txBody>
      </p:sp>
      <p:grpSp>
        <p:nvGrpSpPr>
          <p:cNvPr name="Group 8" id="8"/>
          <p:cNvGrpSpPr/>
          <p:nvPr/>
        </p:nvGrpSpPr>
        <p:grpSpPr>
          <a:xfrm rot="0">
            <a:off x="870030" y="797838"/>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0637582" y="5218262"/>
            <a:ext cx="5863828" cy="1011809"/>
          </a:xfrm>
          <a:prstGeom prst="rect">
            <a:avLst/>
          </a:prstGeom>
        </p:spPr>
        <p:txBody>
          <a:bodyPr anchor="t" rtlCol="false" tIns="0" lIns="0" bIns="0" rIns="0">
            <a:spAutoFit/>
          </a:bodyPr>
          <a:lstStyle/>
          <a:p>
            <a:pPr algn="ctr">
              <a:lnSpc>
                <a:spcPts val="4104"/>
              </a:lnSpc>
            </a:pPr>
            <a:r>
              <a:rPr lang="en-US" sz="2565">
                <a:solidFill>
                  <a:srgbClr val="FFFFFF"/>
                </a:solidFill>
                <a:latin typeface="PT Serif"/>
                <a:ea typeface="PT Serif"/>
                <a:cs typeface="PT Serif"/>
                <a:sym typeface="PT Serif"/>
              </a:rPr>
              <a:t> Web Design &amp; Web Development </a:t>
            </a:r>
          </a:p>
          <a:p>
            <a:pPr algn="ctr">
              <a:lnSpc>
                <a:spcPts val="4160"/>
              </a:lnSpc>
            </a:pPr>
            <a:r>
              <a:rPr lang="en-US" sz="2600">
                <a:solidFill>
                  <a:srgbClr val="FFFFFF"/>
                </a:solidFill>
                <a:latin typeface="PT Serif"/>
                <a:ea typeface="PT Serif"/>
                <a:cs typeface="PT Serif"/>
                <a:sym typeface="PT Serif"/>
              </a:rPr>
              <a:t>Company in Bangalore, India</a:t>
            </a:r>
          </a:p>
        </p:txBody>
      </p:sp>
      <p:sp>
        <p:nvSpPr>
          <p:cNvPr name="TextBox 11" id="11"/>
          <p:cNvSpPr txBox="true"/>
          <p:nvPr/>
        </p:nvSpPr>
        <p:spPr>
          <a:xfrm rot="0">
            <a:off x="9889720" y="6492052"/>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a:p>
            <a:pPr algn="ctr">
              <a:lnSpc>
                <a:spcPts val="4160"/>
              </a:lnSpc>
            </a:pPr>
            <a:r>
              <a:rPr lang="en-US" sz="2600">
                <a:solidFill>
                  <a:srgbClr val="FFFFFF"/>
                </a:solidFill>
                <a:latin typeface="PT Serif"/>
                <a:ea typeface="PT Serif"/>
                <a:cs typeface="PT Serif"/>
                <a:sym typeface="PT Serif"/>
              </a:rPr>
              <a:t>+91 9986 056 909</a:t>
            </a:r>
          </a:p>
          <a:p>
            <a:pPr algn="ctr">
              <a:lnSpc>
                <a:spcPts val="4160"/>
              </a:lnSpc>
            </a:pPr>
            <a:r>
              <a:rPr lang="en-US" sz="2600">
                <a:solidFill>
                  <a:srgbClr val="FFFFFF"/>
                </a:solidFill>
                <a:latin typeface="PT Serif"/>
                <a:ea typeface="PT Serif"/>
                <a:cs typeface="PT Serif"/>
                <a:sym typeface="PT Serif"/>
              </a:rPr>
              <a:t>info@quorawebsolutions.com</a:t>
            </a:r>
          </a:p>
          <a:p>
            <a:pPr algn="ctr">
              <a:lnSpc>
                <a:spcPts val="4160"/>
              </a:lnSpc>
            </a:pPr>
          </a:p>
        </p:txBody>
      </p:sp>
      <p:sp>
        <p:nvSpPr>
          <p:cNvPr name="TextBox 12" id="12"/>
          <p:cNvSpPr txBox="true"/>
          <p:nvPr/>
        </p:nvSpPr>
        <p:spPr>
          <a:xfrm rot="0">
            <a:off x="11949261" y="8180535"/>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24A, 1st Main Rd, Chandra Reddy </a:t>
            </a:r>
          </a:p>
          <a:p>
            <a:pPr algn="ctr">
              <a:lnSpc>
                <a:spcPts val="4160"/>
              </a:lnSpc>
            </a:pPr>
            <a:r>
              <a:rPr lang="en-US" sz="2600">
                <a:solidFill>
                  <a:srgbClr val="FFFFFF"/>
                </a:solidFill>
                <a:latin typeface="PT Serif"/>
                <a:ea typeface="PT Serif"/>
                <a:cs typeface="PT Serif"/>
                <a:sym typeface="PT Serif"/>
              </a:rPr>
              <a:t>Layout, Koramangala 4th Block, </a:t>
            </a:r>
          </a:p>
          <a:p>
            <a:pPr algn="ctr">
              <a:lnSpc>
                <a:spcPts val="4160"/>
              </a:lnSpc>
            </a:pPr>
            <a:r>
              <a:rPr lang="en-US" sz="2600">
                <a:solidFill>
                  <a:srgbClr val="FFFFFF"/>
                </a:solidFill>
                <a:latin typeface="PT Serif"/>
                <a:ea typeface="PT Serif"/>
                <a:cs typeface="PT Serif"/>
                <a:sym typeface="PT Serif"/>
              </a:rPr>
              <a:t>Koramangala, Bengaluru, </a:t>
            </a:r>
          </a:p>
          <a:p>
            <a:pPr algn="ctr">
              <a:lnSpc>
                <a:spcPts val="4160"/>
              </a:lnSpc>
            </a:pPr>
            <a:r>
              <a:rPr lang="en-US" sz="2600">
                <a:solidFill>
                  <a:srgbClr val="FFFFFF"/>
                </a:solidFill>
                <a:latin typeface="PT Serif"/>
                <a:ea typeface="PT Serif"/>
                <a:cs typeface="PT Serif"/>
                <a:sym typeface="PT Serif"/>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741660"/>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PT Serif"/>
                <a:ea typeface="PT Serif"/>
                <a:cs typeface="PT Serif"/>
                <a:sym typeface="PT Serif"/>
              </a:rPr>
              <a:t>Why hire a website design and development company?</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Expertise: Professional designers and developers have the skills and experience to create high-quality websites that are both visually appealing and functionally effective.</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Efficiency: They can complete projects efficiently, saving you time and effort.</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Customization: They can tailor the website to your specific needs and brand identity.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Technical Support: They can provide ongoing support and maintenance for y</a:t>
            </a:r>
            <a:r>
              <a:rPr lang="en-US" sz="2600">
                <a:solidFill>
                  <a:srgbClr val="FFFFFF"/>
                </a:solidFill>
                <a:latin typeface="PT Serif"/>
                <a:ea typeface="PT Serif"/>
                <a:cs typeface="PT Serif"/>
                <a:sym typeface="PT Serif"/>
              </a:rPr>
              <a:t>our website.</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Peace of mind: Knowing that your website is in the hands of experts can give you peace of mind and allow you to focus on other aspects of your business.**</a:t>
            </a:r>
          </a:p>
          <a:p>
            <a:pPr algn="ctr">
              <a:lnSpc>
                <a:spcPts val="4160"/>
              </a:lnSpc>
              <a:spcBef>
                <a:spcPct val="0"/>
              </a:spcBef>
            </a:pPr>
            <a:r>
              <a:rPr lang="en-US" sz="2600">
                <a:solidFill>
                  <a:srgbClr val="FFFFFF"/>
                </a:solidFill>
                <a:latin typeface="PT Serif"/>
                <a:ea typeface="PT Serif"/>
                <a:cs typeface="PT Serif"/>
                <a:sym typeface="PT Serif"/>
              </a:rPr>
              <a:t>Choosing the Right Website Design and Development Firm:</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635880"/>
            <a:ext cx="18288000" cy="5201920"/>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Portfolio: Review their previous work to assess their design and development capabilities.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Experience: Consider their experience in your industry or with similar projects.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Communication: Ensure they have excellent communication skills and are responsive to your needs.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Pricing: Compare their pricing and services to find the best value.</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Client References: Ask for references from previous clients to get firsthand feedback on their work and professionalism.</a:t>
            </a:r>
          </a:p>
          <a:p>
            <a:pPr algn="ctr">
              <a:lnSpc>
                <a:spcPts val="4160"/>
              </a:lnSpc>
              <a:spcBef>
                <a:spcPct val="0"/>
              </a:spcBef>
            </a:pPr>
            <a:r>
              <a:rPr lang="en-US" sz="2600">
                <a:solidFill>
                  <a:srgbClr val="FFFFFF"/>
                </a:solidFill>
                <a:latin typeface="PT Serif"/>
                <a:ea typeface="PT Serif"/>
                <a:cs typeface="PT Serif"/>
                <a:sym typeface="PT Serif"/>
              </a:rPr>
              <a:t>In conclusion, a well-designed and developed website is indispensable for establishing a robust online presence. By entrusting y</a:t>
            </a:r>
            <a:r>
              <a:rPr lang="en-US" sz="2600">
                <a:solidFill>
                  <a:srgbClr val="FFFFFF"/>
                </a:solidFill>
                <a:latin typeface="PT Serif"/>
                <a:ea typeface="PT Serif"/>
                <a:cs typeface="PT Serif"/>
                <a:sym typeface="PT Serif"/>
              </a:rPr>
              <a:t>our website to a professional website design and development company, you can rest assured that your digital storefront will effectively represent your brand, engage your audience, and drive business growth.</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6677062"/>
            <a:ext cx="18288000" cy="205867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A well-crafted website is essential for building a strong online presence. It serves as your digital storefront, showcasing your brand and attracting potential customers. By partnering with a professional website design and development company, you can ensure that your website is visually appealing, user-friendly, and effective at achieving your business objectives.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04603"/>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98844" y="7405208"/>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Visit Us - www.quorawebsolution.com</a:t>
            </a:r>
          </a:p>
          <a:p>
            <a:pPr algn="ctr">
              <a:lnSpc>
                <a:spcPts val="4160"/>
              </a:lnSpc>
            </a:pPr>
            <a:r>
              <a:rPr lang="en-US" sz="2600">
                <a:solidFill>
                  <a:srgbClr val="FFFFFF"/>
                </a:solidFill>
                <a:latin typeface="PT Serif"/>
                <a:ea typeface="PT Serif"/>
                <a:cs typeface="PT Serif"/>
                <a:sym typeface="PT Serif"/>
              </a:rPr>
              <a:t>Call Us - +91 9986 056 909</a:t>
            </a:r>
          </a:p>
          <a:p>
            <a:pPr algn="ctr">
              <a:lnSpc>
                <a:spcPts val="4160"/>
              </a:lnSpc>
            </a:pPr>
            <a:r>
              <a:rPr lang="en-US" sz="2600">
                <a:solidFill>
                  <a:srgbClr val="FFFFFF"/>
                </a:solidFill>
                <a:latin typeface="PT Serif"/>
                <a:ea typeface="PT Serif"/>
                <a:cs typeface="PT Serif"/>
                <a:sym typeface="PT Serif"/>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347740" y="371515"/>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PT Serif"/>
                <a:ea typeface="PT Serif"/>
                <a:cs typeface="PT Serif"/>
                <a:sym typeface="PT Serif"/>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304" t="0" r="-44304" b="0"/>
              </a:stretch>
            </a:blipFill>
          </p:spPr>
        </p:sp>
      </p:grpSp>
      <p:sp>
        <p:nvSpPr>
          <p:cNvPr name="TextBox 11" id="11"/>
          <p:cNvSpPr txBox="true"/>
          <p:nvPr/>
        </p:nvSpPr>
        <p:spPr>
          <a:xfrm rot="0">
            <a:off x="7271231" y="1143025"/>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PT Serif"/>
                <a:ea typeface="PT Serif"/>
                <a:cs typeface="PT Serif"/>
                <a:sym typeface="PT Serif"/>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80056" y="264451"/>
            <a:ext cx="13435466" cy="6271392"/>
          </a:xfrm>
          <a:custGeom>
            <a:avLst/>
            <a:gdLst/>
            <a:ahLst/>
            <a:cxnLst/>
            <a:rect r="r" b="b" t="t" l="l"/>
            <a:pathLst>
              <a:path h="6271392" w="13435466">
                <a:moveTo>
                  <a:pt x="0" y="0"/>
                </a:moveTo>
                <a:lnTo>
                  <a:pt x="13435466" y="0"/>
                </a:lnTo>
                <a:lnTo>
                  <a:pt x="13435466" y="6271392"/>
                </a:lnTo>
                <a:lnTo>
                  <a:pt x="0" y="6271392"/>
                </a:lnTo>
                <a:lnTo>
                  <a:pt x="0" y="0"/>
                </a:lnTo>
                <a:close/>
              </a:path>
            </a:pathLst>
          </a:custGeom>
          <a:blipFill>
            <a:blip r:embed="rId2"/>
            <a:stretch>
              <a:fillRect l="0" t="-22500" r="0" b="-20392"/>
            </a:stretch>
          </a:blipFill>
        </p:spPr>
      </p:sp>
      <p:sp>
        <p:nvSpPr>
          <p:cNvPr name="TextBox 3" id="3"/>
          <p:cNvSpPr txBox="true"/>
          <p:nvPr/>
        </p:nvSpPr>
        <p:spPr>
          <a:xfrm rot="0">
            <a:off x="0" y="8318192"/>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Crafting a Digital Masterpiece: A Comprehensive Guide to Website Design and Development Services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47764" y="343794"/>
            <a:ext cx="13275276" cy="7060686"/>
          </a:xfrm>
          <a:custGeom>
            <a:avLst/>
            <a:gdLst/>
            <a:ahLst/>
            <a:cxnLst/>
            <a:rect r="r" b="b" t="t" l="l"/>
            <a:pathLst>
              <a:path h="7060686" w="13275276">
                <a:moveTo>
                  <a:pt x="0" y="0"/>
                </a:moveTo>
                <a:lnTo>
                  <a:pt x="13275276" y="0"/>
                </a:lnTo>
                <a:lnTo>
                  <a:pt x="13275276" y="7060686"/>
                </a:lnTo>
                <a:lnTo>
                  <a:pt x="0" y="7060686"/>
                </a:lnTo>
                <a:lnTo>
                  <a:pt x="0" y="0"/>
                </a:lnTo>
                <a:close/>
              </a:path>
            </a:pathLst>
          </a:custGeom>
          <a:blipFill>
            <a:blip r:embed="rId2"/>
            <a:stretch>
              <a:fillRect l="0" t="-47566" r="-1792" b="-43821"/>
            </a:stretch>
          </a:blipFill>
        </p:spPr>
      </p:sp>
      <p:sp>
        <p:nvSpPr>
          <p:cNvPr name="TextBox 3" id="3"/>
          <p:cNvSpPr txBox="true"/>
          <p:nvPr/>
        </p:nvSpPr>
        <p:spPr>
          <a:xfrm rot="0">
            <a:off x="0" y="8181340"/>
            <a:ext cx="18288000" cy="205867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Professi</a:t>
            </a:r>
            <a:r>
              <a:rPr lang="en-US" sz="2600">
                <a:solidFill>
                  <a:srgbClr val="FFFFFF"/>
                </a:solidFill>
                <a:latin typeface="PT Serif"/>
                <a:ea typeface="PT Serif"/>
                <a:cs typeface="PT Serif"/>
                <a:sym typeface="PT Serif"/>
              </a:rPr>
              <a:t>onal website design and development services are essential for businesses looking to establish a strong online presence.</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69406" y="332507"/>
            <a:ext cx="13511182" cy="6475023"/>
          </a:xfrm>
          <a:custGeom>
            <a:avLst/>
            <a:gdLst/>
            <a:ahLst/>
            <a:cxnLst/>
            <a:rect r="r" b="b" t="t" l="l"/>
            <a:pathLst>
              <a:path h="6475023" w="13511182">
                <a:moveTo>
                  <a:pt x="0" y="0"/>
                </a:moveTo>
                <a:lnTo>
                  <a:pt x="13511182" y="0"/>
                </a:lnTo>
                <a:lnTo>
                  <a:pt x="13511182" y="6475024"/>
                </a:lnTo>
                <a:lnTo>
                  <a:pt x="0" y="6475024"/>
                </a:lnTo>
                <a:lnTo>
                  <a:pt x="0" y="0"/>
                </a:lnTo>
                <a:close/>
              </a:path>
            </a:pathLst>
          </a:custGeom>
          <a:blipFill>
            <a:blip r:embed="rId2"/>
            <a:stretch>
              <a:fillRect l="0" t="-19732" r="0" b="-19324"/>
            </a:stretch>
          </a:blipFill>
        </p:spPr>
      </p:sp>
      <p:sp>
        <p:nvSpPr>
          <p:cNvPr name="TextBox 3" id="3"/>
          <p:cNvSpPr txBox="true"/>
          <p:nvPr/>
        </p:nvSpPr>
        <p:spPr>
          <a:xfrm rot="0">
            <a:off x="0" y="877125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 A well-crafted website can attract new customers, generate leads, and enhance brand credibility. </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56152" y="311996"/>
            <a:ext cx="13390581" cy="7230062"/>
          </a:xfrm>
          <a:custGeom>
            <a:avLst/>
            <a:gdLst/>
            <a:ahLst/>
            <a:cxnLst/>
            <a:rect r="r" b="b" t="t" l="l"/>
            <a:pathLst>
              <a:path h="7230062" w="13390581">
                <a:moveTo>
                  <a:pt x="0" y="0"/>
                </a:moveTo>
                <a:lnTo>
                  <a:pt x="13390581" y="0"/>
                </a:lnTo>
                <a:lnTo>
                  <a:pt x="13390581" y="7230062"/>
                </a:lnTo>
                <a:lnTo>
                  <a:pt x="0" y="7230062"/>
                </a:lnTo>
                <a:lnTo>
                  <a:pt x="0" y="0"/>
                </a:lnTo>
                <a:close/>
              </a:path>
            </a:pathLst>
          </a:custGeom>
          <a:blipFill>
            <a:blip r:embed="rId2"/>
            <a:stretch>
              <a:fillRect l="0" t="0" r="-1382" b="-5120"/>
            </a:stretch>
          </a:blipFill>
        </p:spPr>
      </p:sp>
      <p:sp>
        <p:nvSpPr>
          <p:cNvPr name="TextBox 3" id="3"/>
          <p:cNvSpPr txBox="true"/>
          <p:nvPr/>
        </p:nvSpPr>
        <p:spPr>
          <a:xfrm rot="0">
            <a:off x="0" y="8653504"/>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By partnering with a skilled website development team, you can create a digital platform that effectively communicates your brand message and engages your target audience.</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01198"/>
            <a:ext cx="18288000" cy="624967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PT Serif"/>
                <a:ea typeface="PT Serif"/>
                <a:cs typeface="PT Serif"/>
                <a:sym typeface="PT Serif"/>
              </a:rPr>
              <a:t>Key Considerations When Selecting a Website Design and Development Company: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Experience and Expertise: Seek a company with a proven track record of creating websites that align with y</a:t>
            </a:r>
            <a:r>
              <a:rPr lang="en-US" sz="2600">
                <a:solidFill>
                  <a:srgbClr val="FFFFFF"/>
                </a:solidFill>
                <a:latin typeface="PT Serif"/>
                <a:ea typeface="PT Serif"/>
                <a:cs typeface="PT Serif"/>
                <a:sym typeface="PT Serif"/>
              </a:rPr>
              <a:t>our specific needs and industry standards.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Portfolio: Examine their previous work to assess their design aesthetic, functionality, and ability to deliver exceptional results.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Technical Proficiency: Ensure they possess expertise in the latest web technologies, such as HTML, CSS, JavaScript, and content management systems (CMS).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Project Management: A reliable website development company will employ efficient project management processes to keep projects on schedule and within budget.</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Communication and Collaboration: Effective communication and collaboration are crucial for a successful website development project.</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4753"/>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Scalability: Consider y</a:t>
            </a:r>
            <a:r>
              <a:rPr lang="en-US" sz="2600">
                <a:solidFill>
                  <a:srgbClr val="FFFFFF"/>
                </a:solidFill>
                <a:latin typeface="PT Serif"/>
                <a:ea typeface="PT Serif"/>
                <a:cs typeface="PT Serif"/>
                <a:sym typeface="PT Serif"/>
              </a:rPr>
              <a:t>our future growth and ensure the website can be easily adapted to accommodate your expanding business.</a:t>
            </a:r>
          </a:p>
          <a:p>
            <a:pPr algn="ctr">
              <a:lnSpc>
                <a:spcPts val="4160"/>
              </a:lnSpc>
              <a:spcBef>
                <a:spcPct val="0"/>
              </a:spcBef>
            </a:pPr>
            <a:r>
              <a:rPr lang="en-US" sz="2600">
                <a:solidFill>
                  <a:srgbClr val="FFFFFF"/>
                </a:solidFill>
                <a:latin typeface="PT Serif"/>
                <a:ea typeface="PT Serif"/>
                <a:cs typeface="PT Serif"/>
                <a:sym typeface="PT Serif"/>
              </a:rPr>
              <a:t>Advantages of Hiring a Website Design and Development Company: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Time and Cost Efficiency: Professional developers can create websites efficiently, saving you time and money.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Expertise and Best Practices: They have the knowledge and experience to implement best practices for website design and development.</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SEO Optimization: A well-designed website can be optimized for search engines, improving your visibility and attracting more organic traffic.</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Enhanced User Experience: A professional company can create a website that is user-friendly and provides a positive experience for visitors.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50764"/>
            <a:ext cx="18288000" cy="31064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a:t>
            </a:r>
            <a:r>
              <a:rPr lang="en-US" sz="2600">
                <a:solidFill>
                  <a:srgbClr val="FFFFFF"/>
                </a:solidFill>
                <a:latin typeface="PT Serif"/>
                <a:ea typeface="PT Serif"/>
                <a:cs typeface="PT Serif"/>
                <a:sym typeface="PT Serif"/>
              </a:rPr>
              <a:t>omprehensive Maintenance and Support: They can offer ongoing maintenance and support to ensure your website remains up-to-date and secure.</a:t>
            </a:r>
          </a:p>
          <a:p>
            <a:pPr algn="ctr">
              <a:lnSpc>
                <a:spcPts val="4160"/>
              </a:lnSpc>
              <a:spcBef>
                <a:spcPct val="0"/>
              </a:spcBef>
            </a:pPr>
            <a:r>
              <a:rPr lang="en-US" sz="2600">
                <a:solidFill>
                  <a:srgbClr val="FFFFFF"/>
                </a:solidFill>
                <a:latin typeface="PT Serif"/>
                <a:ea typeface="PT Serif"/>
                <a:cs typeface="PT Serif"/>
                <a:sym typeface="PT Serif"/>
              </a:rPr>
              <a:t>By entrusting your online presence to a reputable website design and development company, you're investing in a digital asset that can propel your business forward. Their expertise and dedication will help you craft a website that not only looks stunning but also functions seamlessly and drives results.</a:t>
            </a:r>
          </a:p>
        </p:txBody>
      </p:sp>
      <p:sp>
        <p:nvSpPr>
          <p:cNvPr name="TextBox 3" id="3"/>
          <p:cNvSpPr txBox="true"/>
          <p:nvPr/>
        </p:nvSpPr>
        <p:spPr>
          <a:xfrm rot="0">
            <a:off x="0" y="8180863"/>
            <a:ext cx="18288000" cy="101092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Website Design and Development Services</a:t>
            </a:r>
          </a:p>
          <a:p>
            <a:pPr algn="ctr">
              <a:lnSpc>
                <a:spcPts val="4160"/>
              </a:lnSpc>
              <a:spcBef>
                <a:spcPct val="0"/>
              </a:spcBef>
            </a:pPr>
            <a:r>
              <a:rPr lang="en-US" sz="2600">
                <a:solidFill>
                  <a:srgbClr val="FFFFFF"/>
                </a:solidFill>
                <a:latin typeface="PT Serif"/>
                <a:ea typeface="PT Serif"/>
                <a:cs typeface="PT Serif"/>
                <a:sym typeface="PT Serif"/>
              </a:rPr>
              <a:t>Your website is your digital storefront, where potential customers get their first impression of your brand.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12759"/>
            <a:ext cx="18288000" cy="6249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A well-crafted website can make or break your online success. It's where potential customers first interact with your brand, and it can make or break your online success. A professional website design and development company can help you create a website that is both visually appealing and functionally effective.</a:t>
            </a:r>
          </a:p>
          <a:p>
            <a:pPr algn="ctr">
              <a:lnSpc>
                <a:spcPts val="4160"/>
              </a:lnSpc>
            </a:pPr>
            <a:r>
              <a:rPr lang="en-US" sz="2600">
                <a:solidFill>
                  <a:srgbClr val="FFFFFF"/>
                </a:solidFill>
                <a:latin typeface="PT Serif"/>
                <a:ea typeface="PT Serif"/>
                <a:cs typeface="PT Serif"/>
                <a:sym typeface="PT Serif"/>
              </a:rPr>
              <a:t>Key Components of Website Design and Development:</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User Interface (UI): The visual elements of the website, including layout, colors, typography, imagery, and overall aesthetic.</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User Experience (UX): The functionality and usability of the website, ensuring a smooth and intuitive user journey.</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Content: The text, images, and other media that make up the website's content.</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Programming: The coding behind the website, ensuring it functions correctly and loads quickly.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Search Engine Optimization (SEO): Optimizing the website to improve its visibility in search engine results. This involves various techniques, such as keyword research, on-page optimization, and link building, to ensure that your website appears higher in search engine rankings for relevant keywords.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DAGUjzAekmA</dc:identifier>
  <dcterms:modified xsi:type="dcterms:W3CDTF">2011-08-01T06:04:30Z</dcterms:modified>
  <cp:revision>1</cp:revision>
  <dc:title>Crafting a Digital Masterpiece: A Comprehensive Guide to Website Design and Development Services</dc:title>
</cp:coreProperties>
</file>