
<file path=[Content_Types].xml><?xml version="1.0" encoding="utf-8"?>
<Types xmlns="http://schemas.openxmlformats.org/package/2006/content-types">
  <Default ContentType="application/x-fontdata" Extension="fntdata"/>
  <Default ContentType="image/gif" Extension="gif"/>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Lst>
  <p:sldSz cx="18288000" cy="10287000"/>
  <p:notesSz cx="6858000" cy="9144000"/>
  <p:embeddedFontLst>
    <p:embeddedFont>
      <p:font typeface="Poppins Bold" charset="1" panose="00000800000000000000"/>
      <p:regular r:id="rId11"/>
    </p:embeddedFont>
    <p:embeddedFont>
      <p:font typeface="Poppins" charset="1" panose="0000050000000000000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fonts/font11.fntdata" Type="http://schemas.openxmlformats.org/officeDocument/2006/relationships/font"/><Relationship Id="rId12" Target="fonts/font12.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gif" Type="http://schemas.openxmlformats.org/officeDocument/2006/relationships/image"/><Relationship Id="rId3" Target="../media/image2.gif" Type="http://schemas.openxmlformats.org/officeDocument/2006/relationships/image"/><Relationship Id="rId4" Target="../media/image3.gif" Type="http://schemas.openxmlformats.org/officeDocument/2006/relationships/image"/><Relationship Id="rId5" Target="../media/image4.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gif" Type="http://schemas.openxmlformats.org/officeDocument/2006/relationships/image"/><Relationship Id="rId3" Target="../media/image6.gif" Type="http://schemas.openxmlformats.org/officeDocument/2006/relationships/image"/><Relationship Id="rId4"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gif" Type="http://schemas.openxmlformats.org/officeDocument/2006/relationships/image"/><Relationship Id="rId3" Target="../media/image7.gif" Type="http://schemas.openxmlformats.org/officeDocument/2006/relationships/image"/><Relationship Id="rId4" Target="../media/image4.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gif" Type="http://schemas.openxmlformats.org/officeDocument/2006/relationships/image"/><Relationship Id="rId3" Target="../media/image1.gif" Type="http://schemas.openxmlformats.org/officeDocument/2006/relationships/image"/><Relationship Id="rId4" Target="../media/image9.gif" Type="http://schemas.openxmlformats.org/officeDocument/2006/relationships/image"/><Relationship Id="rId5" Target="../media/image10.gif" Type="http://schemas.openxmlformats.org/officeDocument/2006/relationships/image"/><Relationship Id="rId6" Target="../media/image4.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CF7"/>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25000"/>
          </a:blip>
          <a:srcRect l="0" t="0" r="0" b="0"/>
          <a:stretch>
            <a:fillRect/>
          </a:stretch>
        </p:blipFill>
        <p:spPr>
          <a:xfrm flipH="false" flipV="false" rot="-10800000">
            <a:off x="5924335" y="-1987973"/>
            <a:ext cx="16167770" cy="14262946"/>
          </a:xfrm>
          <a:prstGeom prst="rect">
            <a:avLst/>
          </a:prstGeom>
        </p:spPr>
      </p:pic>
      <p:pic>
        <p:nvPicPr>
          <p:cNvPr name="Picture 3" id="3"/>
          <p:cNvPicPr>
            <a:picLocks noChangeAspect="true"/>
          </p:cNvPicPr>
          <p:nvPr/>
        </p:nvPicPr>
        <p:blipFill>
          <a:blip r:embed="rId3">
            <a:alphaModFix amt="50000"/>
          </a:blip>
          <a:srcRect l="0" t="0" r="0" b="0"/>
          <a:stretch>
            <a:fillRect/>
          </a:stretch>
        </p:blipFill>
        <p:spPr>
          <a:xfrm flipH="false" flipV="false" rot="0">
            <a:off x="-2318726" y="-376453"/>
            <a:ext cx="9743013" cy="1709948"/>
          </a:xfrm>
          <a:prstGeom prst="rect">
            <a:avLst/>
          </a:prstGeom>
        </p:spPr>
      </p:pic>
      <p:pic>
        <p:nvPicPr>
          <p:cNvPr name="Picture 4" id="4"/>
          <p:cNvPicPr>
            <a:picLocks noChangeAspect="true"/>
          </p:cNvPicPr>
          <p:nvPr/>
        </p:nvPicPr>
        <p:blipFill>
          <a:blip r:embed="rId4">
            <a:alphaModFix amt="25000"/>
          </a:blip>
          <a:srcRect l="0" t="0" r="0" b="0"/>
          <a:stretch>
            <a:fillRect/>
          </a:stretch>
        </p:blipFill>
        <p:spPr>
          <a:xfrm flipH="false" flipV="false" rot="-7199120">
            <a:off x="-3105051" y="-953252"/>
            <a:ext cx="5793977" cy="5895448"/>
          </a:xfrm>
          <a:prstGeom prst="rect">
            <a:avLst/>
          </a:prstGeom>
        </p:spPr>
      </p:pic>
      <p:sp>
        <p:nvSpPr>
          <p:cNvPr name="Freeform 5" id="5"/>
          <p:cNvSpPr/>
          <p:nvPr/>
        </p:nvSpPr>
        <p:spPr>
          <a:xfrm flipH="false" flipV="false" rot="0">
            <a:off x="200708" y="212638"/>
            <a:ext cx="3428232" cy="923524"/>
          </a:xfrm>
          <a:custGeom>
            <a:avLst/>
            <a:gdLst/>
            <a:ahLst/>
            <a:cxnLst/>
            <a:rect r="r" b="b" t="t" l="l"/>
            <a:pathLst>
              <a:path h="923524" w="3428232">
                <a:moveTo>
                  <a:pt x="0" y="0"/>
                </a:moveTo>
                <a:lnTo>
                  <a:pt x="3428232" y="0"/>
                </a:lnTo>
                <a:lnTo>
                  <a:pt x="3428232" y="923523"/>
                </a:lnTo>
                <a:lnTo>
                  <a:pt x="0" y="923523"/>
                </a:lnTo>
                <a:lnTo>
                  <a:pt x="0" y="0"/>
                </a:lnTo>
                <a:close/>
              </a:path>
            </a:pathLst>
          </a:custGeom>
          <a:blipFill>
            <a:blip r:embed="rId5"/>
            <a:stretch>
              <a:fillRect l="0" t="0" r="0" b="0"/>
            </a:stretch>
          </a:blipFill>
        </p:spPr>
      </p:sp>
      <p:sp>
        <p:nvSpPr>
          <p:cNvPr name="TextBox 6" id="6"/>
          <p:cNvSpPr txBox="true"/>
          <p:nvPr/>
        </p:nvSpPr>
        <p:spPr>
          <a:xfrm rot="0">
            <a:off x="4313119" y="3934509"/>
            <a:ext cx="9388547" cy="2130961"/>
          </a:xfrm>
          <a:prstGeom prst="rect">
            <a:avLst/>
          </a:prstGeom>
        </p:spPr>
        <p:txBody>
          <a:bodyPr anchor="t" rtlCol="false" tIns="0" lIns="0" bIns="0" rIns="0">
            <a:spAutoFit/>
          </a:bodyPr>
          <a:lstStyle/>
          <a:p>
            <a:pPr algn="ctr">
              <a:lnSpc>
                <a:spcPts val="15446"/>
              </a:lnSpc>
            </a:pPr>
            <a:r>
              <a:rPr lang="en-US" sz="14042">
                <a:solidFill>
                  <a:srgbClr val="2B2B2B"/>
                </a:solidFill>
                <a:latin typeface="Poppins Bold"/>
                <a:ea typeface="Poppins Bold"/>
                <a:cs typeface="Poppins Bold"/>
                <a:sym typeface="Poppins Bold"/>
              </a:rPr>
              <a:t>GCBuying</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6E4E3"/>
        </a:solidFill>
      </p:bgPr>
    </p:bg>
    <p:spTree>
      <p:nvGrpSpPr>
        <p:cNvPr id="1" name=""/>
        <p:cNvGrpSpPr/>
        <p:nvPr/>
      </p:nvGrpSpPr>
      <p:grpSpPr>
        <a:xfrm>
          <a:off x="0" y="0"/>
          <a:ext cx="0" cy="0"/>
          <a:chOff x="0" y="0"/>
          <a:chExt cx="0" cy="0"/>
        </a:xfrm>
      </p:grpSpPr>
      <p:sp>
        <p:nvSpPr>
          <p:cNvPr name="TextBox 2" id="2"/>
          <p:cNvSpPr txBox="true"/>
          <p:nvPr/>
        </p:nvSpPr>
        <p:spPr>
          <a:xfrm rot="0">
            <a:off x="2012044" y="2981420"/>
            <a:ext cx="15035160" cy="1605378"/>
          </a:xfrm>
          <a:prstGeom prst="rect">
            <a:avLst/>
          </a:prstGeom>
        </p:spPr>
        <p:txBody>
          <a:bodyPr anchor="t" rtlCol="false" tIns="0" lIns="0" bIns="0" rIns="0">
            <a:spAutoFit/>
          </a:bodyPr>
          <a:lstStyle/>
          <a:p>
            <a:pPr algn="l" marL="0" indent="0" lvl="0">
              <a:lnSpc>
                <a:spcPts val="6150"/>
              </a:lnSpc>
              <a:spcBef>
                <a:spcPct val="0"/>
              </a:spcBef>
            </a:pPr>
            <a:r>
              <a:rPr lang="en-US" sz="5125">
                <a:solidFill>
                  <a:srgbClr val="2B2B2B"/>
                </a:solidFill>
                <a:latin typeface="Poppins"/>
                <a:ea typeface="Poppins"/>
                <a:cs typeface="Poppins"/>
                <a:sym typeface="Poppins"/>
              </a:rPr>
              <a:t>GCBuying: The Top Platform in Nigeria For Selling Your Target Gift Cards</a:t>
            </a:r>
          </a:p>
        </p:txBody>
      </p:sp>
      <p:sp>
        <p:nvSpPr>
          <p:cNvPr name="TextBox 3" id="3"/>
          <p:cNvSpPr txBox="true"/>
          <p:nvPr/>
        </p:nvSpPr>
        <p:spPr>
          <a:xfrm rot="0">
            <a:off x="2012044" y="4785996"/>
            <a:ext cx="11748259" cy="4472304"/>
          </a:xfrm>
          <a:prstGeom prst="rect">
            <a:avLst/>
          </a:prstGeom>
        </p:spPr>
        <p:txBody>
          <a:bodyPr anchor="t" rtlCol="false" tIns="0" lIns="0" bIns="0" rIns="0">
            <a:spAutoFit/>
          </a:bodyPr>
          <a:lstStyle/>
          <a:p>
            <a:pPr algn="l" marL="0" indent="0" lvl="0">
              <a:lnSpc>
                <a:spcPts val="3920"/>
              </a:lnSpc>
              <a:spcBef>
                <a:spcPct val="0"/>
              </a:spcBef>
            </a:pPr>
            <a:r>
              <a:rPr lang="en-US" sz="2800">
                <a:solidFill>
                  <a:srgbClr val="2B2B2B"/>
                </a:solidFill>
                <a:latin typeface="Poppins"/>
                <a:ea typeface="Poppins"/>
                <a:cs typeface="Poppins"/>
                <a:sym typeface="Poppins"/>
              </a:rPr>
              <a:t>Almost everyone would have received a Target gift card at some point in time as a present, and it may be currently lying in some corner of their cupboard or in their wallets. Although these cards provide flexibility to the receiver, at times, they narrow down one’s choice to shopping from fewer brands or stores, and one might think that receiving cash is a better option. Because with cash, one can cover unexpected expenses, go shopping for their favorite brand, or save it. Through this article, we will guide you through the steps to turn your target gift cards into cash instantly.</a:t>
            </a:r>
          </a:p>
        </p:txBody>
      </p:sp>
      <p:sp>
        <p:nvSpPr>
          <p:cNvPr name="Freeform 4" id="4"/>
          <p:cNvSpPr/>
          <p:nvPr/>
        </p:nvSpPr>
        <p:spPr>
          <a:xfrm flipH="false" flipV="false" rot="0">
            <a:off x="200708" y="212638"/>
            <a:ext cx="3428232" cy="923524"/>
          </a:xfrm>
          <a:custGeom>
            <a:avLst/>
            <a:gdLst/>
            <a:ahLst/>
            <a:cxnLst/>
            <a:rect r="r" b="b" t="t" l="l"/>
            <a:pathLst>
              <a:path h="923524" w="3428232">
                <a:moveTo>
                  <a:pt x="0" y="0"/>
                </a:moveTo>
                <a:lnTo>
                  <a:pt x="3428232" y="0"/>
                </a:lnTo>
                <a:lnTo>
                  <a:pt x="3428232" y="923523"/>
                </a:lnTo>
                <a:lnTo>
                  <a:pt x="0" y="923523"/>
                </a:lnTo>
                <a:lnTo>
                  <a:pt x="0" y="0"/>
                </a:lnTo>
                <a:close/>
              </a:path>
            </a:pathLst>
          </a:custGeom>
          <a:blipFill>
            <a:blip r:embed="rId2"/>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FCF7"/>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25000"/>
          </a:blip>
          <a:srcRect l="0" t="0" r="0" b="0"/>
          <a:stretch>
            <a:fillRect/>
          </a:stretch>
        </p:blipFill>
        <p:spPr>
          <a:xfrm flipH="false" flipV="false" rot="3203220">
            <a:off x="10055853" y="-265970"/>
            <a:ext cx="11814494" cy="12461864"/>
          </a:xfrm>
          <a:prstGeom prst="rect">
            <a:avLst/>
          </a:prstGeom>
        </p:spPr>
      </p:pic>
      <p:pic>
        <p:nvPicPr>
          <p:cNvPr name="Picture 3" id="3"/>
          <p:cNvPicPr>
            <a:picLocks noChangeAspect="true"/>
          </p:cNvPicPr>
          <p:nvPr/>
        </p:nvPicPr>
        <p:blipFill>
          <a:blip r:embed="rId3">
            <a:alphaModFix amt="25000"/>
          </a:blip>
          <a:srcRect l="0" t="0" r="0" b="0"/>
          <a:stretch>
            <a:fillRect/>
          </a:stretch>
        </p:blipFill>
        <p:spPr>
          <a:xfrm flipH="false" flipV="false" rot="-5741405">
            <a:off x="8316155" y="8504485"/>
            <a:ext cx="4865516" cy="6168780"/>
          </a:xfrm>
          <a:prstGeom prst="rect">
            <a:avLst/>
          </a:prstGeom>
        </p:spPr>
      </p:pic>
      <p:sp>
        <p:nvSpPr>
          <p:cNvPr name="TextBox 4" id="4"/>
          <p:cNvSpPr txBox="true"/>
          <p:nvPr/>
        </p:nvSpPr>
        <p:spPr>
          <a:xfrm rot="0">
            <a:off x="740554" y="3004479"/>
            <a:ext cx="13395928" cy="1783957"/>
          </a:xfrm>
          <a:prstGeom prst="rect">
            <a:avLst/>
          </a:prstGeom>
        </p:spPr>
        <p:txBody>
          <a:bodyPr anchor="t" rtlCol="false" tIns="0" lIns="0" bIns="0" rIns="0">
            <a:spAutoFit/>
          </a:bodyPr>
          <a:lstStyle/>
          <a:p>
            <a:pPr algn="l" marL="0" indent="0" lvl="0">
              <a:lnSpc>
                <a:spcPts val="6878"/>
              </a:lnSpc>
              <a:spcBef>
                <a:spcPct val="0"/>
              </a:spcBef>
            </a:pPr>
            <a:r>
              <a:rPr lang="en-US" sz="5731">
                <a:solidFill>
                  <a:srgbClr val="2B2B2B"/>
                </a:solidFill>
                <a:latin typeface="Poppins"/>
                <a:ea typeface="Poppins"/>
                <a:cs typeface="Poppins"/>
                <a:sym typeface="Poppins"/>
              </a:rPr>
              <a:t>Why should you convert your Target gift card to cash?</a:t>
            </a:r>
          </a:p>
        </p:txBody>
      </p:sp>
      <p:sp>
        <p:nvSpPr>
          <p:cNvPr name="TextBox 5" id="5"/>
          <p:cNvSpPr txBox="true"/>
          <p:nvPr/>
        </p:nvSpPr>
        <p:spPr>
          <a:xfrm rot="0">
            <a:off x="740554" y="5385806"/>
            <a:ext cx="8801718" cy="4182491"/>
          </a:xfrm>
          <a:prstGeom prst="rect">
            <a:avLst/>
          </a:prstGeom>
        </p:spPr>
        <p:txBody>
          <a:bodyPr anchor="t" rtlCol="false" tIns="0" lIns="0" bIns="0" rIns="0">
            <a:spAutoFit/>
          </a:bodyPr>
          <a:lstStyle/>
          <a:p>
            <a:pPr algn="l" marL="0" indent="0" lvl="0">
              <a:lnSpc>
                <a:spcPts val="3317"/>
              </a:lnSpc>
            </a:pPr>
            <a:r>
              <a:rPr lang="en-US" sz="2369">
                <a:solidFill>
                  <a:srgbClr val="2B2B2B"/>
                </a:solidFill>
                <a:latin typeface="Poppins"/>
                <a:ea typeface="Poppins"/>
                <a:cs typeface="Poppins"/>
                <a:sym typeface="Poppins"/>
              </a:rPr>
              <a:t>Let’s dive into the </a:t>
            </a:r>
            <a:r>
              <a:rPr lang="en-US" sz="2369" u="none">
                <a:solidFill>
                  <a:srgbClr val="2B2B2B"/>
                </a:solidFill>
                <a:latin typeface="Poppins"/>
                <a:ea typeface="Poppins"/>
                <a:cs typeface="Poppins"/>
                <a:sym typeface="Poppins"/>
              </a:rPr>
              <a:t>reasons why you should sale gift cards for cash:</a:t>
            </a:r>
          </a:p>
          <a:p>
            <a:pPr algn="l" marL="511552" indent="-255776" lvl="1">
              <a:lnSpc>
                <a:spcPts val="3317"/>
              </a:lnSpc>
              <a:buAutoNum type="arabicPeriod" startAt="1"/>
            </a:pPr>
            <a:r>
              <a:rPr lang="en-US" sz="2369" u="none">
                <a:solidFill>
                  <a:srgbClr val="2B2B2B"/>
                </a:solidFill>
                <a:latin typeface="Poppins"/>
                <a:ea typeface="Poppins"/>
                <a:cs typeface="Poppins"/>
                <a:sym typeface="Poppins"/>
              </a:rPr>
              <a:t>Cash has versatility and can be used for any purchase, whereas gift card restricts one’s choices</a:t>
            </a:r>
          </a:p>
          <a:p>
            <a:pPr algn="l" marL="511552" indent="-255776" lvl="1">
              <a:lnSpc>
                <a:spcPts val="3317"/>
              </a:lnSpc>
              <a:buAutoNum type="arabicPeriod" startAt="1"/>
            </a:pPr>
            <a:r>
              <a:rPr lang="en-US" sz="2369" u="none">
                <a:solidFill>
                  <a:srgbClr val="2B2B2B"/>
                </a:solidFill>
                <a:latin typeface="Poppins"/>
                <a:ea typeface="Poppins"/>
                <a:cs typeface="Poppins"/>
                <a:sym typeface="Poppins"/>
              </a:rPr>
              <a:t>Cash can be used to cover various expenses in times of financial uncertainty or urgent needs.</a:t>
            </a:r>
          </a:p>
          <a:p>
            <a:pPr algn="l" marL="511552" indent="-255776" lvl="1">
              <a:lnSpc>
                <a:spcPts val="3317"/>
              </a:lnSpc>
              <a:buAutoNum type="arabicPeriod" startAt="1"/>
            </a:pPr>
            <a:r>
              <a:rPr lang="en-US" sz="2369" u="none">
                <a:solidFill>
                  <a:srgbClr val="2B2B2B"/>
                </a:solidFill>
                <a:latin typeface="Poppins"/>
                <a:ea typeface="Poppins"/>
                <a:cs typeface="Poppins"/>
                <a:sym typeface="Poppins"/>
              </a:rPr>
              <a:t>One of the reasons that you are here reading this article may be that you received a gift card that doesn’t suit your preferences.</a:t>
            </a:r>
          </a:p>
          <a:p>
            <a:pPr algn="l" marL="0" indent="0" lvl="0">
              <a:lnSpc>
                <a:spcPts val="3317"/>
              </a:lnSpc>
            </a:pPr>
          </a:p>
        </p:txBody>
      </p:sp>
      <p:sp>
        <p:nvSpPr>
          <p:cNvPr name="Freeform 6" id="6"/>
          <p:cNvSpPr/>
          <p:nvPr/>
        </p:nvSpPr>
        <p:spPr>
          <a:xfrm flipH="false" flipV="false" rot="0">
            <a:off x="200708" y="212638"/>
            <a:ext cx="3428232" cy="923524"/>
          </a:xfrm>
          <a:custGeom>
            <a:avLst/>
            <a:gdLst/>
            <a:ahLst/>
            <a:cxnLst/>
            <a:rect r="r" b="b" t="t" l="l"/>
            <a:pathLst>
              <a:path h="923524" w="3428232">
                <a:moveTo>
                  <a:pt x="0" y="0"/>
                </a:moveTo>
                <a:lnTo>
                  <a:pt x="3428232" y="0"/>
                </a:lnTo>
                <a:lnTo>
                  <a:pt x="3428232" y="923523"/>
                </a:lnTo>
                <a:lnTo>
                  <a:pt x="0" y="923523"/>
                </a:lnTo>
                <a:lnTo>
                  <a:pt x="0" y="0"/>
                </a:lnTo>
                <a:close/>
              </a:path>
            </a:pathLst>
          </a:custGeom>
          <a:blipFill>
            <a:blip r:embed="rId4"/>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FCF7"/>
        </a:solidFill>
      </p:bgPr>
    </p:bg>
    <p:spTree>
      <p:nvGrpSpPr>
        <p:cNvPr id="1" name=""/>
        <p:cNvGrpSpPr/>
        <p:nvPr/>
      </p:nvGrpSpPr>
      <p:grpSpPr>
        <a:xfrm>
          <a:off x="0" y="0"/>
          <a:ext cx="0" cy="0"/>
          <a:chOff x="0" y="0"/>
          <a:chExt cx="0" cy="0"/>
        </a:xfrm>
      </p:grpSpPr>
      <p:sp>
        <p:nvSpPr>
          <p:cNvPr name="TextBox 2" id="2"/>
          <p:cNvSpPr txBox="true"/>
          <p:nvPr/>
        </p:nvSpPr>
        <p:spPr>
          <a:xfrm rot="0">
            <a:off x="812784" y="2730514"/>
            <a:ext cx="13592552" cy="790575"/>
          </a:xfrm>
          <a:prstGeom prst="rect">
            <a:avLst/>
          </a:prstGeom>
        </p:spPr>
        <p:txBody>
          <a:bodyPr anchor="t" rtlCol="false" tIns="0" lIns="0" bIns="0" rIns="0">
            <a:spAutoFit/>
          </a:bodyPr>
          <a:lstStyle/>
          <a:p>
            <a:pPr algn="ctr">
              <a:lnSpc>
                <a:spcPts val="5946"/>
              </a:lnSpc>
              <a:spcBef>
                <a:spcPct val="0"/>
              </a:spcBef>
            </a:pPr>
            <a:r>
              <a:rPr lang="en-US" sz="4955">
                <a:solidFill>
                  <a:srgbClr val="2B2B2B"/>
                </a:solidFill>
                <a:latin typeface="Poppins"/>
                <a:ea typeface="Poppins"/>
                <a:cs typeface="Poppins"/>
                <a:sym typeface="Poppins"/>
              </a:rPr>
              <a:t>Different</a:t>
            </a:r>
            <a:r>
              <a:rPr lang="en-US" sz="4955" u="none">
                <a:solidFill>
                  <a:srgbClr val="2B2B2B"/>
                </a:solidFill>
                <a:latin typeface="Poppins"/>
                <a:ea typeface="Poppins"/>
                <a:cs typeface="Poppins"/>
                <a:sym typeface="Poppins"/>
              </a:rPr>
              <a:t> ways you can sell your gift cards?</a:t>
            </a:r>
          </a:p>
        </p:txBody>
      </p:sp>
      <p:sp>
        <p:nvSpPr>
          <p:cNvPr name="TextBox 3" id="3"/>
          <p:cNvSpPr txBox="true"/>
          <p:nvPr/>
        </p:nvSpPr>
        <p:spPr>
          <a:xfrm rot="0">
            <a:off x="1028700" y="3778628"/>
            <a:ext cx="8904769" cy="6006108"/>
          </a:xfrm>
          <a:prstGeom prst="rect">
            <a:avLst/>
          </a:prstGeom>
        </p:spPr>
        <p:txBody>
          <a:bodyPr anchor="t" rtlCol="false" tIns="0" lIns="0" bIns="0" rIns="0">
            <a:spAutoFit/>
          </a:bodyPr>
          <a:lstStyle/>
          <a:p>
            <a:pPr algn="l" marL="521191" indent="-260596" lvl="1">
              <a:lnSpc>
                <a:spcPts val="3379"/>
              </a:lnSpc>
              <a:buFont typeface="Arial"/>
              <a:buChar char="•"/>
            </a:pPr>
            <a:r>
              <a:rPr lang="en-US" sz="2414">
                <a:solidFill>
                  <a:srgbClr val="2B2B2B"/>
                </a:solidFill>
                <a:latin typeface="Poppins Bold"/>
                <a:ea typeface="Poppins Bold"/>
                <a:cs typeface="Poppins Bold"/>
                <a:sym typeface="Poppins Bold"/>
              </a:rPr>
              <a:t>Online marketplaces.</a:t>
            </a:r>
          </a:p>
          <a:p>
            <a:pPr algn="l" marL="0" indent="0" lvl="0">
              <a:lnSpc>
                <a:spcPts val="3379"/>
              </a:lnSpc>
            </a:pPr>
            <a:r>
              <a:rPr lang="en-US" sz="2414">
                <a:solidFill>
                  <a:srgbClr val="2B2B2B"/>
                </a:solidFill>
                <a:latin typeface="Poppins"/>
                <a:ea typeface="Poppins"/>
                <a:cs typeface="Poppins"/>
                <a:sym typeface="Poppins"/>
              </a:rPr>
              <a:t>Online marketplaces like </a:t>
            </a:r>
            <a:r>
              <a:rPr lang="en-US" sz="2414" u="none">
                <a:solidFill>
                  <a:srgbClr val="2B2B2B"/>
                </a:solidFill>
                <a:latin typeface="Poppins"/>
                <a:ea typeface="Poppins"/>
                <a:cs typeface="Poppins"/>
                <a:sym typeface="Poppins"/>
              </a:rPr>
              <a:t>GCBuying.com are the best in the field of buying gift cards, and you can rest assured that you will be guaranteed fair prices.</a:t>
            </a:r>
          </a:p>
          <a:p>
            <a:pPr algn="l" marL="521191" indent="-260596" lvl="1">
              <a:lnSpc>
                <a:spcPts val="3379"/>
              </a:lnSpc>
              <a:buFont typeface="Arial"/>
              <a:buChar char="•"/>
            </a:pPr>
            <a:r>
              <a:rPr lang="en-US" sz="2414" u="none">
                <a:solidFill>
                  <a:srgbClr val="2B2B2B"/>
                </a:solidFill>
                <a:latin typeface="Poppins Bold"/>
                <a:ea typeface="Poppins Bold"/>
                <a:cs typeface="Poppins Bold"/>
                <a:sym typeface="Poppins Bold"/>
              </a:rPr>
              <a:t>Directly selling to retail stores.</a:t>
            </a:r>
          </a:p>
          <a:p>
            <a:pPr algn="l" marL="0" indent="0" lvl="0">
              <a:lnSpc>
                <a:spcPts val="3379"/>
              </a:lnSpc>
            </a:pPr>
            <a:r>
              <a:rPr lang="en-US" sz="2414" u="none">
                <a:solidFill>
                  <a:srgbClr val="2B2B2B"/>
                </a:solidFill>
                <a:latin typeface="Poppins"/>
                <a:ea typeface="Poppins"/>
                <a:cs typeface="Poppins"/>
                <a:sym typeface="Poppins"/>
              </a:rPr>
              <a:t>You can contact the offline retail stores of the brands to </a:t>
            </a:r>
            <a:r>
              <a:rPr lang="en-US" sz="2414" u="sng">
                <a:solidFill>
                  <a:srgbClr val="2B2B2B"/>
                </a:solidFill>
                <a:latin typeface="Poppins"/>
                <a:ea typeface="Poppins"/>
                <a:cs typeface="Poppins"/>
                <a:sym typeface="Poppins"/>
              </a:rPr>
              <a:t>sale gift cards for cash </a:t>
            </a:r>
            <a:r>
              <a:rPr lang="en-US" sz="2414" u="none">
                <a:solidFill>
                  <a:srgbClr val="2B2B2B"/>
                </a:solidFill>
                <a:latin typeface="Poppins"/>
                <a:ea typeface="Poppins"/>
                <a:cs typeface="Poppins"/>
                <a:sym typeface="Poppins"/>
              </a:rPr>
              <a:t>in Nigeria. However, this can be a cumbersome, tiring, and time-consuming process, unlike selling them online at websites like GCBuying.com.</a:t>
            </a:r>
          </a:p>
          <a:p>
            <a:pPr algn="l" marL="521191" indent="-260596" lvl="1">
              <a:lnSpc>
                <a:spcPts val="3379"/>
              </a:lnSpc>
              <a:buFont typeface="Arial"/>
              <a:buChar char="•"/>
            </a:pPr>
            <a:r>
              <a:rPr lang="en-US" sz="2414" u="none">
                <a:solidFill>
                  <a:srgbClr val="2B2B2B"/>
                </a:solidFill>
                <a:latin typeface="Poppins Bold"/>
                <a:ea typeface="Poppins Bold"/>
                <a:cs typeface="Poppins Bold"/>
                <a:sym typeface="Poppins Bold"/>
              </a:rPr>
              <a:t>Local options</a:t>
            </a:r>
          </a:p>
          <a:p>
            <a:pPr algn="l" marL="0" indent="0" lvl="0">
              <a:lnSpc>
                <a:spcPts val="3379"/>
              </a:lnSpc>
            </a:pPr>
            <a:r>
              <a:rPr lang="en-US" sz="2414" u="none">
                <a:solidFill>
                  <a:srgbClr val="2B2B2B"/>
                </a:solidFill>
                <a:latin typeface="Poppins"/>
                <a:ea typeface="Poppins"/>
                <a:cs typeface="Poppins"/>
                <a:sym typeface="Poppins"/>
              </a:rPr>
              <a:t>There are local options like pawn shops and check cashing stores that offer such services; however, they have a higher potential for scams or fraudulent buyers, and there can be low payouts, too.</a:t>
            </a:r>
          </a:p>
        </p:txBody>
      </p:sp>
      <p:pic>
        <p:nvPicPr>
          <p:cNvPr name="Picture 4" id="4"/>
          <p:cNvPicPr>
            <a:picLocks noChangeAspect="true"/>
          </p:cNvPicPr>
          <p:nvPr/>
        </p:nvPicPr>
        <p:blipFill>
          <a:blip r:embed="rId2">
            <a:alphaModFix amt="25000"/>
          </a:blip>
          <a:srcRect l="0" t="0" r="0" b="0"/>
          <a:stretch>
            <a:fillRect/>
          </a:stretch>
        </p:blipFill>
        <p:spPr>
          <a:xfrm flipH="false" flipV="false" rot="0">
            <a:off x="-4552952" y="2950641"/>
            <a:ext cx="9621431" cy="9789932"/>
          </a:xfrm>
          <a:prstGeom prst="rect">
            <a:avLst/>
          </a:prstGeom>
        </p:spPr>
      </p:pic>
      <p:pic>
        <p:nvPicPr>
          <p:cNvPr name="Picture 5" id="5"/>
          <p:cNvPicPr>
            <a:picLocks noChangeAspect="true"/>
          </p:cNvPicPr>
          <p:nvPr/>
        </p:nvPicPr>
        <p:blipFill>
          <a:blip r:embed="rId3">
            <a:alphaModFix amt="50000"/>
          </a:blip>
          <a:srcRect l="0" t="0" r="0" b="0"/>
          <a:stretch>
            <a:fillRect/>
          </a:stretch>
        </p:blipFill>
        <p:spPr>
          <a:xfrm flipH="false" flipV="false" rot="9720163">
            <a:off x="12600387" y="-3298660"/>
            <a:ext cx="8670039" cy="8654721"/>
          </a:xfrm>
          <a:prstGeom prst="rect">
            <a:avLst/>
          </a:prstGeom>
        </p:spPr>
      </p:pic>
      <p:sp>
        <p:nvSpPr>
          <p:cNvPr name="Freeform 6" id="6"/>
          <p:cNvSpPr/>
          <p:nvPr/>
        </p:nvSpPr>
        <p:spPr>
          <a:xfrm flipH="false" flipV="false" rot="0">
            <a:off x="200708" y="212638"/>
            <a:ext cx="3428232" cy="923524"/>
          </a:xfrm>
          <a:custGeom>
            <a:avLst/>
            <a:gdLst/>
            <a:ahLst/>
            <a:cxnLst/>
            <a:rect r="r" b="b" t="t" l="l"/>
            <a:pathLst>
              <a:path h="923524" w="3428232">
                <a:moveTo>
                  <a:pt x="0" y="0"/>
                </a:moveTo>
                <a:lnTo>
                  <a:pt x="3428232" y="0"/>
                </a:lnTo>
                <a:lnTo>
                  <a:pt x="3428232" y="923523"/>
                </a:lnTo>
                <a:lnTo>
                  <a:pt x="0" y="923523"/>
                </a:lnTo>
                <a:lnTo>
                  <a:pt x="0" y="0"/>
                </a:lnTo>
                <a:close/>
              </a:path>
            </a:pathLst>
          </a:custGeom>
          <a:blipFill>
            <a:blip r:embed="rId4"/>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FCF7"/>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25000"/>
          </a:blip>
          <a:srcRect l="0" t="0" r="0" b="0"/>
          <a:stretch>
            <a:fillRect/>
          </a:stretch>
        </p:blipFill>
        <p:spPr>
          <a:xfrm flipH="false" flipV="false" rot="0">
            <a:off x="-1969276" y="-5729953"/>
            <a:ext cx="13761077" cy="14153590"/>
          </a:xfrm>
          <a:prstGeom prst="rect">
            <a:avLst/>
          </a:prstGeom>
        </p:spPr>
      </p:pic>
      <p:sp>
        <p:nvSpPr>
          <p:cNvPr name="TextBox 3" id="3"/>
          <p:cNvSpPr txBox="true"/>
          <p:nvPr/>
        </p:nvSpPr>
        <p:spPr>
          <a:xfrm rot="0">
            <a:off x="5825150" y="4864697"/>
            <a:ext cx="6637700" cy="1419225"/>
          </a:xfrm>
          <a:prstGeom prst="rect">
            <a:avLst/>
          </a:prstGeom>
        </p:spPr>
        <p:txBody>
          <a:bodyPr anchor="t" rtlCol="false" tIns="0" lIns="0" bIns="0" rIns="0">
            <a:spAutoFit/>
          </a:bodyPr>
          <a:lstStyle/>
          <a:p>
            <a:pPr algn="ctr" marL="0" indent="0" lvl="0">
              <a:lnSpc>
                <a:spcPts val="10559"/>
              </a:lnSpc>
              <a:spcBef>
                <a:spcPct val="0"/>
              </a:spcBef>
            </a:pPr>
            <a:r>
              <a:rPr lang="en-US" sz="8799" u="none">
                <a:solidFill>
                  <a:srgbClr val="2B2B2B"/>
                </a:solidFill>
                <a:latin typeface="Poppins Bold"/>
                <a:ea typeface="Poppins Bold"/>
                <a:cs typeface="Poppins Bold"/>
                <a:sym typeface="Poppins Bold"/>
              </a:rPr>
              <a:t>Thank you!</a:t>
            </a:r>
          </a:p>
        </p:txBody>
      </p:sp>
      <p:pic>
        <p:nvPicPr>
          <p:cNvPr name="Picture 4" id="4"/>
          <p:cNvPicPr>
            <a:picLocks noChangeAspect="true"/>
          </p:cNvPicPr>
          <p:nvPr/>
        </p:nvPicPr>
        <p:blipFill>
          <a:blip r:embed="rId3">
            <a:alphaModFix amt="25000"/>
          </a:blip>
          <a:srcRect l="0" t="0" r="0" b="0"/>
          <a:stretch>
            <a:fillRect/>
          </a:stretch>
        </p:blipFill>
        <p:spPr>
          <a:xfrm flipH="false" flipV="false" rot="0">
            <a:off x="11511932" y="6947324"/>
            <a:ext cx="8674222" cy="7652259"/>
          </a:xfrm>
          <a:prstGeom prst="rect">
            <a:avLst/>
          </a:prstGeom>
        </p:spPr>
      </p:pic>
      <p:pic>
        <p:nvPicPr>
          <p:cNvPr name="Picture 5" id="5"/>
          <p:cNvPicPr>
            <a:picLocks noChangeAspect="true"/>
          </p:cNvPicPr>
          <p:nvPr/>
        </p:nvPicPr>
        <p:blipFill>
          <a:blip r:embed="rId4">
            <a:alphaModFix amt="25000"/>
          </a:blip>
          <a:srcRect l="0" t="0" r="0" b="0"/>
          <a:stretch>
            <a:fillRect/>
          </a:stretch>
        </p:blipFill>
        <p:spPr>
          <a:xfrm flipH="false" flipV="false" rot="0">
            <a:off x="15141061" y="2810706"/>
            <a:ext cx="6293877" cy="5612932"/>
          </a:xfrm>
          <a:prstGeom prst="rect">
            <a:avLst/>
          </a:prstGeom>
        </p:spPr>
      </p:pic>
      <p:pic>
        <p:nvPicPr>
          <p:cNvPr name="Picture 6" id="6"/>
          <p:cNvPicPr>
            <a:picLocks noChangeAspect="true"/>
          </p:cNvPicPr>
          <p:nvPr/>
        </p:nvPicPr>
        <p:blipFill>
          <a:blip r:embed="rId5">
            <a:alphaModFix amt="25000"/>
          </a:blip>
          <a:srcRect l="0" t="0" r="0" b="0"/>
          <a:stretch>
            <a:fillRect/>
          </a:stretch>
        </p:blipFill>
        <p:spPr>
          <a:xfrm flipH="false" flipV="false" rot="-3435299">
            <a:off x="-3167656" y="638455"/>
            <a:ext cx="6335313" cy="7076795"/>
          </a:xfrm>
          <a:prstGeom prst="rect">
            <a:avLst/>
          </a:prstGeom>
        </p:spPr>
      </p:pic>
      <p:sp>
        <p:nvSpPr>
          <p:cNvPr name="Freeform 7" id="7"/>
          <p:cNvSpPr/>
          <p:nvPr/>
        </p:nvSpPr>
        <p:spPr>
          <a:xfrm flipH="false" flipV="false" rot="0">
            <a:off x="200708" y="212638"/>
            <a:ext cx="3428232" cy="923524"/>
          </a:xfrm>
          <a:custGeom>
            <a:avLst/>
            <a:gdLst/>
            <a:ahLst/>
            <a:cxnLst/>
            <a:rect r="r" b="b" t="t" l="l"/>
            <a:pathLst>
              <a:path h="923524" w="3428232">
                <a:moveTo>
                  <a:pt x="0" y="0"/>
                </a:moveTo>
                <a:lnTo>
                  <a:pt x="3428232" y="0"/>
                </a:lnTo>
                <a:lnTo>
                  <a:pt x="3428232" y="923523"/>
                </a:lnTo>
                <a:lnTo>
                  <a:pt x="0" y="923523"/>
                </a:lnTo>
                <a:lnTo>
                  <a:pt x="0" y="0"/>
                </a:lnTo>
                <a:close/>
              </a:path>
            </a:pathLst>
          </a:custGeom>
          <a:blipFill>
            <a:blip r:embed="rId6"/>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DAGKca6f_pU</dc:identifier>
  <dcterms:modified xsi:type="dcterms:W3CDTF">2011-08-01T06:04:30Z</dcterms:modified>
  <cp:revision>1</cp:revision>
  <dc:title>Technology</dc:title>
</cp:coreProperties>
</file>