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Quicksand" charset="1" panose="000000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7049033" y="385762"/>
            <a:ext cx="11238967" cy="1285875"/>
          </a:xfrm>
          <a:prstGeom prst="rect">
            <a:avLst/>
          </a:prstGeom>
        </p:spPr>
        <p:txBody>
          <a:bodyPr anchor="t" rtlCol="false" tIns="0" lIns="0" bIns="0" rIns="0">
            <a:spAutoFit/>
          </a:bodyPr>
          <a:lstStyle/>
          <a:p>
            <a:pPr algn="ctr">
              <a:lnSpc>
                <a:spcPts val="10199"/>
              </a:lnSpc>
            </a:pPr>
            <a:r>
              <a:rPr lang="en-US" sz="8499">
                <a:solidFill>
                  <a:srgbClr val="CB6CE6"/>
                </a:solidFill>
                <a:latin typeface="Quicksand"/>
                <a:ea typeface="Quicksand"/>
                <a:cs typeface="Quicksand"/>
                <a:sym typeface="Quicksand"/>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29992" t="0" r="-29992"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057053" y="2034917"/>
            <a:ext cx="7818239" cy="2457450"/>
          </a:xfrm>
          <a:prstGeom prst="rect">
            <a:avLst/>
          </a:prstGeom>
        </p:spPr>
        <p:txBody>
          <a:bodyPr anchor="t" rtlCol="false" tIns="0" lIns="0" bIns="0" rIns="0">
            <a:spAutoFit/>
          </a:bodyPr>
          <a:lstStyle/>
          <a:p>
            <a:pPr algn="ctr">
              <a:lnSpc>
                <a:spcPts val="6480"/>
              </a:lnSpc>
            </a:pPr>
            <a:r>
              <a:rPr lang="en-US" sz="5400">
                <a:solidFill>
                  <a:srgbClr val="FFDE59"/>
                </a:solidFill>
                <a:latin typeface="Quicksand"/>
                <a:ea typeface="Quicksand"/>
                <a:cs typeface="Quicksand"/>
                <a:sym typeface="Quicksand"/>
              </a:rPr>
              <a:t>Website Design and </a:t>
            </a:r>
          </a:p>
          <a:p>
            <a:pPr algn="ctr">
              <a:lnSpc>
                <a:spcPts val="6480"/>
              </a:lnSpc>
            </a:pPr>
            <a:r>
              <a:rPr lang="en-US" sz="5400">
                <a:solidFill>
                  <a:srgbClr val="FFDE59"/>
                </a:solidFill>
                <a:latin typeface="Quicksand"/>
                <a:ea typeface="Quicksand"/>
                <a:cs typeface="Quicksand"/>
                <a:sym typeface="Quicksand"/>
              </a:rPr>
              <a:t>Development </a:t>
            </a:r>
          </a:p>
          <a:p>
            <a:pPr algn="ctr">
              <a:lnSpc>
                <a:spcPts val="6480"/>
              </a:lnSpc>
            </a:pPr>
            <a:r>
              <a:rPr lang="en-US" sz="5400">
                <a:solidFill>
                  <a:srgbClr val="FFDE59"/>
                </a:solidFill>
                <a:latin typeface="Quicksand"/>
                <a:ea typeface="Quicksand"/>
                <a:cs typeface="Quicksand"/>
                <a:sym typeface="Quicksand"/>
              </a:rPr>
              <a:t>Company</a:t>
            </a:r>
          </a:p>
        </p:txBody>
      </p:sp>
      <p:grpSp>
        <p:nvGrpSpPr>
          <p:cNvPr name="Group 8" id="8"/>
          <p:cNvGrpSpPr/>
          <p:nvPr/>
        </p:nvGrpSpPr>
        <p:grpSpPr>
          <a:xfrm rot="0">
            <a:off x="605579" y="485616"/>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192929" y="4880756"/>
            <a:ext cx="5863828" cy="1011809"/>
          </a:xfrm>
          <a:prstGeom prst="rect">
            <a:avLst/>
          </a:prstGeom>
        </p:spPr>
        <p:txBody>
          <a:bodyPr anchor="t" rtlCol="false" tIns="0" lIns="0" bIns="0" rIns="0">
            <a:spAutoFit/>
          </a:bodyPr>
          <a:lstStyle/>
          <a:p>
            <a:pPr algn="ctr">
              <a:lnSpc>
                <a:spcPts val="4104"/>
              </a:lnSpc>
            </a:pPr>
            <a:r>
              <a:rPr lang="en-US" sz="2565">
                <a:solidFill>
                  <a:srgbClr val="38B6FF"/>
                </a:solidFill>
                <a:latin typeface="Quicksand"/>
                <a:ea typeface="Quicksand"/>
                <a:cs typeface="Quicksand"/>
                <a:sym typeface="Quicksand"/>
              </a:rPr>
              <a:t> Web Design &amp; Web Development </a:t>
            </a:r>
          </a:p>
          <a:p>
            <a:pPr algn="ctr">
              <a:lnSpc>
                <a:spcPts val="4160"/>
              </a:lnSpc>
            </a:pPr>
            <a:r>
              <a:rPr lang="en-US" sz="2600">
                <a:solidFill>
                  <a:srgbClr val="38B6FF"/>
                </a:solidFill>
                <a:latin typeface="Quicksand"/>
                <a:ea typeface="Quicksand"/>
                <a:cs typeface="Quicksand"/>
                <a:sym typeface="Quicksand"/>
              </a:rPr>
              <a:t>Company in Bangalore, India</a:t>
            </a:r>
          </a:p>
        </p:txBody>
      </p:sp>
      <p:sp>
        <p:nvSpPr>
          <p:cNvPr name="TextBox 11" id="11"/>
          <p:cNvSpPr txBox="true"/>
          <p:nvPr/>
        </p:nvSpPr>
        <p:spPr>
          <a:xfrm rot="0">
            <a:off x="11949261" y="6290480"/>
            <a:ext cx="5863828" cy="2058670"/>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a:p>
            <a:pPr algn="ctr">
              <a:lnSpc>
                <a:spcPts val="4160"/>
              </a:lnSpc>
            </a:pPr>
            <a:r>
              <a:rPr lang="en-US" sz="2600">
                <a:solidFill>
                  <a:srgbClr val="FFFFFF"/>
                </a:solidFill>
                <a:latin typeface="Quicksand"/>
                <a:ea typeface="Quicksand"/>
                <a:cs typeface="Quicksand"/>
                <a:sym typeface="Quicksand"/>
              </a:rPr>
              <a:t>+91 9986 056 909</a:t>
            </a:r>
          </a:p>
          <a:p>
            <a:pPr algn="ctr">
              <a:lnSpc>
                <a:spcPts val="4160"/>
              </a:lnSpc>
            </a:pPr>
            <a:r>
              <a:rPr lang="en-US" sz="2600">
                <a:solidFill>
                  <a:srgbClr val="FFFFFF"/>
                </a:solidFill>
                <a:latin typeface="Quicksand"/>
                <a:ea typeface="Quicksand"/>
                <a:cs typeface="Quicksand"/>
                <a:sym typeface="Quicksand"/>
              </a:rPr>
              <a:t>info@quorawebsolutions.com</a:t>
            </a:r>
          </a:p>
          <a:p>
            <a:pPr algn="ctr">
              <a:lnSpc>
                <a:spcPts val="4160"/>
              </a:lnSpc>
            </a:pPr>
          </a:p>
        </p:txBody>
      </p:sp>
      <p:sp>
        <p:nvSpPr>
          <p:cNvPr name="TextBox 12" id="12"/>
          <p:cNvSpPr txBox="true"/>
          <p:nvPr/>
        </p:nvSpPr>
        <p:spPr>
          <a:xfrm rot="0">
            <a:off x="11949261" y="7942529"/>
            <a:ext cx="6338739" cy="2058670"/>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24A, 1st Main Rd, Chandra Reddy </a:t>
            </a:r>
          </a:p>
          <a:p>
            <a:pPr algn="ctr">
              <a:lnSpc>
                <a:spcPts val="4160"/>
              </a:lnSpc>
            </a:pPr>
            <a:r>
              <a:rPr lang="en-US" sz="2600">
                <a:solidFill>
                  <a:srgbClr val="FFFFFF"/>
                </a:solidFill>
                <a:latin typeface="Quicksand"/>
                <a:ea typeface="Quicksand"/>
                <a:cs typeface="Quicksand"/>
                <a:sym typeface="Quicksand"/>
              </a:rPr>
              <a:t>Layout, Koramangala 4th Block, </a:t>
            </a:r>
          </a:p>
          <a:p>
            <a:pPr algn="ctr">
              <a:lnSpc>
                <a:spcPts val="4160"/>
              </a:lnSpc>
            </a:pPr>
            <a:r>
              <a:rPr lang="en-US" sz="2600">
                <a:solidFill>
                  <a:srgbClr val="FFFFFF"/>
                </a:solidFill>
                <a:latin typeface="Quicksand"/>
                <a:ea typeface="Quicksand"/>
                <a:cs typeface="Quicksand"/>
                <a:sym typeface="Quicksand"/>
              </a:rPr>
              <a:t>Koramangala, Bengaluru, </a:t>
            </a:r>
          </a:p>
          <a:p>
            <a:pPr algn="ctr">
              <a:lnSpc>
                <a:spcPts val="4160"/>
              </a:lnSpc>
            </a:pPr>
            <a:r>
              <a:rPr lang="en-US" sz="2600">
                <a:solidFill>
                  <a:srgbClr val="FFFFFF"/>
                </a:solidFill>
                <a:latin typeface="Quicksand"/>
                <a:ea typeface="Quicksand"/>
                <a:cs typeface="Quicksand"/>
                <a:sym typeface="Quicksand"/>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48308"/>
            <a:ext cx="18288000" cy="5725795"/>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FFFFFF"/>
                </a:solidFill>
                <a:latin typeface="Quicksand"/>
                <a:ea typeface="Quicksand"/>
                <a:cs typeface="Quicksand"/>
                <a:sym typeface="Quicksand"/>
              </a:rPr>
              <a:t>In the realm of the digital age, where information flows ceaselessly and innovation is the norm, top-tier web development companies have emerged as the modern-day alchemists. They transform raw ideas into tangible, interactive digital experiences, turning the intangible into the tangible.</a:t>
            </a:r>
          </a:p>
          <a:p>
            <a:pPr algn="ctr">
              <a:lnSpc>
                <a:spcPts val="4160"/>
              </a:lnSpc>
            </a:pPr>
            <a:r>
              <a:rPr lang="en-US" sz="2600">
                <a:solidFill>
                  <a:srgbClr val="FFFFFF"/>
                </a:solidFill>
                <a:latin typeface="Quicksand"/>
                <a:ea typeface="Quicksand"/>
                <a:cs typeface="Quicksand"/>
                <a:sym typeface="Quicksand"/>
              </a:rPr>
              <a:t>The Alchemy of Web Development</a:t>
            </a:r>
          </a:p>
          <a:p>
            <a:pPr algn="ctr">
              <a:lnSpc>
                <a:spcPts val="4160"/>
              </a:lnSpc>
            </a:pPr>
            <a:r>
              <a:rPr lang="en-US" sz="2600">
                <a:solidFill>
                  <a:srgbClr val="FFFFFF"/>
                </a:solidFill>
                <a:latin typeface="Quicksand"/>
                <a:ea typeface="Quicksand"/>
                <a:cs typeface="Quicksand"/>
                <a:sym typeface="Quicksand"/>
              </a:rPr>
              <a:t>These companies possess a unique blend of creativity, technical expertise, and strategic thinking. They understand the delicate balance between aesthetics and functionality, ensuring that every pixel serves a purpose. Their process involves a meticulous approach, from the initial concept to the final deployment:</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Ideation and Strategy: The journey begins with a spark of an idea. Top-tier companies collaborate closely with clients to understand their vision and goals. They then translate these aspirations into a comprehensive digital strategy.</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54088"/>
            <a:ext cx="18288000" cy="520192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Design and User Experience (UX): Once the strategy is in place, the design phase c</a:t>
            </a:r>
            <a:r>
              <a:rPr lang="en-US" sz="2600">
                <a:solidFill>
                  <a:srgbClr val="FFFFFF"/>
                </a:solidFill>
                <a:latin typeface="Quicksand"/>
                <a:ea typeface="Quicksand"/>
                <a:cs typeface="Quicksand"/>
                <a:sym typeface="Quicksand"/>
              </a:rPr>
              <a:t>ommences. Designers create intuitive and visually appealing interfaces. They prioritize user experience, ensuring seamless navigation and a delightful interaction.</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Development and Coding: This is where the magic truly happens. Skilled developers bring the design to life, writing code.They leverage cutting-edge technologies to build robust and scalable websites.</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Testing and Quality Assurance: Rigorous testing is essential to identify and rectify any bugs or performance issues. Quality assurance teams meticulously scrutinize every aspect of the website to ensure a flawless user experience.</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Deployment and Launch: Once the website is perfected, it's time to deploy it to the live environment. Top-tier companies employ seamless deployment strategies to minimize downtime and ensure a smooth transition.</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92094"/>
            <a:ext cx="18288000" cy="520192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Maintenance and Optimization: Ongoing maintenance and optimization are crucial to keep the website performing optimally. These companies provide ongoing support and updates t</a:t>
            </a:r>
            <a:r>
              <a:rPr lang="en-US" sz="2600">
                <a:solidFill>
                  <a:srgbClr val="FFFFFF"/>
                </a:solidFill>
                <a:latin typeface="Quicksand"/>
                <a:ea typeface="Quicksand"/>
                <a:cs typeface="Quicksand"/>
                <a:sym typeface="Quicksand"/>
              </a:rPr>
              <a:t>o ensure the website performs optimally.</a:t>
            </a:r>
          </a:p>
          <a:p>
            <a:pPr algn="ctr">
              <a:lnSpc>
                <a:spcPts val="4160"/>
              </a:lnSpc>
              <a:spcBef>
                <a:spcPct val="0"/>
              </a:spcBef>
            </a:pPr>
            <a:r>
              <a:rPr lang="en-US" sz="2600">
                <a:solidFill>
                  <a:srgbClr val="FFFFFF"/>
                </a:solidFill>
                <a:latin typeface="Quicksand"/>
                <a:ea typeface="Quicksand"/>
                <a:cs typeface="Quicksand"/>
                <a:sym typeface="Quicksand"/>
              </a:rPr>
              <a:t>The Impact of Top-Tier Web Development</a:t>
            </a:r>
          </a:p>
          <a:p>
            <a:pPr algn="ctr">
              <a:lnSpc>
                <a:spcPts val="4160"/>
              </a:lnSpc>
              <a:spcBef>
                <a:spcPct val="0"/>
              </a:spcBef>
            </a:pPr>
            <a:r>
              <a:rPr lang="en-US" sz="2600">
                <a:solidFill>
                  <a:srgbClr val="FFFFFF"/>
                </a:solidFill>
                <a:latin typeface="Quicksand"/>
                <a:ea typeface="Quicksand"/>
                <a:cs typeface="Quicksand"/>
                <a:sym typeface="Quicksand"/>
              </a:rPr>
              <a:t>Top-tier web development companies play a pivotal role in shaping the digital landscape. Their work has a profound impact on businesses, organizations, and individuals alike:</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Enhanced Brand Image: A well-designed and functional website can significantly elevate a brand's image and reputation.</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Increased Online Visibility: SEO-optimized websites attract more organic traffic, leading to higher visibility and better search engine rankings.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5963045"/>
            <a:ext cx="18288000" cy="36302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Impr</a:t>
            </a:r>
            <a:r>
              <a:rPr lang="en-US" sz="2600">
                <a:solidFill>
                  <a:srgbClr val="FFFFFF"/>
                </a:solidFill>
                <a:latin typeface="Quicksand"/>
                <a:ea typeface="Quicksand"/>
                <a:cs typeface="Quicksand"/>
                <a:sym typeface="Quicksand"/>
              </a:rPr>
              <a:t>oved Customer Experience: User-friendly websites create a positive customer experience, fostering loyalty and driving conversions.</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Boosted Sales and Revenue: A well-crafted e-commerce website can drive sales and increase revenue.</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Competitive Advantage: A cutting-edge digital presence can give businesses a competitive edge in the market.</a:t>
            </a:r>
          </a:p>
          <a:p>
            <a:pPr algn="ctr">
              <a:lnSpc>
                <a:spcPts val="4160"/>
              </a:lnSpc>
              <a:spcBef>
                <a:spcPct val="0"/>
              </a:spcBef>
            </a:pPr>
            <a:r>
              <a:rPr lang="en-US" sz="2600">
                <a:solidFill>
                  <a:srgbClr val="FFFFFF"/>
                </a:solidFill>
                <a:latin typeface="Quicksand"/>
                <a:ea typeface="Quicksand"/>
                <a:cs typeface="Quicksand"/>
                <a:sym typeface="Quicksand"/>
              </a:rPr>
              <a:t>By partnering with a top-tier web development company, businesses can unlock the full potential of the digital world. These companies are the architects of the internet, shaping the future one website at a time.</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852580"/>
            <a:ext cx="18288000" cy="25825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13049" y="7199630"/>
            <a:ext cx="7130951" cy="2058670"/>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Visit Us - www.quorawebsolution.com</a:t>
            </a:r>
          </a:p>
          <a:p>
            <a:pPr algn="ctr">
              <a:lnSpc>
                <a:spcPts val="4160"/>
              </a:lnSpc>
            </a:pPr>
            <a:r>
              <a:rPr lang="en-US" sz="2600">
                <a:solidFill>
                  <a:srgbClr val="FFFFFF"/>
                </a:solidFill>
                <a:latin typeface="Quicksand"/>
                <a:ea typeface="Quicksand"/>
                <a:cs typeface="Quicksand"/>
                <a:sym typeface="Quicksand"/>
              </a:rPr>
              <a:t>Call Us - +91 9986 056 909</a:t>
            </a:r>
          </a:p>
          <a:p>
            <a:pPr algn="ctr">
              <a:lnSpc>
                <a:spcPts val="4160"/>
              </a:lnSpc>
            </a:pPr>
            <a:r>
              <a:rPr lang="en-US" sz="2600">
                <a:solidFill>
                  <a:srgbClr val="FFFFFF"/>
                </a:solidFill>
                <a:latin typeface="Quicksand"/>
                <a:ea typeface="Quicksand"/>
                <a:cs typeface="Quicksand"/>
                <a:sym typeface="Quicksand"/>
              </a:rPr>
              <a:t>Mail Us - info@quorawebsolutions.com</a:t>
            </a:r>
          </a:p>
          <a:p>
            <a:pPr algn="ctr">
              <a:lnSpc>
                <a:spcPts val="4160"/>
              </a:lnSpc>
            </a:pP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grpSp>
        <p:nvGrpSpPr>
          <p:cNvPr name="Group 4" id="4"/>
          <p:cNvGrpSpPr/>
          <p:nvPr/>
        </p:nvGrpSpPr>
        <p:grpSpPr>
          <a:xfrm rot="3339144">
            <a:off x="-4591061" y="5209522"/>
            <a:ext cx="9877602" cy="5536051"/>
            <a:chOff x="0" y="0"/>
            <a:chExt cx="13170136" cy="7381401"/>
          </a:xfrm>
        </p:grpSpPr>
        <p:sp>
          <p:nvSpPr>
            <p:cNvPr name="Freeform 5" id="5"/>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6" id="6"/>
          <p:cNvGrpSpPr/>
          <p:nvPr/>
        </p:nvGrpSpPr>
        <p:grpSpPr>
          <a:xfrm rot="0">
            <a:off x="9854955" y="353167"/>
            <a:ext cx="7373989" cy="9232664"/>
            <a:chOff x="0" y="0"/>
            <a:chExt cx="9831986" cy="12310219"/>
          </a:xfrm>
        </p:grpSpPr>
        <p:sp>
          <p:nvSpPr>
            <p:cNvPr name="Freeform 7" id="7"/>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8" id="8"/>
          <p:cNvGrpSpPr/>
          <p:nvPr/>
        </p:nvGrpSpPr>
        <p:grpSpPr>
          <a:xfrm rot="0">
            <a:off x="9817595" y="292457"/>
            <a:ext cx="7441705" cy="9340075"/>
            <a:chOff x="0" y="0"/>
            <a:chExt cx="9922273" cy="12453433"/>
          </a:xfrm>
        </p:grpSpPr>
        <p:sp>
          <p:nvSpPr>
            <p:cNvPr name="Freeform 9" id="9"/>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12755" t="0" r="-12755" b="0"/>
              </a:stretch>
            </a:blipFill>
          </p:spPr>
        </p:sp>
      </p:grpSp>
      <p:sp>
        <p:nvSpPr>
          <p:cNvPr name="TextBox 10" id="10"/>
          <p:cNvSpPr txBox="true"/>
          <p:nvPr/>
        </p:nvSpPr>
        <p:spPr>
          <a:xfrm rot="0">
            <a:off x="7267729" y="571513"/>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Quicksand"/>
                <a:ea typeface="Quicksand"/>
                <a:cs typeface="Quicksand"/>
                <a:sym typeface="Quicksand"/>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Quicksand"/>
                <a:ea typeface="Quicksand"/>
                <a:cs typeface="Quicksand"/>
                <a:sym typeface="Quicksand"/>
                <a:hlinkClick r:id="rId21" tooltip="https://www.quorawebsolution.com/tour-and-travel-website-development-company-in-bangalore"/>
              </a:rPr>
              <a:t>TOUR AND TRAVEL WEBSITE DEVELOPMENT</a:t>
            </a:r>
          </a:p>
          <a:p>
            <a:pPr algn="ctr">
              <a:lnSpc>
                <a:spcPts val="2279"/>
              </a:lnSpc>
            </a:pPr>
          </a:p>
        </p:txBody>
      </p:sp>
      <p:sp>
        <p:nvSpPr>
          <p:cNvPr name="TextBox 11" id="11"/>
          <p:cNvSpPr txBox="true"/>
          <p:nvPr/>
        </p:nvSpPr>
        <p:spPr>
          <a:xfrm rot="0">
            <a:off x="1193982" y="343642"/>
            <a:ext cx="2681783" cy="771510"/>
          </a:xfrm>
          <a:prstGeom prst="rect">
            <a:avLst/>
          </a:prstGeom>
        </p:spPr>
        <p:txBody>
          <a:bodyPr anchor="t" rtlCol="false" tIns="0" lIns="0" bIns="0" rIns="0">
            <a:spAutoFit/>
          </a:bodyPr>
          <a:lstStyle/>
          <a:p>
            <a:pPr algn="ctr">
              <a:lnSpc>
                <a:spcPts val="6000"/>
              </a:lnSpc>
            </a:pPr>
            <a:r>
              <a:rPr lang="en-US" sz="5000">
                <a:solidFill>
                  <a:srgbClr val="FFFFFF"/>
                </a:solidFill>
                <a:latin typeface="Quicksand"/>
                <a:ea typeface="Quicksand"/>
                <a:cs typeface="Quicksand"/>
                <a:sym typeface="Quicksan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062715" y="211560"/>
            <a:ext cx="14187047" cy="6464624"/>
          </a:xfrm>
          <a:custGeom>
            <a:avLst/>
            <a:gdLst/>
            <a:ahLst/>
            <a:cxnLst/>
            <a:rect r="r" b="b" t="t" l="l"/>
            <a:pathLst>
              <a:path h="6464624" w="14187047">
                <a:moveTo>
                  <a:pt x="0" y="0"/>
                </a:moveTo>
                <a:lnTo>
                  <a:pt x="14187046" y="0"/>
                </a:lnTo>
                <a:lnTo>
                  <a:pt x="14187046" y="6464625"/>
                </a:lnTo>
                <a:lnTo>
                  <a:pt x="0" y="6464625"/>
                </a:lnTo>
                <a:lnTo>
                  <a:pt x="0" y="0"/>
                </a:lnTo>
                <a:close/>
              </a:path>
            </a:pathLst>
          </a:custGeom>
          <a:blipFill>
            <a:blip r:embed="rId2"/>
            <a:stretch>
              <a:fillRect l="0" t="-41516" r="0" b="-30471"/>
            </a:stretch>
          </a:blipFill>
        </p:spPr>
      </p:sp>
      <p:sp>
        <p:nvSpPr>
          <p:cNvPr name="TextBox 3" id="3"/>
          <p:cNvSpPr txBox="true"/>
          <p:nvPr/>
        </p:nvSpPr>
        <p:spPr>
          <a:xfrm rot="0">
            <a:off x="0" y="8607551"/>
            <a:ext cx="18288000" cy="4870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Quicksand"/>
                <a:ea typeface="Quicksand"/>
                <a:cs typeface="Quicksand"/>
                <a:sym typeface="Quicksand"/>
              </a:rPr>
              <a:t>The Architects of the Internet: A Look at the Best Website Design and Development Firms</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836452" y="234009"/>
            <a:ext cx="14667986" cy="6539794"/>
          </a:xfrm>
          <a:custGeom>
            <a:avLst/>
            <a:gdLst/>
            <a:ahLst/>
            <a:cxnLst/>
            <a:rect r="r" b="b" t="t" l="l"/>
            <a:pathLst>
              <a:path h="6539794" w="14667986">
                <a:moveTo>
                  <a:pt x="0" y="0"/>
                </a:moveTo>
                <a:lnTo>
                  <a:pt x="14667986" y="0"/>
                </a:lnTo>
                <a:lnTo>
                  <a:pt x="14667986" y="6539794"/>
                </a:lnTo>
                <a:lnTo>
                  <a:pt x="0" y="6539794"/>
                </a:lnTo>
                <a:lnTo>
                  <a:pt x="0" y="0"/>
                </a:lnTo>
                <a:close/>
              </a:path>
            </a:pathLst>
          </a:custGeom>
          <a:blipFill>
            <a:blip r:embed="rId2"/>
            <a:stretch>
              <a:fillRect l="0" t="-25002" r="0" b="-9636"/>
            </a:stretch>
          </a:blipFill>
        </p:spPr>
      </p:sp>
      <p:sp>
        <p:nvSpPr>
          <p:cNvPr name="TextBox 3" id="3"/>
          <p:cNvSpPr txBox="true"/>
          <p:nvPr/>
        </p:nvSpPr>
        <p:spPr>
          <a:xfrm rot="0">
            <a:off x="0" y="8129629"/>
            <a:ext cx="18288000" cy="153479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Quicksand"/>
                <a:ea typeface="Quicksand"/>
                <a:cs typeface="Quicksand"/>
                <a:sym typeface="Quicksand"/>
              </a:rPr>
              <a:t>In today's digital age, a website is more than just an online presence; it's a digital storefront, a marketing t</a:t>
            </a:r>
            <a:r>
              <a:rPr lang="en-US" sz="2600">
                <a:solidFill>
                  <a:srgbClr val="FFFFFF"/>
                </a:solidFill>
                <a:latin typeface="Quicksand"/>
                <a:ea typeface="Quicksand"/>
                <a:cs typeface="Quicksand"/>
                <a:sym typeface="Quicksand"/>
              </a:rPr>
              <a:t>ool, and a customer experience platform. </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767203" y="224017"/>
            <a:ext cx="14885819" cy="6718450"/>
          </a:xfrm>
          <a:custGeom>
            <a:avLst/>
            <a:gdLst/>
            <a:ahLst/>
            <a:cxnLst/>
            <a:rect r="r" b="b" t="t" l="l"/>
            <a:pathLst>
              <a:path h="6718450" w="14885819">
                <a:moveTo>
                  <a:pt x="0" y="0"/>
                </a:moveTo>
                <a:lnTo>
                  <a:pt x="14885819" y="0"/>
                </a:lnTo>
                <a:lnTo>
                  <a:pt x="14885819" y="6718449"/>
                </a:lnTo>
                <a:lnTo>
                  <a:pt x="0" y="6718449"/>
                </a:lnTo>
                <a:lnTo>
                  <a:pt x="0" y="0"/>
                </a:lnTo>
                <a:close/>
              </a:path>
            </a:pathLst>
          </a:custGeom>
          <a:blipFill>
            <a:blip r:embed="rId2"/>
            <a:stretch>
              <a:fillRect l="0" t="-19866" r="0" b="-4828"/>
            </a:stretch>
          </a:blipFill>
        </p:spPr>
      </p:sp>
      <p:sp>
        <p:nvSpPr>
          <p:cNvPr name="TextBox 3" id="3"/>
          <p:cNvSpPr txBox="true"/>
          <p:nvPr/>
        </p:nvSpPr>
        <p:spPr>
          <a:xfrm rot="0">
            <a:off x="0" y="8705215"/>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Quicksand"/>
                <a:ea typeface="Quicksand"/>
                <a:cs typeface="Quicksand"/>
                <a:sym typeface="Quicksand"/>
              </a:rPr>
              <a:t>The quality of your website can significantly impact y</a:t>
            </a:r>
            <a:r>
              <a:rPr lang="en-US" sz="2600">
                <a:solidFill>
                  <a:srgbClr val="FFFFFF"/>
                </a:solidFill>
                <a:latin typeface="Quicksand"/>
                <a:ea typeface="Quicksand"/>
                <a:cs typeface="Quicksand"/>
                <a:sym typeface="Quicksand"/>
              </a:rPr>
              <a:t>our brand's reputation, customer engagement, and ultimately, your bottom line.</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715596" y="217676"/>
            <a:ext cx="14830363" cy="6969137"/>
          </a:xfrm>
          <a:custGeom>
            <a:avLst/>
            <a:gdLst/>
            <a:ahLst/>
            <a:cxnLst/>
            <a:rect r="r" b="b" t="t" l="l"/>
            <a:pathLst>
              <a:path h="6969137" w="14830363">
                <a:moveTo>
                  <a:pt x="0" y="0"/>
                </a:moveTo>
                <a:lnTo>
                  <a:pt x="14830363" y="0"/>
                </a:lnTo>
                <a:lnTo>
                  <a:pt x="14830363" y="6969136"/>
                </a:lnTo>
                <a:lnTo>
                  <a:pt x="0" y="6969136"/>
                </a:lnTo>
                <a:lnTo>
                  <a:pt x="0" y="0"/>
                </a:lnTo>
                <a:close/>
              </a:path>
            </a:pathLst>
          </a:custGeom>
          <a:blipFill>
            <a:blip r:embed="rId2"/>
            <a:stretch>
              <a:fillRect l="0" t="-20364" r="0" b="-21502"/>
            </a:stretch>
          </a:blipFill>
        </p:spPr>
      </p:sp>
      <p:sp>
        <p:nvSpPr>
          <p:cNvPr name="TextBox 3" id="3"/>
          <p:cNvSpPr txBox="true"/>
          <p:nvPr/>
        </p:nvSpPr>
        <p:spPr>
          <a:xfrm rot="0">
            <a:off x="-13223" y="8129629"/>
            <a:ext cx="18288000" cy="153479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Quicksand"/>
                <a:ea typeface="Quicksand"/>
                <a:cs typeface="Quicksand"/>
                <a:sym typeface="Quicksand"/>
              </a:rPr>
              <a:t>T</a:t>
            </a:r>
            <a:r>
              <a:rPr lang="en-US" sz="2600">
                <a:solidFill>
                  <a:srgbClr val="FFFFFF"/>
                </a:solidFill>
                <a:latin typeface="Quicksand"/>
                <a:ea typeface="Quicksand"/>
                <a:cs typeface="Quicksand"/>
                <a:sym typeface="Quicksand"/>
              </a:rPr>
              <a:t>o build a website that truly stands out, you need to partner with a skilled and experienced website design and development firm. </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54088"/>
            <a:ext cx="18288000" cy="572579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These firms are the architects of the internet, crafting digital experiences that captivate audiences and drive results.</a:t>
            </a:r>
          </a:p>
          <a:p>
            <a:pPr algn="ctr">
              <a:lnSpc>
                <a:spcPts val="4160"/>
              </a:lnSpc>
            </a:pPr>
            <a:r>
              <a:rPr lang="en-US" sz="2600">
                <a:solidFill>
                  <a:srgbClr val="FFFFFF"/>
                </a:solidFill>
                <a:latin typeface="Quicksand"/>
                <a:ea typeface="Quicksand"/>
                <a:cs typeface="Quicksand"/>
                <a:sym typeface="Quicksand"/>
              </a:rPr>
              <a:t>Key Factors to Consider When Choosing a Firm</a:t>
            </a:r>
          </a:p>
          <a:p>
            <a:pPr algn="ctr">
              <a:lnSpc>
                <a:spcPts val="4160"/>
              </a:lnSpc>
            </a:pPr>
            <a:r>
              <a:rPr lang="en-US" sz="2600">
                <a:solidFill>
                  <a:srgbClr val="FFFFFF"/>
                </a:solidFill>
                <a:latin typeface="Quicksand"/>
                <a:ea typeface="Quicksand"/>
                <a:cs typeface="Quicksand"/>
                <a:sym typeface="Quicksand"/>
              </a:rPr>
              <a:t>When selecting a website design and development firm, consider the following factors:</a:t>
            </a:r>
          </a:p>
          <a:p>
            <a:pPr algn="ctr" marL="561341" indent="-280670" lvl="1">
              <a:lnSpc>
                <a:spcPts val="4160"/>
              </a:lnSpc>
              <a:buFont typeface="Arial"/>
              <a:buChar char="•"/>
            </a:pPr>
            <a:r>
              <a:rPr lang="en-US" sz="2600">
                <a:solidFill>
                  <a:srgbClr val="FFFFFF"/>
                </a:solidFill>
                <a:latin typeface="Quicksand"/>
                <a:ea typeface="Quicksand"/>
                <a:cs typeface="Quicksand"/>
                <a:sym typeface="Quicksand"/>
              </a:rPr>
              <a:t>Expertise and Experience: Look for a firm with a proven track record in your industry. Experienced developers understand the nuances of different sectors and can tailor their approach accordingly.</a:t>
            </a:r>
          </a:p>
          <a:p>
            <a:pPr algn="ctr" marL="561341" indent="-280670" lvl="1">
              <a:lnSpc>
                <a:spcPts val="4160"/>
              </a:lnSpc>
              <a:buFont typeface="Arial"/>
              <a:buChar char="•"/>
            </a:pPr>
            <a:r>
              <a:rPr lang="en-US" sz="2600">
                <a:solidFill>
                  <a:srgbClr val="FFFFFF"/>
                </a:solidFill>
                <a:latin typeface="Quicksand"/>
                <a:ea typeface="Quicksand"/>
                <a:cs typeface="Quicksand"/>
                <a:sym typeface="Quicksand"/>
              </a:rPr>
              <a:t>Design Capabilities: A strong design team can create visually appealing and user-friendly websites. Consider the firm's portfolio to assess their design aesthetic and capabilities.</a:t>
            </a:r>
          </a:p>
          <a:p>
            <a:pPr algn="ctr" marL="561341" indent="-280670" lvl="1">
              <a:lnSpc>
                <a:spcPts val="4160"/>
              </a:lnSpc>
              <a:buFont typeface="Arial"/>
              <a:buChar char="•"/>
            </a:pPr>
            <a:r>
              <a:rPr lang="en-US" sz="2600">
                <a:solidFill>
                  <a:srgbClr val="FFFFFF"/>
                </a:solidFill>
                <a:latin typeface="Quicksand"/>
                <a:ea typeface="Quicksand"/>
                <a:cs typeface="Quicksand"/>
                <a:sym typeface="Quicksand"/>
              </a:rPr>
              <a:t>Development Skills: A skilled development team is essential for building functional and efficient websites. Look for experience with the latest technologies and frameworks.</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SEO Expertise: A website that isn't optimized for search engines is unlikely to attract organic traffic. Ensure the firm has a strong understanding of SEO principles.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477209"/>
            <a:ext cx="18288000" cy="624967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Quicksand"/>
                <a:ea typeface="Quicksand"/>
                <a:cs typeface="Quicksand"/>
                <a:sym typeface="Quicksand"/>
              </a:rPr>
              <a:t>Project Management: Effective project management is crucial for delivering projects on time and within budget. A reputable firm will have a well-defined project management process.</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Communication Skills: Clear and consistent communication is essential f</a:t>
            </a:r>
            <a:r>
              <a:rPr lang="en-US" sz="2600">
                <a:solidFill>
                  <a:srgbClr val="FFFFFF"/>
                </a:solidFill>
                <a:latin typeface="Quicksand"/>
                <a:ea typeface="Quicksand"/>
                <a:cs typeface="Quicksand"/>
                <a:sym typeface="Quicksand"/>
              </a:rPr>
              <a:t>or a successful client-agency relationship. The firm should be responsive and proactive in addressing your needs.</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Pricing and Contracts: Understand the firm's pricing structure and contract terms. Be sure to review the contract carefully to avoid any surprises.</a:t>
            </a:r>
          </a:p>
          <a:p>
            <a:pPr algn="ctr">
              <a:lnSpc>
                <a:spcPts val="4160"/>
              </a:lnSpc>
              <a:spcBef>
                <a:spcPct val="0"/>
              </a:spcBef>
            </a:pPr>
            <a:r>
              <a:rPr lang="en-US" sz="2600">
                <a:solidFill>
                  <a:srgbClr val="FFFFFF"/>
                </a:solidFill>
                <a:latin typeface="Quicksand"/>
                <a:ea typeface="Quicksand"/>
                <a:cs typeface="Quicksand"/>
                <a:sym typeface="Quicksand"/>
              </a:rPr>
              <a:t>Top Website Design and Development Firms</a:t>
            </a:r>
          </a:p>
          <a:p>
            <a:pPr algn="ctr">
              <a:lnSpc>
                <a:spcPts val="4160"/>
              </a:lnSpc>
              <a:spcBef>
                <a:spcPct val="0"/>
              </a:spcBef>
            </a:pPr>
            <a:r>
              <a:rPr lang="en-US" sz="2600">
                <a:solidFill>
                  <a:srgbClr val="FFFFFF"/>
                </a:solidFill>
                <a:latin typeface="Quicksand"/>
                <a:ea typeface="Quicksand"/>
                <a:cs typeface="Quicksand"/>
                <a:sym typeface="Quicksand"/>
              </a:rPr>
              <a:t>While the best firm for your needs may vary, here are a few industry-leading companies known for their exceptional work:</a:t>
            </a:r>
          </a:p>
          <a:p>
            <a:pPr algn="ctr">
              <a:lnSpc>
                <a:spcPts val="4160"/>
              </a:lnSpc>
              <a:spcBef>
                <a:spcPct val="0"/>
              </a:spcBef>
            </a:pPr>
            <a:r>
              <a:rPr lang="en-US" sz="2600">
                <a:solidFill>
                  <a:srgbClr val="FFFFFF"/>
                </a:solidFill>
                <a:latin typeface="Quicksand"/>
                <a:ea typeface="Quicksand"/>
                <a:cs typeface="Quicksand"/>
                <a:sym typeface="Quicksand"/>
              </a:rPr>
              <a:t>1. [Firm 1 Name]</a:t>
            </a:r>
          </a:p>
          <a:p>
            <a:pPr algn="ctr">
              <a:lnSpc>
                <a:spcPts val="4160"/>
              </a:lnSpc>
              <a:spcBef>
                <a:spcPct val="0"/>
              </a:spcBef>
            </a:pP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74753"/>
            <a:ext cx="18288000" cy="6773545"/>
          </a:xfrm>
          <a:prstGeom prst="rect">
            <a:avLst/>
          </a:prstGeom>
        </p:spPr>
        <p:txBody>
          <a:bodyPr anchor="t" rtlCol="false" tIns="0" lIns="0" bIns="0" rIns="0">
            <a:spAutoFit/>
          </a:bodyPr>
          <a:lstStyle/>
          <a:p>
            <a:pPr algn="ctr">
              <a:lnSpc>
                <a:spcPts val="4160"/>
              </a:lnSpc>
            </a:pP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Specialization: [Specialization, e.g., e-c</a:t>
            </a:r>
            <a:r>
              <a:rPr lang="en-US" sz="2600">
                <a:solidFill>
                  <a:srgbClr val="FFFFFF"/>
                </a:solidFill>
                <a:latin typeface="Quicksand"/>
                <a:ea typeface="Quicksand"/>
                <a:cs typeface="Quicksand"/>
                <a:sym typeface="Quicksand"/>
              </a:rPr>
              <a:t>ommerce, healthcare, technology]</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Strengths: [Highlight key strengths, such as design innovation, SEO expertise, or customer support]</a:t>
            </a:r>
          </a:p>
          <a:p>
            <a:pPr algn="ctr">
              <a:lnSpc>
                <a:spcPts val="4160"/>
              </a:lnSpc>
              <a:spcBef>
                <a:spcPct val="0"/>
              </a:spcBef>
            </a:pPr>
            <a:r>
              <a:rPr lang="en-US" sz="2600">
                <a:solidFill>
                  <a:srgbClr val="FFFFFF"/>
                </a:solidFill>
                <a:latin typeface="Quicksand"/>
                <a:ea typeface="Quicksand"/>
                <a:cs typeface="Quicksand"/>
                <a:sym typeface="Quicksand"/>
              </a:rPr>
              <a:t>2. [Firm 2 Name]</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Specialization: [Specialization, e.g., digital marketing, branding, web development]</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Strengths: [Highlight key strengths, such as agile development methodologies, user experience design, or content strategy]</a:t>
            </a:r>
          </a:p>
          <a:p>
            <a:pPr algn="ctr">
              <a:lnSpc>
                <a:spcPts val="4160"/>
              </a:lnSpc>
              <a:spcBef>
                <a:spcPct val="0"/>
              </a:spcBef>
            </a:pPr>
            <a:r>
              <a:rPr lang="en-US" sz="2600">
                <a:solidFill>
                  <a:srgbClr val="FFFFFF"/>
                </a:solidFill>
                <a:latin typeface="Quicksand"/>
                <a:ea typeface="Quicksand"/>
                <a:cs typeface="Quicksand"/>
                <a:sym typeface="Quicksand"/>
              </a:rPr>
              <a:t>3. [Firm 3 Name]</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Specialization: [Specialization, e.g., mobile app development, cloud solutions, data analytics]</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Strengths: [Highlight key strengths, such as cutting-edge technology, scalability, or security expertise]</a:t>
            </a:r>
          </a:p>
          <a:p>
            <a:pPr algn="ctr">
              <a:lnSpc>
                <a:spcPts val="4160"/>
              </a:lnSpc>
              <a:spcBef>
                <a:spcPct val="0"/>
              </a:spcBef>
            </a:pPr>
            <a:r>
              <a:rPr lang="en-US" sz="2600">
                <a:solidFill>
                  <a:srgbClr val="FFFFFF"/>
                </a:solidFill>
                <a:latin typeface="Quicksand"/>
                <a:ea typeface="Quicksand"/>
                <a:cs typeface="Quicksand"/>
                <a:sym typeface="Quicksand"/>
              </a:rPr>
              <a:t>4. [Firm 4 Name]</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Specialization: [Specialization, e.g., creative design, digital transformation, e-learning]</a:t>
            </a:r>
          </a:p>
          <a:p>
            <a:pPr algn="ctr">
              <a:lnSpc>
                <a:spcPts val="4160"/>
              </a:lnSpc>
              <a:spcBef>
                <a:spcPct val="0"/>
              </a:spcBef>
            </a:pP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159869"/>
            <a:ext cx="18288000" cy="467804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Strengths: [Highlight key strengths, such as st</a:t>
            </a:r>
            <a:r>
              <a:rPr lang="en-US" sz="2600">
                <a:solidFill>
                  <a:srgbClr val="FFFFFF"/>
                </a:solidFill>
                <a:latin typeface="Quicksand"/>
                <a:ea typeface="Quicksand"/>
                <a:cs typeface="Quicksand"/>
                <a:sym typeface="Quicksand"/>
              </a:rPr>
              <a:t>orytelling, brand identity, or accessibility]</a:t>
            </a:r>
          </a:p>
          <a:p>
            <a:pPr algn="ctr">
              <a:lnSpc>
                <a:spcPts val="4160"/>
              </a:lnSpc>
              <a:spcBef>
                <a:spcPct val="0"/>
              </a:spcBef>
            </a:pPr>
            <a:r>
              <a:rPr lang="en-US" sz="2600">
                <a:solidFill>
                  <a:srgbClr val="FFFFFF"/>
                </a:solidFill>
                <a:latin typeface="Quicksand"/>
                <a:ea typeface="Quicksand"/>
                <a:cs typeface="Quicksand"/>
                <a:sym typeface="Quicksand"/>
              </a:rPr>
              <a:t>5. [Firm 5 Name]</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Specialization: [Specialization, e.g., enterprise solutions, software development, AI and machine learning]</a:t>
            </a:r>
          </a:p>
          <a:p>
            <a:pPr algn="ctr" marL="561341" indent="-280670" lvl="1">
              <a:lnSpc>
                <a:spcPts val="4160"/>
              </a:lnSpc>
              <a:spcBef>
                <a:spcPct val="0"/>
              </a:spcBef>
              <a:buFont typeface="Arial"/>
              <a:buChar char="•"/>
            </a:pPr>
            <a:r>
              <a:rPr lang="en-US" sz="2600">
                <a:solidFill>
                  <a:srgbClr val="FFFFFF"/>
                </a:solidFill>
                <a:latin typeface="Quicksand"/>
                <a:ea typeface="Quicksand"/>
                <a:cs typeface="Quicksand"/>
                <a:sym typeface="Quicksand"/>
              </a:rPr>
              <a:t>Strengths: [Highlight key strengths, such as complex system integration, data-driven decision-making, or innovation]</a:t>
            </a:r>
          </a:p>
          <a:p>
            <a:pPr algn="ctr">
              <a:lnSpc>
                <a:spcPts val="4160"/>
              </a:lnSpc>
              <a:spcBef>
                <a:spcPct val="0"/>
              </a:spcBef>
            </a:pPr>
            <a:r>
              <a:rPr lang="en-US" sz="2600">
                <a:solidFill>
                  <a:srgbClr val="FFFFFF"/>
                </a:solidFill>
                <a:latin typeface="Quicksand"/>
                <a:ea typeface="Quicksand"/>
                <a:cs typeface="Quicksand"/>
                <a:sym typeface="Quicksand"/>
              </a:rPr>
              <a:t>Remember, the best way to choose a website design and development firm is to do your research and ask the right questions. By partnering with a reputable firm, you can create a digital presence that drives results and helps your business thrive.</a:t>
            </a:r>
          </a:p>
        </p:txBody>
      </p:sp>
      <p:sp>
        <p:nvSpPr>
          <p:cNvPr name="TextBox 3" id="3"/>
          <p:cNvSpPr txBox="true"/>
          <p:nvPr/>
        </p:nvSpPr>
        <p:spPr>
          <a:xfrm rot="0">
            <a:off x="0" y="9163050"/>
            <a:ext cx="18288000" cy="4870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Quicksand"/>
                <a:ea typeface="Quicksand"/>
                <a:cs typeface="Quicksand"/>
                <a:sym typeface="Quicksand"/>
              </a:rPr>
              <a:t>The Digital Alchemysts: How Top-Tier Web Development Companies Turn Ideas into Reality</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Quicksand"/>
                <a:ea typeface="Quicksand"/>
                <a:cs typeface="Quicksand"/>
                <a:sym typeface="Quicksand"/>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DAGWkEjuoug</dc:identifier>
  <dcterms:modified xsi:type="dcterms:W3CDTF">2011-08-01T06:04:30Z</dcterms:modified>
  <cp:revision>1</cp:revision>
  <dc:title>The Architects of the Internet: A Look at the Best Website Design and Development Firms</dc:title>
</cp:coreProperties>
</file>