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Lst>
  <p:sldSz cx="18288000" cy="10287000"/>
  <p:notesSz cx="6858000" cy="9144000"/>
  <p:embeddedFontLst>
    <p:embeddedFont>
      <p:font typeface="Quicksand" charset="1" panose="00000000000000000000"/>
      <p:regular r:id="rId2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fonts/font21.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10" Target="https://www.quorawebsolution.com/drupal-development-company-in-bangalore" TargetMode="External" Type="http://schemas.openxmlformats.org/officeDocument/2006/relationships/hyperlink"/><Relationship Id="rId11" Target="https://www.quorawebsolution.com/website-maintenance-services-in-bangalore" TargetMode="External" Type="http://schemas.openxmlformats.org/officeDocument/2006/relationships/hyperlink"/><Relationship Id="rId12" Target="https://www.quorawebsolution.com/web-portal-development-company-in-bangalore" TargetMode="External" Type="http://schemas.openxmlformats.org/officeDocument/2006/relationships/hyperlink"/><Relationship Id="rId13" Target="https://www.quorawebsolution.com/magento-website-development-company-in-bangalore" TargetMode="External" Type="http://schemas.openxmlformats.org/officeDocument/2006/relationships/hyperlink"/><Relationship Id="rId14" Target="https://www.quorawebsolution.com/website-development-company-in-bangalore" TargetMode="External" Type="http://schemas.openxmlformats.org/officeDocument/2006/relationships/hyperlink"/><Relationship Id="rId15" Target="https://www.quorawebsolution.com/joomla-development-company-in-bangalore" TargetMode="External" Type="http://schemas.openxmlformats.org/officeDocument/2006/relationships/hyperlink"/><Relationship Id="rId16" Target="https://www.quorawebsolution.com/small-business-web-design-and-development-company-in-bangalore" TargetMode="External" Type="http://schemas.openxmlformats.org/officeDocument/2006/relationships/hyperlink"/><Relationship Id="rId17" Target="https://www.quorawebsolution.com/cheap-website-development-company-in-bangalore" TargetMode="External" Type="http://schemas.openxmlformats.org/officeDocument/2006/relationships/hyperlink"/><Relationship Id="rId18" Target="https://www.quorawebsolution.com/static-website-development-company-in-bangalore" TargetMode="External" Type="http://schemas.openxmlformats.org/officeDocument/2006/relationships/hyperlink"/><Relationship Id="rId19" Target="https://www.quorawebsolution.com/dynamic-website-development-company-in-bangalore" TargetMode="External" Type="http://schemas.openxmlformats.org/officeDocument/2006/relationships/hyperlink"/><Relationship Id="rId2" Target="../media/image8.jpeg" Type="http://schemas.openxmlformats.org/officeDocument/2006/relationships/image"/><Relationship Id="rId20" Target="https://www.quorawebsolution.com/website-design-company-in-bangalore" TargetMode="External" Type="http://schemas.openxmlformats.org/officeDocument/2006/relationships/hyperlink"/><Relationship Id="rId21" Target="https://www.quorawebsolution.com/tour-and-travel-website-development-company-in-bangalore" TargetMode="External" Type="http://schemas.openxmlformats.org/officeDocument/2006/relationships/hyperlink"/><Relationship Id="rId3" Target="../media/image9.png" Type="http://schemas.openxmlformats.org/officeDocument/2006/relationships/image"/><Relationship Id="rId4" Target="../media/image10.jpeg" Type="http://schemas.openxmlformats.org/officeDocument/2006/relationships/image"/><Relationship Id="rId5" Target="../media/image11.jpeg" Type="http://schemas.openxmlformats.org/officeDocument/2006/relationships/image"/><Relationship Id="rId6" Target="https://www.quorawebsolution.com/wordpress-website-development-company-in-bangalore" TargetMode="External" Type="http://schemas.openxmlformats.org/officeDocument/2006/relationships/hyperlink"/><Relationship Id="rId7" Target="https://www.quorawebsolution.com/ecommerce-website-development-company-in-bangalore" TargetMode="External" Type="http://schemas.openxmlformats.org/officeDocument/2006/relationships/hyperlink"/><Relationship Id="rId8" Target="https://www.quorawebsolution.com/php-website-development-company-in-bangalore" TargetMode="External" Type="http://schemas.openxmlformats.org/officeDocument/2006/relationships/hyperlink"/><Relationship Id="rId9" Target="https://www.quorawebsolution.com/cms-website-development-company-in-bangalore" TargetMode="External" Type="http://schemas.openxmlformats.org/officeDocument/2006/relationships/hyperlink"/></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7049033" y="385762"/>
            <a:ext cx="11238967" cy="1285875"/>
          </a:xfrm>
          <a:prstGeom prst="rect">
            <a:avLst/>
          </a:prstGeom>
        </p:spPr>
        <p:txBody>
          <a:bodyPr anchor="t" rtlCol="false" tIns="0" lIns="0" bIns="0" rIns="0">
            <a:spAutoFit/>
          </a:bodyPr>
          <a:lstStyle/>
          <a:p>
            <a:pPr algn="ctr">
              <a:lnSpc>
                <a:spcPts val="10199"/>
              </a:lnSpc>
            </a:pPr>
            <a:r>
              <a:rPr lang="en-US" sz="8499">
                <a:solidFill>
                  <a:srgbClr val="CB6CE6"/>
                </a:solidFill>
                <a:latin typeface="Quicksand"/>
                <a:ea typeface="Quicksand"/>
                <a:cs typeface="Quicksand"/>
                <a:sym typeface="Quicksand"/>
              </a:rPr>
              <a:t>Quora Web Solution</a:t>
            </a:r>
          </a:p>
        </p:txBody>
      </p:sp>
      <p:grpSp>
        <p:nvGrpSpPr>
          <p:cNvPr name="Group 3" id="3"/>
          <p:cNvGrpSpPr/>
          <p:nvPr/>
        </p:nvGrpSpPr>
        <p:grpSpPr>
          <a:xfrm rot="0">
            <a:off x="0" y="2532255"/>
            <a:ext cx="9634620" cy="7706950"/>
            <a:chOff x="0" y="0"/>
            <a:chExt cx="12846159" cy="10275934"/>
          </a:xfrm>
        </p:grpSpPr>
        <p:sp>
          <p:nvSpPr>
            <p:cNvPr name="Freeform 4" id="4"/>
            <p:cNvSpPr/>
            <p:nvPr/>
          </p:nvSpPr>
          <p:spPr>
            <a:xfrm flipH="false" flipV="false" rot="0">
              <a:off x="0" y="0"/>
              <a:ext cx="12846152" cy="10275951"/>
            </a:xfrm>
            <a:custGeom>
              <a:avLst/>
              <a:gdLst/>
              <a:ahLst/>
              <a:cxnLst/>
              <a:rect r="r" b="b" t="t" l="l"/>
              <a:pathLst>
                <a:path h="10275951" w="12846152">
                  <a:moveTo>
                    <a:pt x="12846152" y="10275951"/>
                  </a:moveTo>
                  <a:lnTo>
                    <a:pt x="0" y="10275951"/>
                  </a:lnTo>
                  <a:lnTo>
                    <a:pt x="0" y="0"/>
                  </a:lnTo>
                  <a:lnTo>
                    <a:pt x="12846152" y="0"/>
                  </a:lnTo>
                  <a:lnTo>
                    <a:pt x="12846152" y="10275951"/>
                  </a:lnTo>
                  <a:close/>
                </a:path>
              </a:pathLst>
            </a:custGeom>
            <a:blipFill>
              <a:blip r:embed="rId2"/>
              <a:stretch>
                <a:fillRect l="-29992" t="0" r="-29992" b="0"/>
              </a:stretch>
            </a:blipFill>
          </p:spPr>
        </p:sp>
      </p:grpSp>
      <p:grpSp>
        <p:nvGrpSpPr>
          <p:cNvPr name="Group 5" id="5"/>
          <p:cNvGrpSpPr/>
          <p:nvPr/>
        </p:nvGrpSpPr>
        <p:grpSpPr>
          <a:xfrm rot="282846">
            <a:off x="-4730483" y="9210221"/>
            <a:ext cx="16230600" cy="4402550"/>
            <a:chOff x="0" y="0"/>
            <a:chExt cx="21640800" cy="5870067"/>
          </a:xfrm>
        </p:grpSpPr>
        <p:sp>
          <p:nvSpPr>
            <p:cNvPr name="Freeform 6" id="6"/>
            <p:cNvSpPr/>
            <p:nvPr/>
          </p:nvSpPr>
          <p:spPr>
            <a:xfrm flipH="false" flipV="true" rot="0">
              <a:off x="0" y="0"/>
              <a:ext cx="21640800" cy="5870067"/>
            </a:xfrm>
            <a:custGeom>
              <a:avLst/>
              <a:gdLst/>
              <a:ahLst/>
              <a:cxnLst/>
              <a:rect r="r" b="b" t="t" l="l"/>
              <a:pathLst>
                <a:path h="5870067" w="21640800">
                  <a:moveTo>
                    <a:pt x="0" y="5870067"/>
                  </a:moveTo>
                  <a:lnTo>
                    <a:pt x="21640800" y="5870067"/>
                  </a:lnTo>
                  <a:lnTo>
                    <a:pt x="21640800" y="0"/>
                  </a:lnTo>
                  <a:lnTo>
                    <a:pt x="0" y="0"/>
                  </a:lnTo>
                  <a:lnTo>
                    <a:pt x="0" y="5870067"/>
                  </a:lnTo>
                  <a:close/>
                </a:path>
              </a:pathLst>
            </a:custGeom>
            <a:blipFill>
              <a:blip r:embed="rId3"/>
              <a:stretch>
                <a:fillRect l="-60" t="0" r="-60" b="0"/>
              </a:stretch>
            </a:blipFill>
          </p:spPr>
        </p:sp>
      </p:grpSp>
      <p:sp>
        <p:nvSpPr>
          <p:cNvPr name="TextBox 7" id="7"/>
          <p:cNvSpPr txBox="true"/>
          <p:nvPr/>
        </p:nvSpPr>
        <p:spPr>
          <a:xfrm rot="0">
            <a:off x="10057053" y="2034917"/>
            <a:ext cx="7818239" cy="2457450"/>
          </a:xfrm>
          <a:prstGeom prst="rect">
            <a:avLst/>
          </a:prstGeom>
        </p:spPr>
        <p:txBody>
          <a:bodyPr anchor="t" rtlCol="false" tIns="0" lIns="0" bIns="0" rIns="0">
            <a:spAutoFit/>
          </a:bodyPr>
          <a:lstStyle/>
          <a:p>
            <a:pPr algn="ctr">
              <a:lnSpc>
                <a:spcPts val="6480"/>
              </a:lnSpc>
            </a:pPr>
            <a:r>
              <a:rPr lang="en-US" sz="5400">
                <a:solidFill>
                  <a:srgbClr val="FFDE59"/>
                </a:solidFill>
                <a:latin typeface="Quicksand"/>
                <a:ea typeface="Quicksand"/>
                <a:cs typeface="Quicksand"/>
                <a:sym typeface="Quicksand"/>
              </a:rPr>
              <a:t>Website Design and </a:t>
            </a:r>
          </a:p>
          <a:p>
            <a:pPr algn="ctr">
              <a:lnSpc>
                <a:spcPts val="6480"/>
              </a:lnSpc>
            </a:pPr>
            <a:r>
              <a:rPr lang="en-US" sz="5400">
                <a:solidFill>
                  <a:srgbClr val="FFDE59"/>
                </a:solidFill>
                <a:latin typeface="Quicksand"/>
                <a:ea typeface="Quicksand"/>
                <a:cs typeface="Quicksand"/>
                <a:sym typeface="Quicksand"/>
              </a:rPr>
              <a:t>Development </a:t>
            </a:r>
          </a:p>
          <a:p>
            <a:pPr algn="ctr">
              <a:lnSpc>
                <a:spcPts val="6480"/>
              </a:lnSpc>
            </a:pPr>
            <a:r>
              <a:rPr lang="en-US" sz="5400">
                <a:solidFill>
                  <a:srgbClr val="FFDE59"/>
                </a:solidFill>
                <a:latin typeface="Quicksand"/>
                <a:ea typeface="Quicksand"/>
                <a:cs typeface="Quicksand"/>
                <a:sym typeface="Quicksand"/>
              </a:rPr>
              <a:t>Company</a:t>
            </a:r>
          </a:p>
        </p:txBody>
      </p:sp>
      <p:grpSp>
        <p:nvGrpSpPr>
          <p:cNvPr name="Group 8" id="8"/>
          <p:cNvGrpSpPr/>
          <p:nvPr/>
        </p:nvGrpSpPr>
        <p:grpSpPr>
          <a:xfrm rot="0">
            <a:off x="605579" y="485616"/>
            <a:ext cx="4426575" cy="1549301"/>
            <a:chOff x="0" y="0"/>
            <a:chExt cx="5902100" cy="2065735"/>
          </a:xfrm>
        </p:grpSpPr>
        <p:sp>
          <p:nvSpPr>
            <p:cNvPr name="Freeform 9" id="9"/>
            <p:cNvSpPr/>
            <p:nvPr/>
          </p:nvSpPr>
          <p:spPr>
            <a:xfrm flipH="false" flipV="false" rot="0">
              <a:off x="0" y="0"/>
              <a:ext cx="5902071" cy="2065782"/>
            </a:xfrm>
            <a:custGeom>
              <a:avLst/>
              <a:gdLst/>
              <a:ahLst/>
              <a:cxnLst/>
              <a:rect r="r" b="b" t="t" l="l"/>
              <a:pathLst>
                <a:path h="2065782" w="5902071">
                  <a:moveTo>
                    <a:pt x="0" y="0"/>
                  </a:moveTo>
                  <a:lnTo>
                    <a:pt x="5902071" y="0"/>
                  </a:lnTo>
                  <a:lnTo>
                    <a:pt x="5902071" y="2065782"/>
                  </a:lnTo>
                  <a:lnTo>
                    <a:pt x="0" y="2065782"/>
                  </a:lnTo>
                  <a:lnTo>
                    <a:pt x="0" y="0"/>
                  </a:lnTo>
                  <a:close/>
                </a:path>
              </a:pathLst>
            </a:custGeom>
            <a:blipFill>
              <a:blip r:embed="rId4"/>
              <a:stretch>
                <a:fillRect l="0" t="0" r="0" b="2"/>
              </a:stretch>
            </a:blipFill>
          </p:spPr>
        </p:sp>
      </p:grpSp>
      <p:sp>
        <p:nvSpPr>
          <p:cNvPr name="TextBox 10" id="10"/>
          <p:cNvSpPr txBox="true"/>
          <p:nvPr/>
        </p:nvSpPr>
        <p:spPr>
          <a:xfrm rot="0">
            <a:off x="11192929" y="4880756"/>
            <a:ext cx="5863828" cy="1011809"/>
          </a:xfrm>
          <a:prstGeom prst="rect">
            <a:avLst/>
          </a:prstGeom>
        </p:spPr>
        <p:txBody>
          <a:bodyPr anchor="t" rtlCol="false" tIns="0" lIns="0" bIns="0" rIns="0">
            <a:spAutoFit/>
          </a:bodyPr>
          <a:lstStyle/>
          <a:p>
            <a:pPr algn="ctr">
              <a:lnSpc>
                <a:spcPts val="4104"/>
              </a:lnSpc>
            </a:pPr>
            <a:r>
              <a:rPr lang="en-US" sz="2565">
                <a:solidFill>
                  <a:srgbClr val="38B6FF"/>
                </a:solidFill>
                <a:latin typeface="Quicksand"/>
                <a:ea typeface="Quicksand"/>
                <a:cs typeface="Quicksand"/>
                <a:sym typeface="Quicksand"/>
              </a:rPr>
              <a:t> Web Design &amp; Web Development </a:t>
            </a:r>
          </a:p>
          <a:p>
            <a:pPr algn="ctr">
              <a:lnSpc>
                <a:spcPts val="4160"/>
              </a:lnSpc>
            </a:pPr>
            <a:r>
              <a:rPr lang="en-US" sz="2600">
                <a:solidFill>
                  <a:srgbClr val="38B6FF"/>
                </a:solidFill>
                <a:latin typeface="Quicksand"/>
                <a:ea typeface="Quicksand"/>
                <a:cs typeface="Quicksand"/>
                <a:sym typeface="Quicksand"/>
              </a:rPr>
              <a:t>Company in Bangalore, India</a:t>
            </a:r>
          </a:p>
        </p:txBody>
      </p:sp>
      <p:sp>
        <p:nvSpPr>
          <p:cNvPr name="TextBox 11" id="11"/>
          <p:cNvSpPr txBox="true"/>
          <p:nvPr/>
        </p:nvSpPr>
        <p:spPr>
          <a:xfrm rot="0">
            <a:off x="11949261" y="6290480"/>
            <a:ext cx="5863828"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a:p>
            <a:pPr algn="ctr">
              <a:lnSpc>
                <a:spcPts val="4160"/>
              </a:lnSpc>
            </a:pPr>
            <a:r>
              <a:rPr lang="en-US" sz="2600">
                <a:solidFill>
                  <a:srgbClr val="FFFFFF"/>
                </a:solidFill>
                <a:latin typeface="Quicksand"/>
                <a:ea typeface="Quicksand"/>
                <a:cs typeface="Quicksand"/>
                <a:sym typeface="Quicksand"/>
              </a:rPr>
              <a:t>+91 9986 056 909</a:t>
            </a:r>
          </a:p>
          <a:p>
            <a:pPr algn="ctr">
              <a:lnSpc>
                <a:spcPts val="4160"/>
              </a:lnSpc>
            </a:pPr>
            <a:r>
              <a:rPr lang="en-US" sz="2600">
                <a:solidFill>
                  <a:srgbClr val="FFFFFF"/>
                </a:solidFill>
                <a:latin typeface="Quicksand"/>
                <a:ea typeface="Quicksand"/>
                <a:cs typeface="Quicksand"/>
                <a:sym typeface="Quicksand"/>
              </a:rPr>
              <a:t>info@quorawebsolutions.com</a:t>
            </a:r>
          </a:p>
          <a:p>
            <a:pPr algn="ctr">
              <a:lnSpc>
                <a:spcPts val="4160"/>
              </a:lnSpc>
            </a:pPr>
          </a:p>
        </p:txBody>
      </p:sp>
      <p:sp>
        <p:nvSpPr>
          <p:cNvPr name="TextBox 12" id="12"/>
          <p:cNvSpPr txBox="true"/>
          <p:nvPr/>
        </p:nvSpPr>
        <p:spPr>
          <a:xfrm rot="0">
            <a:off x="11949261" y="7942529"/>
            <a:ext cx="6338739"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24A, 1st Main Rd, Chandra Reddy </a:t>
            </a:r>
          </a:p>
          <a:p>
            <a:pPr algn="ctr">
              <a:lnSpc>
                <a:spcPts val="4160"/>
              </a:lnSpc>
            </a:pPr>
            <a:r>
              <a:rPr lang="en-US" sz="2600">
                <a:solidFill>
                  <a:srgbClr val="FFFFFF"/>
                </a:solidFill>
                <a:latin typeface="Quicksand"/>
                <a:ea typeface="Quicksand"/>
                <a:cs typeface="Quicksand"/>
                <a:sym typeface="Quicksand"/>
              </a:rPr>
              <a:t>Layout, Koramangala 4th Block, </a:t>
            </a:r>
          </a:p>
          <a:p>
            <a:pPr algn="ctr">
              <a:lnSpc>
                <a:spcPts val="4160"/>
              </a:lnSpc>
            </a:pPr>
            <a:r>
              <a:rPr lang="en-US" sz="2600">
                <a:solidFill>
                  <a:srgbClr val="FFFFFF"/>
                </a:solidFill>
                <a:latin typeface="Quicksand"/>
                <a:ea typeface="Quicksand"/>
                <a:cs typeface="Quicksand"/>
                <a:sym typeface="Quicksand"/>
              </a:rPr>
              <a:t>Koramangala, Bengaluru, </a:t>
            </a:r>
          </a:p>
          <a:p>
            <a:pPr algn="ctr">
              <a:lnSpc>
                <a:spcPts val="4160"/>
              </a:lnSpc>
            </a:pPr>
            <a:r>
              <a:rPr lang="en-US" sz="2600">
                <a:solidFill>
                  <a:srgbClr val="FFFFFF"/>
                </a:solidFill>
                <a:latin typeface="Quicksand"/>
                <a:ea typeface="Quicksand"/>
                <a:cs typeface="Quicksand"/>
                <a:sym typeface="Quicksand"/>
              </a:rPr>
              <a:t>Karnataka 560034</a:t>
            </a:r>
          </a:p>
        </p:txBody>
      </p:sp>
    </p:spTree>
  </p:cSld>
  <p:clrMapOvr>
    <a:masterClrMapping/>
  </p:clrMapOvr>
</p:sld>
</file>

<file path=ppt/slides/slide10.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48308"/>
            <a:ext cx="18288000" cy="5725795"/>
          </a:xfrm>
          <a:prstGeom prst="rect">
            <a:avLst/>
          </a:prstGeom>
        </p:spPr>
        <p:txBody>
          <a:bodyPr anchor="t" rtlCol="false" tIns="0" lIns="0" bIns="0" rIns="0">
            <a:spAutoFit/>
          </a:bodyPr>
          <a:lstStyle/>
          <a:p>
            <a:pPr algn="ctr">
              <a:lnSpc>
                <a:spcPts val="4160"/>
              </a:lnSpc>
            </a:pPr>
          </a:p>
          <a:p>
            <a:pPr algn="ctr">
              <a:lnSpc>
                <a:spcPts val="4160"/>
              </a:lnSpc>
            </a:pPr>
            <a:r>
              <a:rPr lang="en-US" sz="2600">
                <a:solidFill>
                  <a:srgbClr val="FFFFFF"/>
                </a:solidFill>
                <a:latin typeface="Quicksand"/>
                <a:ea typeface="Quicksand"/>
                <a:cs typeface="Quicksand"/>
                <a:sym typeface="Quicksand"/>
              </a:rPr>
              <a:t>In the realm of the digital age, where information flows ceaselessly and innovation is the norm, top-tier web development companies have emerged as the modern-day alchemists. They transform raw ideas into tangible, interactive digital experiences, turning the intangible into the tangible.</a:t>
            </a:r>
          </a:p>
          <a:p>
            <a:pPr algn="ctr">
              <a:lnSpc>
                <a:spcPts val="4160"/>
              </a:lnSpc>
            </a:pPr>
            <a:r>
              <a:rPr lang="en-US" sz="2600">
                <a:solidFill>
                  <a:srgbClr val="FFFFFF"/>
                </a:solidFill>
                <a:latin typeface="Quicksand"/>
                <a:ea typeface="Quicksand"/>
                <a:cs typeface="Quicksand"/>
                <a:sym typeface="Quicksand"/>
              </a:rPr>
              <a:t>The Alchemy of Web Development</a:t>
            </a:r>
          </a:p>
          <a:p>
            <a:pPr algn="ctr">
              <a:lnSpc>
                <a:spcPts val="4160"/>
              </a:lnSpc>
            </a:pPr>
            <a:r>
              <a:rPr lang="en-US" sz="2600">
                <a:solidFill>
                  <a:srgbClr val="FFFFFF"/>
                </a:solidFill>
                <a:latin typeface="Quicksand"/>
                <a:ea typeface="Quicksand"/>
                <a:cs typeface="Quicksand"/>
                <a:sym typeface="Quicksand"/>
              </a:rPr>
              <a:t>These companies possess a unique blend of creativity, technical expertise, and strategic thinking. They understand the delicate balance between aesthetics and functionality, ensuring that every pixel serves a purpose. Their process involves a meticulous approach, from the initial concept to the final deployment: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Ideation and Strategy: The journey begins with a spark of an idea. Top-tier companies collaborate closely with clients to understand their vision and goals. They then translate these aspirations into a comprehensive digital strategy.</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1.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54088"/>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Design and User Experience (UX): Once the strategy is in place, the design phase c</a:t>
            </a:r>
            <a:r>
              <a:rPr lang="en-US" sz="2600">
                <a:solidFill>
                  <a:srgbClr val="FFFFFF"/>
                </a:solidFill>
                <a:latin typeface="Quicksand"/>
                <a:ea typeface="Quicksand"/>
                <a:cs typeface="Quicksand"/>
                <a:sym typeface="Quicksand"/>
              </a:rPr>
              <a:t>ommences. Designers create intuitive and visually appealing interfaces. They prioritize user experience, ensuring seamless navigation and a delightful interaction.</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Development and Coding: This is where the magic truly happens. Skilled developers bring the design to life, writing code.They leverage cutting-edge technologies to build robust and scalable websites.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Testing and Quality Assurance: Rigorous testing is essential to identify and rectify any bugs or performance issues. Quality assurance teams meticulously scrutinize every aspect of the website to ensure a flawless user experience.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Deployment and Launch: Once the website is perfected, it's time to deploy it to the live environment. Top-tier companies employ seamless deployment strategies to minimize downtime and ensure a smooth transition.</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2.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292094"/>
            <a:ext cx="18288000" cy="520192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Maintenance and Optimization: Ongoing maintenance and optimization are crucial to keep the website performing optimally. These companies provide ongoing support and updates t</a:t>
            </a:r>
            <a:r>
              <a:rPr lang="en-US" sz="2600">
                <a:solidFill>
                  <a:srgbClr val="FFFFFF"/>
                </a:solidFill>
                <a:latin typeface="Quicksand"/>
                <a:ea typeface="Quicksand"/>
                <a:cs typeface="Quicksand"/>
                <a:sym typeface="Quicksand"/>
              </a:rPr>
              <a:t>o ensure the website performs optimally.</a:t>
            </a:r>
          </a:p>
          <a:p>
            <a:pPr algn="ctr">
              <a:lnSpc>
                <a:spcPts val="4160"/>
              </a:lnSpc>
              <a:spcBef>
                <a:spcPct val="0"/>
              </a:spcBef>
            </a:pPr>
            <a:r>
              <a:rPr lang="en-US" sz="2600">
                <a:solidFill>
                  <a:srgbClr val="FFFFFF"/>
                </a:solidFill>
                <a:latin typeface="Quicksand"/>
                <a:ea typeface="Quicksand"/>
                <a:cs typeface="Quicksand"/>
                <a:sym typeface="Quicksand"/>
              </a:rPr>
              <a:t>The Impact of Top-Tier Web Development</a:t>
            </a:r>
          </a:p>
          <a:p>
            <a:pPr algn="ctr">
              <a:lnSpc>
                <a:spcPts val="4160"/>
              </a:lnSpc>
              <a:spcBef>
                <a:spcPct val="0"/>
              </a:spcBef>
            </a:pPr>
            <a:r>
              <a:rPr lang="en-US" sz="2600">
                <a:solidFill>
                  <a:srgbClr val="FFFFFF"/>
                </a:solidFill>
                <a:latin typeface="Quicksand"/>
                <a:ea typeface="Quicksand"/>
                <a:cs typeface="Quicksand"/>
                <a:sym typeface="Quicksand"/>
              </a:rPr>
              <a:t>Top-tier web development companies play a pivotal role in shaping the digital landscape. Their work has a profound impact on businesses, organizations, and individuals alike: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Enhanced Brand Image: A well-designed and functional website can significantly elevate a brand's image and reputation.</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Increased Online Visibility: SEO-optimized websites attract more organic traffic, leading to higher visibility and better search engine rankings.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3.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5963045"/>
            <a:ext cx="18288000" cy="363029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Impr</a:t>
            </a:r>
            <a:r>
              <a:rPr lang="en-US" sz="2600">
                <a:solidFill>
                  <a:srgbClr val="FFFFFF"/>
                </a:solidFill>
                <a:latin typeface="Quicksand"/>
                <a:ea typeface="Quicksand"/>
                <a:cs typeface="Quicksand"/>
                <a:sym typeface="Quicksand"/>
              </a:rPr>
              <a:t>oved Customer Experience: User-friendly websites create a positive customer experience, fostering loyalty and driving conversions.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Boosted Sales and Revenue: A well-crafted e-commerce website can drive sales and increase revenue.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Competitive Advantage: A cutting-edge digital presence can give businesses a competitive edge in the market.</a:t>
            </a:r>
          </a:p>
          <a:p>
            <a:pPr algn="ctr">
              <a:lnSpc>
                <a:spcPts val="4160"/>
              </a:lnSpc>
              <a:spcBef>
                <a:spcPct val="0"/>
              </a:spcBef>
            </a:pPr>
            <a:r>
              <a:rPr lang="en-US" sz="2600">
                <a:solidFill>
                  <a:srgbClr val="FFFFFF"/>
                </a:solidFill>
                <a:latin typeface="Quicksand"/>
                <a:ea typeface="Quicksand"/>
                <a:cs typeface="Quicksand"/>
                <a:sym typeface="Quicksand"/>
              </a:rPr>
              <a:t>By partnering with a top-tier web development company, businesses can unlock the full potential of the digital world. These companies are the architects of the internet, shaping the future one website at a time.</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4.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852580"/>
            <a:ext cx="18288000" cy="25825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Quora Web Solution: Quora Web Solution is a trusted website development company based in Bangalore, India, offering a wide array of services to not only domestic but global clientele. Be it Website Design and Development, SEO services, Digital Marketing, Branding, App Development, Ecommerce Solution, and Logo Creation . Quora Web Solution has the best website developers offering top quality services and that is the reason why we are well known as one of the best Website Development Companies in Bangalore, India.</a:t>
            </a:r>
          </a:p>
        </p:txBody>
      </p:sp>
      <p:sp>
        <p:nvSpPr>
          <p:cNvPr name="TextBox 3" id="3"/>
          <p:cNvSpPr txBox="true"/>
          <p:nvPr/>
        </p:nvSpPr>
        <p:spPr>
          <a:xfrm rot="0">
            <a:off x="2013049" y="7199630"/>
            <a:ext cx="7130951" cy="2058670"/>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Visit Us - www.quorawebsolution.com</a:t>
            </a:r>
          </a:p>
          <a:p>
            <a:pPr algn="ctr">
              <a:lnSpc>
                <a:spcPts val="4160"/>
              </a:lnSpc>
            </a:pPr>
            <a:r>
              <a:rPr lang="en-US" sz="2600">
                <a:solidFill>
                  <a:srgbClr val="FFFFFF"/>
                </a:solidFill>
                <a:latin typeface="Quicksand"/>
                <a:ea typeface="Quicksand"/>
                <a:cs typeface="Quicksand"/>
                <a:sym typeface="Quicksand"/>
              </a:rPr>
              <a:t>Call Us - +91 9986 056 909</a:t>
            </a:r>
          </a:p>
          <a:p>
            <a:pPr algn="ctr">
              <a:lnSpc>
                <a:spcPts val="4160"/>
              </a:lnSpc>
            </a:pPr>
            <a:r>
              <a:rPr lang="en-US" sz="2600">
                <a:solidFill>
                  <a:srgbClr val="FFFFFF"/>
                </a:solidFill>
                <a:latin typeface="Quicksand"/>
                <a:ea typeface="Quicksand"/>
                <a:cs typeface="Quicksand"/>
                <a:sym typeface="Quicksand"/>
              </a:rPr>
              <a:t>Mail Us - info@quorawebsolutions.com</a:t>
            </a:r>
          </a:p>
          <a:p>
            <a:pPr algn="ctr">
              <a:lnSpc>
                <a:spcPts val="4160"/>
              </a:lnSpc>
            </a:pP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5400000">
            <a:off x="4000500" y="-4000500"/>
            <a:ext cx="10287000" cy="18288000"/>
            <a:chOff x="0" y="0"/>
            <a:chExt cx="13716000" cy="24384000"/>
          </a:xfrm>
        </p:grpSpPr>
        <p:sp>
          <p:nvSpPr>
            <p:cNvPr name="Freeform 3" id="3"/>
            <p:cNvSpPr/>
            <p:nvPr/>
          </p:nvSpPr>
          <p:spPr>
            <a:xfrm flipH="false" flipV="false" rot="0">
              <a:off x="0" y="0"/>
              <a:ext cx="13716000" cy="24384000"/>
            </a:xfrm>
            <a:custGeom>
              <a:avLst/>
              <a:gdLst/>
              <a:ahLst/>
              <a:cxnLst/>
              <a:rect r="r" b="b" t="t" l="l"/>
              <a:pathLst>
                <a:path h="24384000" w="13716000">
                  <a:moveTo>
                    <a:pt x="13716000" y="0"/>
                  </a:moveTo>
                  <a:lnTo>
                    <a:pt x="13716000" y="24384000"/>
                  </a:lnTo>
                  <a:lnTo>
                    <a:pt x="0" y="24384000"/>
                  </a:lnTo>
                  <a:lnTo>
                    <a:pt x="0" y="0"/>
                  </a:lnTo>
                  <a:lnTo>
                    <a:pt x="13716000" y="0"/>
                  </a:lnTo>
                  <a:close/>
                </a:path>
              </a:pathLst>
            </a:custGeom>
            <a:blipFill>
              <a:blip r:embed="rId2"/>
              <a:stretch>
                <a:fillRect l="-18098" t="0" r="-18098" b="0"/>
              </a:stretch>
            </a:blipFill>
          </p:spPr>
        </p:sp>
      </p:grpSp>
      <p:grpSp>
        <p:nvGrpSpPr>
          <p:cNvPr name="Group 4" id="4"/>
          <p:cNvGrpSpPr/>
          <p:nvPr/>
        </p:nvGrpSpPr>
        <p:grpSpPr>
          <a:xfrm rot="3339144">
            <a:off x="-4591061" y="5209522"/>
            <a:ext cx="9877602" cy="5536051"/>
            <a:chOff x="0" y="0"/>
            <a:chExt cx="13170136" cy="7381401"/>
          </a:xfrm>
        </p:grpSpPr>
        <p:sp>
          <p:nvSpPr>
            <p:cNvPr name="Freeform 5" id="5"/>
            <p:cNvSpPr/>
            <p:nvPr/>
          </p:nvSpPr>
          <p:spPr>
            <a:xfrm flipH="false" flipV="false" rot="0">
              <a:off x="0" y="0"/>
              <a:ext cx="13170154" cy="7381367"/>
            </a:xfrm>
            <a:custGeom>
              <a:avLst/>
              <a:gdLst/>
              <a:ahLst/>
              <a:cxnLst/>
              <a:rect r="r" b="b" t="t" l="l"/>
              <a:pathLst>
                <a:path h="7381367" w="13170154">
                  <a:moveTo>
                    <a:pt x="0" y="0"/>
                  </a:moveTo>
                  <a:lnTo>
                    <a:pt x="13170154" y="0"/>
                  </a:lnTo>
                  <a:lnTo>
                    <a:pt x="13170154" y="7381367"/>
                  </a:lnTo>
                  <a:lnTo>
                    <a:pt x="0" y="7381367"/>
                  </a:lnTo>
                  <a:lnTo>
                    <a:pt x="0" y="0"/>
                  </a:lnTo>
                  <a:close/>
                </a:path>
              </a:pathLst>
            </a:custGeom>
            <a:blipFill>
              <a:blip r:embed="rId3"/>
              <a:stretch>
                <a:fillRect l="0" t="0" r="0" b="0"/>
              </a:stretch>
            </a:blipFill>
          </p:spPr>
        </p:sp>
      </p:grpSp>
      <p:grpSp>
        <p:nvGrpSpPr>
          <p:cNvPr name="Group 6" id="6"/>
          <p:cNvGrpSpPr/>
          <p:nvPr/>
        </p:nvGrpSpPr>
        <p:grpSpPr>
          <a:xfrm rot="0">
            <a:off x="9854955" y="353167"/>
            <a:ext cx="7373989" cy="9232664"/>
            <a:chOff x="0" y="0"/>
            <a:chExt cx="9831986" cy="12310219"/>
          </a:xfrm>
        </p:grpSpPr>
        <p:sp>
          <p:nvSpPr>
            <p:cNvPr name="Freeform 7" id="7"/>
            <p:cNvSpPr/>
            <p:nvPr/>
          </p:nvSpPr>
          <p:spPr>
            <a:xfrm flipH="false" flipV="false" rot="0">
              <a:off x="0" y="0"/>
              <a:ext cx="9832086" cy="12310237"/>
            </a:xfrm>
            <a:custGeom>
              <a:avLst/>
              <a:gdLst/>
              <a:ahLst/>
              <a:cxnLst/>
              <a:rect r="r" b="b" t="t" l="l"/>
              <a:pathLst>
                <a:path h="12310237" w="9832086">
                  <a:moveTo>
                    <a:pt x="9831959" y="12310237"/>
                  </a:moveTo>
                  <a:lnTo>
                    <a:pt x="0" y="12310237"/>
                  </a:lnTo>
                  <a:lnTo>
                    <a:pt x="0" y="0"/>
                  </a:lnTo>
                  <a:lnTo>
                    <a:pt x="9828911" y="0"/>
                  </a:lnTo>
                  <a:lnTo>
                    <a:pt x="9832086" y="12310237"/>
                  </a:lnTo>
                  <a:close/>
                </a:path>
              </a:pathLst>
            </a:custGeom>
            <a:blipFill>
              <a:blip r:embed="rId4"/>
              <a:stretch>
                <a:fillRect l="-43903" t="0" r="-43902" b="0"/>
              </a:stretch>
            </a:blipFill>
          </p:spPr>
        </p:sp>
      </p:grpSp>
      <p:grpSp>
        <p:nvGrpSpPr>
          <p:cNvPr name="Group 8" id="8"/>
          <p:cNvGrpSpPr/>
          <p:nvPr/>
        </p:nvGrpSpPr>
        <p:grpSpPr>
          <a:xfrm rot="0">
            <a:off x="9817595" y="292457"/>
            <a:ext cx="7441705" cy="9340075"/>
            <a:chOff x="0" y="0"/>
            <a:chExt cx="9922273" cy="12453433"/>
          </a:xfrm>
        </p:grpSpPr>
        <p:sp>
          <p:nvSpPr>
            <p:cNvPr name="Freeform 9" id="9"/>
            <p:cNvSpPr/>
            <p:nvPr/>
          </p:nvSpPr>
          <p:spPr>
            <a:xfrm flipH="false" flipV="false" rot="0">
              <a:off x="0" y="0"/>
              <a:ext cx="9922256" cy="12453493"/>
            </a:xfrm>
            <a:custGeom>
              <a:avLst/>
              <a:gdLst/>
              <a:ahLst/>
              <a:cxnLst/>
              <a:rect r="r" b="b" t="t" l="l"/>
              <a:pathLst>
                <a:path h="12453493" w="9922256">
                  <a:moveTo>
                    <a:pt x="9922256" y="12453493"/>
                  </a:moveTo>
                  <a:lnTo>
                    <a:pt x="0" y="12453493"/>
                  </a:lnTo>
                  <a:lnTo>
                    <a:pt x="0" y="0"/>
                  </a:lnTo>
                  <a:lnTo>
                    <a:pt x="9922256" y="0"/>
                  </a:lnTo>
                  <a:lnTo>
                    <a:pt x="9922256" y="12453493"/>
                  </a:lnTo>
                  <a:close/>
                </a:path>
              </a:pathLst>
            </a:custGeom>
            <a:blipFill>
              <a:blip r:embed="rId5"/>
              <a:stretch>
                <a:fillRect l="-12755" t="0" r="-12755" b="0"/>
              </a:stretch>
            </a:blipFill>
          </p:spPr>
        </p:sp>
      </p:grpSp>
      <p:sp>
        <p:nvSpPr>
          <p:cNvPr name="TextBox 10" id="10"/>
          <p:cNvSpPr txBox="true"/>
          <p:nvPr/>
        </p:nvSpPr>
        <p:spPr>
          <a:xfrm rot="0">
            <a:off x="7267729" y="571513"/>
            <a:ext cx="6270719" cy="9143975"/>
          </a:xfrm>
          <a:prstGeom prst="rect">
            <a:avLst/>
          </a:prstGeom>
        </p:spPr>
        <p:txBody>
          <a:bodyPr anchor="t" rtlCol="false" tIns="0" lIns="0" bIns="0" rIns="0">
            <a:spAutoFit/>
          </a:bodyPr>
          <a:lstStyle/>
          <a:p>
            <a:pPr algn="ctr">
              <a:lnSpc>
                <a:spcPts val="2279"/>
              </a:lnSpc>
            </a:pPr>
            <a:r>
              <a:rPr lang="en-US" sz="1899" u="sng">
                <a:solidFill>
                  <a:srgbClr val="FFFFFF"/>
                </a:solidFill>
                <a:latin typeface="Quicksand"/>
                <a:ea typeface="Quicksand"/>
                <a:cs typeface="Quicksand"/>
                <a:sym typeface="Quicksand"/>
                <a:hlinkClick r:id="rId6" tooltip="https://www.quorawebsolution.com/wordpress-website-development-company-in-bangalore"/>
              </a:rPr>
              <a:t>WORDPRESS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7" tooltip="https://www.quorawebsolution.com/ecommerce-website-development-company-in-bangalore"/>
              </a:rPr>
              <a:t>ECOMMERCE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8" tooltip="https://www.quorawebsolution.com/php-website-development-company-in-bangalore"/>
              </a:rPr>
              <a:t>PHP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9" tooltip="https://www.quorawebsolution.com/cms-website-development-company-in-bangalore"/>
              </a:rPr>
              <a:t>CMS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0" tooltip="https://www.quorawebsolution.com/drupal-development-company-in-bangalore"/>
              </a:rPr>
              <a:t>DRUPAL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1" tooltip="https://www.quorawebsolution.com/website-maintenance-services-in-bangalore"/>
              </a:rPr>
              <a:t>WEBSITE SERVICES</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2" tooltip="https://www.quorawebsolution.com/web-portal-development-company-in-bangalore"/>
              </a:rPr>
              <a:t>WEBPORTAL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3" tooltip="https://www.quorawebsolution.com/magento-website-development-company-in-bangalore"/>
              </a:rPr>
              <a:t>MAGENTO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4" tooltip="https://www.quorawebsolution.com/website-development-company-in-bangalore"/>
              </a:rPr>
              <a:t>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5" tooltip="https://www.quorawebsolution.com/joomla-development-company-in-bangalore"/>
              </a:rPr>
              <a:t>JOOMLA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6" tooltip="https://www.quorawebsolution.com/small-business-web-design-and-development-company-in-bangalore"/>
              </a:rPr>
              <a:t>SMALL BUSINESS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7" tooltip="https://www.quorawebsolution.com/cheap-website-development-company-in-bangalore"/>
              </a:rPr>
              <a:t>CHEAP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8" tooltip="https://www.quorawebsolution.com/static-website-development-company-in-bangalore"/>
              </a:rPr>
              <a:t>STATIC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19" tooltip="https://www.quorawebsolution.com/dynamic-website-development-company-in-bangalore"/>
              </a:rPr>
              <a:t>DYNAMIC WEBSITE DEVELOPMENT</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20" tooltip="https://www.quorawebsolution.com/website-design-company-in-bangalore"/>
              </a:rPr>
              <a:t>WEBSITE DESIGN COMPANY</a:t>
            </a:r>
          </a:p>
          <a:p>
            <a:pPr algn="ctr">
              <a:lnSpc>
                <a:spcPts val="2279"/>
              </a:lnSpc>
            </a:pPr>
          </a:p>
          <a:p>
            <a:pPr algn="ctr">
              <a:lnSpc>
                <a:spcPts val="2279"/>
              </a:lnSpc>
            </a:pPr>
            <a:r>
              <a:rPr lang="en-US" sz="1899" u="sng">
                <a:solidFill>
                  <a:srgbClr val="FFFFFF"/>
                </a:solidFill>
                <a:latin typeface="Quicksand"/>
                <a:ea typeface="Quicksand"/>
                <a:cs typeface="Quicksand"/>
                <a:sym typeface="Quicksand"/>
                <a:hlinkClick r:id="rId21" tooltip="https://www.quorawebsolution.com/tour-and-travel-website-development-company-in-bangalore"/>
              </a:rPr>
              <a:t>TOUR AND TRAVEL WEBSITE DEVELOPMENT</a:t>
            </a:r>
          </a:p>
          <a:p>
            <a:pPr algn="ctr">
              <a:lnSpc>
                <a:spcPts val="2279"/>
              </a:lnSpc>
            </a:pPr>
          </a:p>
        </p:txBody>
      </p:sp>
      <p:sp>
        <p:nvSpPr>
          <p:cNvPr name="TextBox 11" id="11"/>
          <p:cNvSpPr txBox="true"/>
          <p:nvPr/>
        </p:nvSpPr>
        <p:spPr>
          <a:xfrm rot="0">
            <a:off x="1193982" y="343642"/>
            <a:ext cx="2681783" cy="771510"/>
          </a:xfrm>
          <a:prstGeom prst="rect">
            <a:avLst/>
          </a:prstGeom>
        </p:spPr>
        <p:txBody>
          <a:bodyPr anchor="t" rtlCol="false" tIns="0" lIns="0" bIns="0" rIns="0">
            <a:spAutoFit/>
          </a:bodyPr>
          <a:lstStyle/>
          <a:p>
            <a:pPr algn="ctr">
              <a:lnSpc>
                <a:spcPts val="6000"/>
              </a:lnSpc>
            </a:pPr>
            <a:r>
              <a:rPr lang="en-US" sz="5000">
                <a:solidFill>
                  <a:srgbClr val="FFFFFF"/>
                </a:solidFill>
                <a:latin typeface="Quicksand"/>
                <a:ea typeface="Quicksand"/>
                <a:cs typeface="Quicksand"/>
                <a:sym typeface="Quicksand"/>
              </a:rPr>
              <a:t>Services</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2062715" y="211560"/>
            <a:ext cx="14187047" cy="6464624"/>
          </a:xfrm>
          <a:custGeom>
            <a:avLst/>
            <a:gdLst/>
            <a:ahLst/>
            <a:cxnLst/>
            <a:rect r="r" b="b" t="t" l="l"/>
            <a:pathLst>
              <a:path h="6464624" w="14187047">
                <a:moveTo>
                  <a:pt x="0" y="0"/>
                </a:moveTo>
                <a:lnTo>
                  <a:pt x="14187046" y="0"/>
                </a:lnTo>
                <a:lnTo>
                  <a:pt x="14187046" y="6464625"/>
                </a:lnTo>
                <a:lnTo>
                  <a:pt x="0" y="6464625"/>
                </a:lnTo>
                <a:lnTo>
                  <a:pt x="0" y="0"/>
                </a:lnTo>
                <a:close/>
              </a:path>
            </a:pathLst>
          </a:custGeom>
          <a:blipFill>
            <a:blip r:embed="rId2"/>
            <a:stretch>
              <a:fillRect l="0" t="-41516" r="0" b="-30471"/>
            </a:stretch>
          </a:blipFill>
        </p:spPr>
      </p:sp>
      <p:sp>
        <p:nvSpPr>
          <p:cNvPr name="TextBox 3" id="3"/>
          <p:cNvSpPr txBox="true"/>
          <p:nvPr/>
        </p:nvSpPr>
        <p:spPr>
          <a:xfrm rot="0">
            <a:off x="0" y="8607551"/>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The Architects of the Internet: A Look at the Best Website Design and Development Firms</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836452" y="234009"/>
            <a:ext cx="14667986" cy="6539794"/>
          </a:xfrm>
          <a:custGeom>
            <a:avLst/>
            <a:gdLst/>
            <a:ahLst/>
            <a:cxnLst/>
            <a:rect r="r" b="b" t="t" l="l"/>
            <a:pathLst>
              <a:path h="6539794" w="14667986">
                <a:moveTo>
                  <a:pt x="0" y="0"/>
                </a:moveTo>
                <a:lnTo>
                  <a:pt x="14667986" y="0"/>
                </a:lnTo>
                <a:lnTo>
                  <a:pt x="14667986" y="6539794"/>
                </a:lnTo>
                <a:lnTo>
                  <a:pt x="0" y="6539794"/>
                </a:lnTo>
                <a:lnTo>
                  <a:pt x="0" y="0"/>
                </a:lnTo>
                <a:close/>
              </a:path>
            </a:pathLst>
          </a:custGeom>
          <a:blipFill>
            <a:blip r:embed="rId2"/>
            <a:stretch>
              <a:fillRect l="0" t="-25002" r="0" b="-9636"/>
            </a:stretch>
          </a:blipFill>
        </p:spPr>
      </p:sp>
      <p:sp>
        <p:nvSpPr>
          <p:cNvPr name="TextBox 3" id="3"/>
          <p:cNvSpPr txBox="true"/>
          <p:nvPr/>
        </p:nvSpPr>
        <p:spPr>
          <a:xfrm rot="0">
            <a:off x="0" y="812962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Quicksand"/>
                <a:ea typeface="Quicksand"/>
                <a:cs typeface="Quicksand"/>
                <a:sym typeface="Quicksand"/>
              </a:rPr>
              <a:t>In today's digital age, a website is more than just an online presence; it's a digital storefront, a marketing t</a:t>
            </a:r>
            <a:r>
              <a:rPr lang="en-US" sz="2600">
                <a:solidFill>
                  <a:srgbClr val="FFFFFF"/>
                </a:solidFill>
                <a:latin typeface="Quicksand"/>
                <a:ea typeface="Quicksand"/>
                <a:cs typeface="Quicksand"/>
                <a:sym typeface="Quicksand"/>
              </a:rPr>
              <a:t>ool, and a customer experience platform.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67203" y="224017"/>
            <a:ext cx="14885819" cy="6718450"/>
          </a:xfrm>
          <a:custGeom>
            <a:avLst/>
            <a:gdLst/>
            <a:ahLst/>
            <a:cxnLst/>
            <a:rect r="r" b="b" t="t" l="l"/>
            <a:pathLst>
              <a:path h="6718450" w="14885819">
                <a:moveTo>
                  <a:pt x="0" y="0"/>
                </a:moveTo>
                <a:lnTo>
                  <a:pt x="14885819" y="0"/>
                </a:lnTo>
                <a:lnTo>
                  <a:pt x="14885819" y="6718449"/>
                </a:lnTo>
                <a:lnTo>
                  <a:pt x="0" y="6718449"/>
                </a:lnTo>
                <a:lnTo>
                  <a:pt x="0" y="0"/>
                </a:lnTo>
                <a:close/>
              </a:path>
            </a:pathLst>
          </a:custGeom>
          <a:blipFill>
            <a:blip r:embed="rId2"/>
            <a:stretch>
              <a:fillRect l="0" t="-19866" r="0" b="-4828"/>
            </a:stretch>
          </a:blipFill>
        </p:spPr>
      </p:sp>
      <p:sp>
        <p:nvSpPr>
          <p:cNvPr name="TextBox 3" id="3"/>
          <p:cNvSpPr txBox="true"/>
          <p:nvPr/>
        </p:nvSpPr>
        <p:spPr>
          <a:xfrm rot="0">
            <a:off x="0" y="8705215"/>
            <a:ext cx="18288000" cy="1010920"/>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The quality of your website can significantly impact y</a:t>
            </a:r>
            <a:r>
              <a:rPr lang="en-US" sz="2600">
                <a:solidFill>
                  <a:srgbClr val="FFFFFF"/>
                </a:solidFill>
                <a:latin typeface="Quicksand"/>
                <a:ea typeface="Quicksand"/>
                <a:cs typeface="Quicksand"/>
                <a:sym typeface="Quicksand"/>
              </a:rPr>
              <a:t>our brand's reputation, customer engagement, and ultimately, your bottom line.</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D10E36"/>
        </a:solidFill>
      </p:bgPr>
    </p:bg>
    <p:spTree>
      <p:nvGrpSpPr>
        <p:cNvPr id="1" name=""/>
        <p:cNvGrpSpPr/>
        <p:nvPr/>
      </p:nvGrpSpPr>
      <p:grpSpPr>
        <a:xfrm>
          <a:off x="0" y="0"/>
          <a:ext cx="0" cy="0"/>
          <a:chOff x="0" y="0"/>
          <a:chExt cx="0" cy="0"/>
        </a:xfrm>
      </p:grpSpPr>
      <p:sp>
        <p:nvSpPr>
          <p:cNvPr name="Freeform 2" id="2"/>
          <p:cNvSpPr/>
          <p:nvPr/>
        </p:nvSpPr>
        <p:spPr>
          <a:xfrm flipH="false" flipV="false" rot="0">
            <a:off x="1715596" y="217676"/>
            <a:ext cx="14830363" cy="6969137"/>
          </a:xfrm>
          <a:custGeom>
            <a:avLst/>
            <a:gdLst/>
            <a:ahLst/>
            <a:cxnLst/>
            <a:rect r="r" b="b" t="t" l="l"/>
            <a:pathLst>
              <a:path h="6969137" w="14830363">
                <a:moveTo>
                  <a:pt x="0" y="0"/>
                </a:moveTo>
                <a:lnTo>
                  <a:pt x="14830363" y="0"/>
                </a:lnTo>
                <a:lnTo>
                  <a:pt x="14830363" y="6969136"/>
                </a:lnTo>
                <a:lnTo>
                  <a:pt x="0" y="6969136"/>
                </a:lnTo>
                <a:lnTo>
                  <a:pt x="0" y="0"/>
                </a:lnTo>
                <a:close/>
              </a:path>
            </a:pathLst>
          </a:custGeom>
          <a:blipFill>
            <a:blip r:embed="rId2"/>
            <a:stretch>
              <a:fillRect l="0" t="-20364" r="0" b="-21502"/>
            </a:stretch>
          </a:blipFill>
        </p:spPr>
      </p:sp>
      <p:sp>
        <p:nvSpPr>
          <p:cNvPr name="TextBox 3" id="3"/>
          <p:cNvSpPr txBox="true"/>
          <p:nvPr/>
        </p:nvSpPr>
        <p:spPr>
          <a:xfrm rot="0">
            <a:off x="-13223" y="8129629"/>
            <a:ext cx="18288000" cy="1534795"/>
          </a:xfrm>
          <a:prstGeom prst="rect">
            <a:avLst/>
          </a:prstGeom>
        </p:spPr>
        <p:txBody>
          <a:bodyPr anchor="t" rtlCol="false" tIns="0" lIns="0" bIns="0" rIns="0">
            <a:spAutoFit/>
          </a:bodyPr>
          <a:lstStyle/>
          <a:p>
            <a:pPr algn="ctr">
              <a:lnSpc>
                <a:spcPts val="4160"/>
              </a:lnSpc>
            </a:pPr>
          </a:p>
          <a:p>
            <a:pPr algn="ctr">
              <a:lnSpc>
                <a:spcPts val="4160"/>
              </a:lnSpc>
              <a:spcBef>
                <a:spcPct val="0"/>
              </a:spcBef>
            </a:pPr>
            <a:r>
              <a:rPr lang="en-US" sz="2600">
                <a:solidFill>
                  <a:srgbClr val="FFFFFF"/>
                </a:solidFill>
                <a:latin typeface="Quicksand"/>
                <a:ea typeface="Quicksand"/>
                <a:cs typeface="Quicksand"/>
                <a:sym typeface="Quicksand"/>
              </a:rPr>
              <a:t>T</a:t>
            </a:r>
            <a:r>
              <a:rPr lang="en-US" sz="2600">
                <a:solidFill>
                  <a:srgbClr val="FFFFFF"/>
                </a:solidFill>
                <a:latin typeface="Quicksand"/>
                <a:ea typeface="Quicksand"/>
                <a:cs typeface="Quicksand"/>
                <a:sym typeface="Quicksand"/>
              </a:rPr>
              <a:t>o build a website that truly stands out, you need to partner with a skilled and experienced website design and development firm. </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6.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054088"/>
            <a:ext cx="18288000" cy="572579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These firms are the architects of the internet, crafting digital experiences that captivate audiences and drive results.</a:t>
            </a:r>
          </a:p>
          <a:p>
            <a:pPr algn="ctr">
              <a:lnSpc>
                <a:spcPts val="4160"/>
              </a:lnSpc>
            </a:pPr>
            <a:r>
              <a:rPr lang="en-US" sz="2600">
                <a:solidFill>
                  <a:srgbClr val="FFFFFF"/>
                </a:solidFill>
                <a:latin typeface="Quicksand"/>
                <a:ea typeface="Quicksand"/>
                <a:cs typeface="Quicksand"/>
                <a:sym typeface="Quicksand"/>
              </a:rPr>
              <a:t>Key Factors to Consider When Choosing a Firm</a:t>
            </a:r>
          </a:p>
          <a:p>
            <a:pPr algn="ctr">
              <a:lnSpc>
                <a:spcPts val="4160"/>
              </a:lnSpc>
            </a:pPr>
            <a:r>
              <a:rPr lang="en-US" sz="2600">
                <a:solidFill>
                  <a:srgbClr val="FFFFFF"/>
                </a:solidFill>
                <a:latin typeface="Quicksand"/>
                <a:ea typeface="Quicksand"/>
                <a:cs typeface="Quicksand"/>
                <a:sym typeface="Quicksand"/>
              </a:rPr>
              <a:t>When selecting a website design and development firm, consider the following factors:</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Expertise and Experience: Look for a firm with a proven track record in your industry. Experienced developers understand the nuances of different sectors and can tailor their approach accordingly.</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Design Capabilities: A strong design team can create visually appealing and user-friendly websites. Consider the firm's portfolio to assess their design aesthetic and capabilities.</a:t>
            </a: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Development Skills: A skilled development team is essential for building functional and efficient websites. Look for experience with the latest technologies and frameworks.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SEO Expertise: A website that isn't optimized for search engines is unlikely to attract organic traffic. Ensure the firm has a strong understanding of SEO principles.</a:t>
            </a: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7.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477209"/>
            <a:ext cx="18288000" cy="6249670"/>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buFont typeface="Arial"/>
              <a:buChar char="•"/>
            </a:pPr>
            <a:r>
              <a:rPr lang="en-US" sz="2600">
                <a:solidFill>
                  <a:srgbClr val="FFFFFF"/>
                </a:solidFill>
                <a:latin typeface="Quicksand"/>
                <a:ea typeface="Quicksand"/>
                <a:cs typeface="Quicksand"/>
                <a:sym typeface="Quicksand"/>
              </a:rPr>
              <a:t>Project Management: Effective project management is crucial for delivering projects on time and within budget. A reputable firm will have a well-defined project management process.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Communication Skills: Clear and consistent communication is essential f</a:t>
            </a:r>
            <a:r>
              <a:rPr lang="en-US" sz="2600">
                <a:solidFill>
                  <a:srgbClr val="FFFFFF"/>
                </a:solidFill>
                <a:latin typeface="Quicksand"/>
                <a:ea typeface="Quicksand"/>
                <a:cs typeface="Quicksand"/>
                <a:sym typeface="Quicksand"/>
              </a:rPr>
              <a:t>or a successful client-agency relationship. The firm should be responsive and proactive in addressing your needs.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Pricing and Contracts: Understand the firm's pricing structure and contract terms. Be sure to review the contract carefully to avoid any surprises.</a:t>
            </a:r>
          </a:p>
          <a:p>
            <a:pPr algn="ctr">
              <a:lnSpc>
                <a:spcPts val="4160"/>
              </a:lnSpc>
              <a:spcBef>
                <a:spcPct val="0"/>
              </a:spcBef>
            </a:pPr>
            <a:r>
              <a:rPr lang="en-US" sz="2600">
                <a:solidFill>
                  <a:srgbClr val="FFFFFF"/>
                </a:solidFill>
                <a:latin typeface="Quicksand"/>
                <a:ea typeface="Quicksand"/>
                <a:cs typeface="Quicksand"/>
                <a:sym typeface="Quicksand"/>
              </a:rPr>
              <a:t>Top Website Design and Development Firms</a:t>
            </a:r>
          </a:p>
          <a:p>
            <a:pPr algn="ctr">
              <a:lnSpc>
                <a:spcPts val="4160"/>
              </a:lnSpc>
              <a:spcBef>
                <a:spcPct val="0"/>
              </a:spcBef>
            </a:pPr>
            <a:r>
              <a:rPr lang="en-US" sz="2600">
                <a:solidFill>
                  <a:srgbClr val="FFFFFF"/>
                </a:solidFill>
                <a:latin typeface="Quicksand"/>
                <a:ea typeface="Quicksand"/>
                <a:cs typeface="Quicksand"/>
                <a:sym typeface="Quicksand"/>
              </a:rPr>
              <a:t>While the best firm for your needs may vary, here are a few industry-leading companies known for their exceptional work:</a:t>
            </a:r>
          </a:p>
          <a:p>
            <a:pPr algn="ctr">
              <a:lnSpc>
                <a:spcPts val="4160"/>
              </a:lnSpc>
              <a:spcBef>
                <a:spcPct val="0"/>
              </a:spcBef>
            </a:pPr>
            <a:r>
              <a:rPr lang="en-US" sz="2600">
                <a:solidFill>
                  <a:srgbClr val="FFFFFF"/>
                </a:solidFill>
                <a:latin typeface="Quicksand"/>
                <a:ea typeface="Quicksand"/>
                <a:cs typeface="Quicksand"/>
                <a:sym typeface="Quicksand"/>
              </a:rPr>
              <a:t>1. [Firm 1 Name]</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8.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2974753"/>
            <a:ext cx="18288000" cy="6773545"/>
          </a:xfrm>
          <a:prstGeom prst="rect">
            <a:avLst/>
          </a:prstGeom>
        </p:spPr>
        <p:txBody>
          <a:bodyPr anchor="t" rtlCol="false" tIns="0" lIns="0" bIns="0" rIns="0">
            <a:spAutoFit/>
          </a:bodyPr>
          <a:lstStyle/>
          <a:p>
            <a:pPr algn="ctr">
              <a:lnSpc>
                <a:spcPts val="4160"/>
              </a:lnSpc>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Specialization: [Specialization, e.g., e-c</a:t>
            </a:r>
            <a:r>
              <a:rPr lang="en-US" sz="2600">
                <a:solidFill>
                  <a:srgbClr val="FFFFFF"/>
                </a:solidFill>
                <a:latin typeface="Quicksand"/>
                <a:ea typeface="Quicksand"/>
                <a:cs typeface="Quicksand"/>
                <a:sym typeface="Quicksand"/>
              </a:rPr>
              <a:t>ommerce, healthcare, technology]</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Strengths: [Highlight key strengths, such as design innovation, SEO expertise, or customer support]</a:t>
            </a:r>
          </a:p>
          <a:p>
            <a:pPr algn="ctr">
              <a:lnSpc>
                <a:spcPts val="4160"/>
              </a:lnSpc>
              <a:spcBef>
                <a:spcPct val="0"/>
              </a:spcBef>
            </a:pPr>
            <a:r>
              <a:rPr lang="en-US" sz="2600">
                <a:solidFill>
                  <a:srgbClr val="FFFFFF"/>
                </a:solidFill>
                <a:latin typeface="Quicksand"/>
                <a:ea typeface="Quicksand"/>
                <a:cs typeface="Quicksand"/>
                <a:sym typeface="Quicksand"/>
              </a:rPr>
              <a:t>2. [Firm 2 Name]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Specialization: [Specialization, e.g., digital marketing, branding, web development]</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Strengths: [Highlight key strengths, such as agile development methodologies, user experience design, or content strategy]</a:t>
            </a:r>
          </a:p>
          <a:p>
            <a:pPr algn="ctr">
              <a:lnSpc>
                <a:spcPts val="4160"/>
              </a:lnSpc>
              <a:spcBef>
                <a:spcPct val="0"/>
              </a:spcBef>
            </a:pPr>
            <a:r>
              <a:rPr lang="en-US" sz="2600">
                <a:solidFill>
                  <a:srgbClr val="FFFFFF"/>
                </a:solidFill>
                <a:latin typeface="Quicksand"/>
                <a:ea typeface="Quicksand"/>
                <a:cs typeface="Quicksand"/>
                <a:sym typeface="Quicksand"/>
              </a:rPr>
              <a:t>3. [Firm 3 Name]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Specialization: [Specialization, e.g., mobile app development, cloud solutions, data analytics]</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Strengths: [Highlight key strengths, such as cutting-edge technology, scalability, or security expertise]</a:t>
            </a:r>
          </a:p>
          <a:p>
            <a:pPr algn="ctr">
              <a:lnSpc>
                <a:spcPts val="4160"/>
              </a:lnSpc>
              <a:spcBef>
                <a:spcPct val="0"/>
              </a:spcBef>
            </a:pPr>
            <a:r>
              <a:rPr lang="en-US" sz="2600">
                <a:solidFill>
                  <a:srgbClr val="FFFFFF"/>
                </a:solidFill>
                <a:latin typeface="Quicksand"/>
                <a:ea typeface="Quicksand"/>
                <a:cs typeface="Quicksand"/>
                <a:sym typeface="Quicksand"/>
              </a:rPr>
              <a:t>4. [Firm 4 Name]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Specialization: [Specialization, e.g., creative design, digital transformation, e-learning]</a:t>
            </a:r>
          </a:p>
          <a:p>
            <a:pPr algn="ctr">
              <a:lnSpc>
                <a:spcPts val="4160"/>
              </a:lnSpc>
              <a:spcBef>
                <a:spcPct val="0"/>
              </a:spcBef>
            </a:pPr>
          </a:p>
        </p:txBody>
      </p:sp>
      <p:sp>
        <p:nvSpPr>
          <p:cNvPr name="TextBox 3" id="3"/>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slides/slide9.xml><?xml version="1.0" encoding="utf-8"?>
<p:sld xmlns:p="http://schemas.openxmlformats.org/presentationml/2006/main" xmlns:a="http://schemas.openxmlformats.org/drawingml/2006/main">
  <p:cSld>
    <p:bg>
      <p:bgPr>
        <a:solidFill>
          <a:srgbClr val="D10E36"/>
        </a:solidFill>
      </p:bgPr>
    </p:bg>
    <p:spTree>
      <p:nvGrpSpPr>
        <p:cNvPr id="1" name=""/>
        <p:cNvGrpSpPr/>
        <p:nvPr/>
      </p:nvGrpSpPr>
      <p:grpSpPr>
        <a:xfrm>
          <a:off x="0" y="0"/>
          <a:ext cx="0" cy="0"/>
          <a:chOff x="0" y="0"/>
          <a:chExt cx="0" cy="0"/>
        </a:xfrm>
      </p:grpSpPr>
      <p:sp>
        <p:nvSpPr>
          <p:cNvPr name="TextBox 2" id="2"/>
          <p:cNvSpPr txBox="true"/>
          <p:nvPr/>
        </p:nvSpPr>
        <p:spPr>
          <a:xfrm rot="0">
            <a:off x="0" y="3159869"/>
            <a:ext cx="18288000" cy="4678045"/>
          </a:xfrm>
          <a:prstGeom prst="rect">
            <a:avLst/>
          </a:prstGeom>
        </p:spPr>
        <p:txBody>
          <a:bodyPr anchor="t" rtlCol="false" tIns="0" lIns="0" bIns="0" rIns="0">
            <a:spAutoFit/>
          </a:bodyPr>
          <a:lstStyle/>
          <a:p>
            <a:pPr algn="ctr" marL="561341" indent="-280670" lvl="1">
              <a:lnSpc>
                <a:spcPts val="4160"/>
              </a:lnSpc>
              <a:buFont typeface="Arial"/>
              <a:buChar char="•"/>
            </a:pP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Strengths: [Highlight key strengths, such as st</a:t>
            </a:r>
            <a:r>
              <a:rPr lang="en-US" sz="2600">
                <a:solidFill>
                  <a:srgbClr val="FFFFFF"/>
                </a:solidFill>
                <a:latin typeface="Quicksand"/>
                <a:ea typeface="Quicksand"/>
                <a:cs typeface="Quicksand"/>
                <a:sym typeface="Quicksand"/>
              </a:rPr>
              <a:t>orytelling, brand identity, or accessibility]</a:t>
            </a:r>
          </a:p>
          <a:p>
            <a:pPr algn="ctr">
              <a:lnSpc>
                <a:spcPts val="4160"/>
              </a:lnSpc>
              <a:spcBef>
                <a:spcPct val="0"/>
              </a:spcBef>
            </a:pPr>
            <a:r>
              <a:rPr lang="en-US" sz="2600">
                <a:solidFill>
                  <a:srgbClr val="FFFFFF"/>
                </a:solidFill>
                <a:latin typeface="Quicksand"/>
                <a:ea typeface="Quicksand"/>
                <a:cs typeface="Quicksand"/>
                <a:sym typeface="Quicksand"/>
              </a:rPr>
              <a:t>5. [Firm 5 Name]</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Specialization: [Specialization, e.g., enterprise solutions, software development, AI and machine learning]</a:t>
            </a:r>
          </a:p>
          <a:p>
            <a:pPr algn="ctr" marL="561341" indent="-280670" lvl="1">
              <a:lnSpc>
                <a:spcPts val="4160"/>
              </a:lnSpc>
              <a:spcBef>
                <a:spcPct val="0"/>
              </a:spcBef>
              <a:buFont typeface="Arial"/>
              <a:buChar char="•"/>
            </a:pPr>
            <a:r>
              <a:rPr lang="en-US" sz="2600">
                <a:solidFill>
                  <a:srgbClr val="FFFFFF"/>
                </a:solidFill>
                <a:latin typeface="Quicksand"/>
                <a:ea typeface="Quicksand"/>
                <a:cs typeface="Quicksand"/>
                <a:sym typeface="Quicksand"/>
              </a:rPr>
              <a:t>Strengths: [Highlight key strengths, such as complex system integration, data-driven decision-making, or innovation]</a:t>
            </a:r>
          </a:p>
          <a:p>
            <a:pPr algn="ctr">
              <a:lnSpc>
                <a:spcPts val="4160"/>
              </a:lnSpc>
              <a:spcBef>
                <a:spcPct val="0"/>
              </a:spcBef>
            </a:pPr>
            <a:r>
              <a:rPr lang="en-US" sz="2600">
                <a:solidFill>
                  <a:srgbClr val="FFFFFF"/>
                </a:solidFill>
                <a:latin typeface="Quicksand"/>
                <a:ea typeface="Quicksand"/>
                <a:cs typeface="Quicksand"/>
                <a:sym typeface="Quicksand"/>
              </a:rPr>
              <a:t>Remember, the best way to choose a website design and development firm is to do your research and ask the right questions. By partnering with a reputable firm, you can create a digital presence that drives results and helps your business thrive.</a:t>
            </a:r>
          </a:p>
        </p:txBody>
      </p:sp>
      <p:sp>
        <p:nvSpPr>
          <p:cNvPr name="TextBox 3" id="3"/>
          <p:cNvSpPr txBox="true"/>
          <p:nvPr/>
        </p:nvSpPr>
        <p:spPr>
          <a:xfrm rot="0">
            <a:off x="0" y="9163050"/>
            <a:ext cx="18288000" cy="487045"/>
          </a:xfrm>
          <a:prstGeom prst="rect">
            <a:avLst/>
          </a:prstGeom>
        </p:spPr>
        <p:txBody>
          <a:bodyPr anchor="t" rtlCol="false" tIns="0" lIns="0" bIns="0" rIns="0">
            <a:spAutoFit/>
          </a:bodyPr>
          <a:lstStyle/>
          <a:p>
            <a:pPr algn="ctr">
              <a:lnSpc>
                <a:spcPts val="4160"/>
              </a:lnSpc>
              <a:spcBef>
                <a:spcPct val="0"/>
              </a:spcBef>
            </a:pPr>
            <a:r>
              <a:rPr lang="en-US" sz="2600">
                <a:solidFill>
                  <a:srgbClr val="FFFFFF"/>
                </a:solidFill>
                <a:latin typeface="Quicksand"/>
                <a:ea typeface="Quicksand"/>
                <a:cs typeface="Quicksand"/>
                <a:sym typeface="Quicksand"/>
              </a:rPr>
              <a:t>The Digital Alchemysts: How Top-Tier Web Development Companies Turn Ideas into Reality</a:t>
            </a:r>
          </a:p>
        </p:txBody>
      </p:sp>
      <p:sp>
        <p:nvSpPr>
          <p:cNvPr name="TextBox 4" id="4"/>
          <p:cNvSpPr txBox="true"/>
          <p:nvPr/>
        </p:nvSpPr>
        <p:spPr>
          <a:xfrm rot="0">
            <a:off x="11015052" y="9569174"/>
            <a:ext cx="4754017" cy="487045"/>
          </a:xfrm>
          <a:prstGeom prst="rect">
            <a:avLst/>
          </a:prstGeom>
        </p:spPr>
        <p:txBody>
          <a:bodyPr anchor="t" rtlCol="false" tIns="0" lIns="0" bIns="0" rIns="0">
            <a:spAutoFit/>
          </a:bodyPr>
          <a:lstStyle/>
          <a:p>
            <a:pPr algn="ctr">
              <a:lnSpc>
                <a:spcPts val="4160"/>
              </a:lnSpc>
            </a:pPr>
            <a:r>
              <a:rPr lang="en-US" sz="2600">
                <a:solidFill>
                  <a:srgbClr val="FFFFFF"/>
                </a:solidFill>
                <a:latin typeface="Quicksand"/>
                <a:ea typeface="Quicksand"/>
                <a:cs typeface="Quicksand"/>
                <a:sym typeface="Quicksand"/>
              </a:rPr>
              <a:t>www.quorawebsolution.com</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DAGWkEjuoug</dc:identifier>
  <dcterms:modified xsi:type="dcterms:W3CDTF">2011-08-01T06:04:30Z</dcterms:modified>
  <cp:revision>1</cp:revision>
  <dc:title>The Architects of the Internet: A Look at the Best Website Design and Development Firms</dc:title>
</cp:coreProperties>
</file>