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29D1B47-2B8F-43E0-8904-DE4FCF38CF53}">
          <p14:sldIdLst>
            <p14:sldId id="256"/>
            <p14:sldId id="257"/>
            <p14:sldId id="259"/>
            <p14:sldId id="260"/>
            <p14:sldId id="258"/>
            <p14:sldId id="261"/>
            <p14:sldId id="262"/>
            <p14:sldId id="263"/>
            <p14:sldId id="264"/>
            <p14:sldId id="265"/>
            <p14:sldId id="268"/>
          </p14:sldIdLst>
        </p14:section>
        <p14:section name="Untitled Section" id="{9264038C-47B0-4609-B4C9-C6596EA2297D}">
          <p14:sldIdLst>
            <p14:sldId id="266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>
            <a:normAutofit/>
          </a:bodyPr>
          <a:lstStyle/>
          <a:p>
            <a:r>
              <a:rPr lang="pt-PT" sz="3600" b="1" dirty="0">
                <a:solidFill>
                  <a:srgbClr val="FF0000"/>
                </a:solidFill>
              </a:rPr>
              <a:t>Principais Indicadores Demográficos</a:t>
            </a:r>
            <a:endParaRPr lang="pt-PT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752600"/>
            <a:ext cx="7391400" cy="3886200"/>
          </a:xfrm>
        </p:spPr>
        <p:txBody>
          <a:bodyPr>
            <a:normAutofit/>
          </a:bodyPr>
          <a:lstStyle/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pt-PT" sz="3600" b="1" cap="small" dirty="0">
                <a:solidFill>
                  <a:schemeClr val="tx1"/>
                </a:solidFill>
              </a:rPr>
              <a:t>Taxa Global de Fecundidade</a:t>
            </a:r>
            <a:r>
              <a:rPr lang="pt-PT" sz="3600" cap="small" dirty="0">
                <a:solidFill>
                  <a:schemeClr val="tx1"/>
                </a:solidFill>
              </a:rPr>
              <a:t> (tgf</a:t>
            </a:r>
            <a:r>
              <a:rPr lang="pt-PT" sz="3600" cap="small" dirty="0" smtClean="0">
                <a:solidFill>
                  <a:schemeClr val="tx1"/>
                </a:solidFill>
              </a:rPr>
              <a:t>);</a:t>
            </a: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pt-PT" sz="3600" b="1" cap="small" dirty="0" smtClean="0">
                <a:solidFill>
                  <a:schemeClr val="tx1"/>
                </a:solidFill>
              </a:rPr>
              <a:t>Taxa </a:t>
            </a:r>
            <a:r>
              <a:rPr lang="pt-PT" sz="3600" b="1" cap="small" dirty="0">
                <a:solidFill>
                  <a:schemeClr val="tx1"/>
                </a:solidFill>
              </a:rPr>
              <a:t>Bruta de Natalidade</a:t>
            </a:r>
            <a:r>
              <a:rPr lang="pt-PT" sz="3600" cap="small" dirty="0">
                <a:solidFill>
                  <a:schemeClr val="tx1"/>
                </a:solidFill>
              </a:rPr>
              <a:t> (tbn)</a:t>
            </a:r>
            <a:endParaRPr lang="pt-PT" sz="3600" dirty="0">
              <a:solidFill>
                <a:schemeClr val="tx1"/>
              </a:solidFill>
            </a:endParaRP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pt-PT" sz="3600" b="1" cap="small" dirty="0" smtClean="0">
                <a:solidFill>
                  <a:schemeClr val="tx1"/>
                </a:solidFill>
              </a:rPr>
              <a:t>Taxa </a:t>
            </a:r>
            <a:r>
              <a:rPr lang="pt-PT" sz="3600" b="1" cap="small" dirty="0">
                <a:solidFill>
                  <a:schemeClr val="tx1"/>
                </a:solidFill>
              </a:rPr>
              <a:t>Bruta de Mortalidade</a:t>
            </a:r>
            <a:r>
              <a:rPr lang="pt-PT" sz="3600" cap="small" dirty="0">
                <a:solidFill>
                  <a:schemeClr val="tx1"/>
                </a:solidFill>
              </a:rPr>
              <a:t> (tbm</a:t>
            </a:r>
            <a:r>
              <a:rPr lang="pt-PT" sz="3600" cap="small" dirty="0" smtClean="0">
                <a:solidFill>
                  <a:schemeClr val="tx1"/>
                </a:solidFill>
              </a:rPr>
              <a:t>)</a:t>
            </a:r>
            <a:endParaRPr lang="pt-PT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698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>
            <a:normAutofit/>
          </a:bodyPr>
          <a:lstStyle/>
          <a:p>
            <a:r>
              <a:rPr lang="pt-PT" sz="3600" b="1" dirty="0">
                <a:solidFill>
                  <a:srgbClr val="FF0000"/>
                </a:solidFill>
              </a:rPr>
              <a:t>Taxa de Incidência e prevalência:</a:t>
            </a:r>
            <a:r>
              <a:rPr lang="pt-PT" sz="3600" dirty="0">
                <a:solidFill>
                  <a:srgbClr val="FF0000"/>
                </a:solidFill>
              </a:rPr>
              <a:t/>
            </a:r>
            <a:br>
              <a:rPr lang="pt-PT" sz="3600" dirty="0">
                <a:solidFill>
                  <a:srgbClr val="FF0000"/>
                </a:solidFill>
              </a:rPr>
            </a:br>
            <a:endParaRPr lang="pt-PT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pt-PT" sz="3600" b="1" dirty="0">
                <a:solidFill>
                  <a:schemeClr val="tx1"/>
                </a:solidFill>
              </a:rPr>
              <a:t>Incidência:</a:t>
            </a:r>
            <a:r>
              <a:rPr lang="pt-PT" sz="3600" dirty="0">
                <a:solidFill>
                  <a:schemeClr val="tx1"/>
                </a:solidFill>
              </a:rPr>
              <a:t> É o número de casos novos de uma </a:t>
            </a:r>
            <a:r>
              <a:rPr lang="pt-PT" sz="3600" dirty="0" smtClean="0">
                <a:solidFill>
                  <a:schemeClr val="tx1"/>
                </a:solidFill>
              </a:rPr>
              <a:t>situacao verificada </a:t>
            </a:r>
            <a:r>
              <a:rPr lang="pt-PT" sz="3600" dirty="0">
                <a:solidFill>
                  <a:schemeClr val="tx1"/>
                </a:solidFill>
              </a:rPr>
              <a:t>num determinado período e num lugar bem definido.</a:t>
            </a:r>
          </a:p>
          <a:p>
            <a:pPr>
              <a:lnSpc>
                <a:spcPct val="150000"/>
              </a:lnSpc>
            </a:pPr>
            <a:endParaRPr lang="pt-PT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230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PT" dirty="0"/>
              <a:t> </a:t>
            </a:r>
            <a:r>
              <a:rPr lang="pt-PT" sz="3600" b="1" dirty="0">
                <a:solidFill>
                  <a:srgbClr val="FF0000"/>
                </a:solidFill>
              </a:rPr>
              <a:t>NB</a:t>
            </a:r>
            <a:r>
              <a:rPr lang="pt-PT" sz="3600" dirty="0">
                <a:solidFill>
                  <a:srgbClr val="FF0000"/>
                </a:solidFill>
              </a:rPr>
              <a:t>:</a:t>
            </a:r>
            <a:r>
              <a:rPr lang="pt-PT" sz="3600" dirty="0"/>
              <a:t> Geralmente quando o numero de casos da doença considerada </a:t>
            </a:r>
            <a:r>
              <a:rPr lang="pt-PT" sz="3600" dirty="0" smtClean="0"/>
              <a:t>é </a:t>
            </a:r>
            <a:r>
              <a:rPr lang="pt-PT" sz="3600" dirty="0"/>
              <a:t>pequeno e a </a:t>
            </a:r>
            <a:r>
              <a:rPr lang="pt-PT" sz="3600" dirty="0" smtClean="0"/>
              <a:t>populaçao </a:t>
            </a:r>
            <a:r>
              <a:rPr lang="pt-PT" sz="3600" dirty="0"/>
              <a:t>e grande em vez de utilizar 100 e aconselhável usar 1000, 10.000 ou mesmo 100.000</a:t>
            </a:r>
            <a:r>
              <a:rPr lang="pt-PT" dirty="0"/>
              <a:t>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74283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/>
          </a:bodyPr>
          <a:lstStyle/>
          <a:p>
            <a:r>
              <a:rPr lang="pt-PT" sz="3600" b="1" dirty="0">
                <a:solidFill>
                  <a:srgbClr val="FF0000"/>
                </a:solidFill>
              </a:rPr>
              <a:t>Taxa de </a:t>
            </a:r>
            <a:r>
              <a:rPr lang="pt-PT" sz="3600" b="1" dirty="0" smtClean="0">
                <a:solidFill>
                  <a:srgbClr val="FF0000"/>
                </a:solidFill>
              </a:rPr>
              <a:t>Incidência </a:t>
            </a:r>
            <a:r>
              <a:rPr lang="pt-PT" sz="3600" b="1" dirty="0">
                <a:solidFill>
                  <a:srgbClr val="FF0000"/>
                </a:solidFill>
              </a:rPr>
              <a:t>(TI):</a:t>
            </a:r>
            <a:r>
              <a:rPr lang="pt-PT" sz="3600" dirty="0">
                <a:solidFill>
                  <a:srgbClr val="FF0000"/>
                </a:solidFill>
              </a:rPr>
              <a:t> </a:t>
            </a:r>
            <a:endParaRPr lang="pt-PT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52600"/>
            <a:ext cx="8001000" cy="4800600"/>
          </a:xfrm>
        </p:spPr>
        <p:txBody>
          <a:bodyPr>
            <a:normAutofit fontScale="92500"/>
          </a:bodyPr>
          <a:lstStyle/>
          <a:p>
            <a:pPr algn="l">
              <a:lnSpc>
                <a:spcPct val="150000"/>
              </a:lnSpc>
            </a:pPr>
            <a:r>
              <a:rPr lang="pt-PT" dirty="0">
                <a:solidFill>
                  <a:schemeClr val="tx1"/>
                </a:solidFill>
              </a:rPr>
              <a:t>É dada pele relação do número de casos novos com o tamanho da população num período e lugar específico, é dada pela seguinte fórmula:</a:t>
            </a:r>
          </a:p>
          <a:p>
            <a:r>
              <a:rPr lang="pt-PT" dirty="0">
                <a:solidFill>
                  <a:srgbClr val="FF0000"/>
                </a:solidFill>
              </a:rPr>
              <a:t>Total de casos novos num lugar</a:t>
            </a:r>
          </a:p>
          <a:p>
            <a:r>
              <a:rPr lang="pt-PT" dirty="0">
                <a:solidFill>
                  <a:srgbClr val="FF0000"/>
                </a:solidFill>
              </a:rPr>
              <a:t>TI= </a:t>
            </a:r>
            <a:r>
              <a:rPr lang="pt-PT" dirty="0" smtClean="0">
                <a:solidFill>
                  <a:srgbClr val="FF0000"/>
                </a:solidFill>
              </a:rPr>
              <a:t>_________________________________</a:t>
            </a:r>
            <a:r>
              <a:rPr lang="pt-PT" dirty="0">
                <a:solidFill>
                  <a:srgbClr val="FF0000"/>
                </a:solidFill>
              </a:rPr>
              <a:t>X 100</a:t>
            </a:r>
          </a:p>
          <a:p>
            <a:r>
              <a:rPr lang="pt-PT" dirty="0">
                <a:solidFill>
                  <a:srgbClr val="FF0000"/>
                </a:solidFill>
              </a:rPr>
              <a:t>população total do mesmo lugar</a:t>
            </a:r>
          </a:p>
          <a:p>
            <a:pPr>
              <a:lnSpc>
                <a:spcPct val="150000"/>
              </a:lnSpc>
            </a:pPr>
            <a:r>
              <a:rPr lang="pt-PT" dirty="0" smtClean="0">
                <a:solidFill>
                  <a:schemeClr val="tx1"/>
                </a:solidFill>
              </a:rPr>
              <a:t>  </a:t>
            </a:r>
            <a:r>
              <a:rPr lang="pt-PT" dirty="0" smtClean="0"/>
              <a:t>             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28962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>
            <a:normAutofit/>
          </a:bodyPr>
          <a:lstStyle/>
          <a:p>
            <a:r>
              <a:rPr lang="pt-PT" sz="3600" b="1" dirty="0">
                <a:solidFill>
                  <a:srgbClr val="FF0000"/>
                </a:solidFill>
              </a:rPr>
              <a:t>Taxa de Prevalência</a:t>
            </a:r>
            <a:r>
              <a:rPr lang="pt-PT" sz="3600" dirty="0">
                <a:solidFill>
                  <a:srgbClr val="FF0000"/>
                </a:solidFill>
              </a:rPr>
              <a:t> </a:t>
            </a:r>
            <a:endParaRPr lang="pt-PT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8382000" cy="5105400"/>
          </a:xfrm>
        </p:spPr>
        <p:txBody>
          <a:bodyPr>
            <a:normAutofit/>
          </a:bodyPr>
          <a:lstStyle/>
          <a:p>
            <a:pPr algn="l">
              <a:lnSpc>
                <a:spcPct val="160000"/>
              </a:lnSpc>
            </a:pPr>
            <a:r>
              <a:rPr lang="pt-PT" dirty="0">
                <a:solidFill>
                  <a:schemeClr val="tx1"/>
                </a:solidFill>
              </a:rPr>
              <a:t>definida como sendo a relação do numero total de casos (velhos e novos) com o tamanho da população num período e lugar especifico e da – se pela seguinte </a:t>
            </a:r>
            <a:r>
              <a:rPr lang="pt-PT" dirty="0" smtClean="0">
                <a:solidFill>
                  <a:schemeClr val="tx1"/>
                </a:solidFill>
              </a:rPr>
              <a:t>formula:</a:t>
            </a:r>
          </a:p>
          <a:p>
            <a:r>
              <a:rPr lang="pt-PT" dirty="0" smtClean="0">
                <a:solidFill>
                  <a:srgbClr val="FF0000"/>
                </a:solidFill>
              </a:rPr>
              <a:t>Total </a:t>
            </a:r>
            <a:r>
              <a:rPr lang="pt-PT" dirty="0">
                <a:solidFill>
                  <a:srgbClr val="FF0000"/>
                </a:solidFill>
              </a:rPr>
              <a:t>de casos num lugar</a:t>
            </a:r>
          </a:p>
          <a:p>
            <a:r>
              <a:rPr lang="pt-PT" dirty="0">
                <a:solidFill>
                  <a:srgbClr val="FF0000"/>
                </a:solidFill>
              </a:rPr>
              <a:t>TP= </a:t>
            </a:r>
            <a:r>
              <a:rPr lang="pt-PT" dirty="0" smtClean="0">
                <a:solidFill>
                  <a:srgbClr val="FF0000"/>
                </a:solidFill>
              </a:rPr>
              <a:t>________________________________</a:t>
            </a:r>
            <a:r>
              <a:rPr lang="pt-PT" dirty="0">
                <a:solidFill>
                  <a:srgbClr val="FF0000"/>
                </a:solidFill>
              </a:rPr>
              <a:t>X 100</a:t>
            </a:r>
          </a:p>
          <a:p>
            <a:r>
              <a:rPr lang="pt-PT" dirty="0">
                <a:solidFill>
                  <a:srgbClr val="FF0000"/>
                </a:solidFill>
              </a:rPr>
              <a:t>população total do mesmo lugar</a:t>
            </a:r>
          </a:p>
          <a:p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51700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pt-PT" sz="3600" b="1" cap="small" dirty="0">
                <a:solidFill>
                  <a:srgbClr val="FF0000"/>
                </a:solidFill>
              </a:rPr>
              <a:t>Taxa Global de Fecundidade</a:t>
            </a:r>
            <a:r>
              <a:rPr lang="pt-PT" sz="3600" cap="small" dirty="0">
                <a:solidFill>
                  <a:srgbClr val="FF0000"/>
                </a:solidFill>
              </a:rPr>
              <a:t> (tgf</a:t>
            </a:r>
            <a:r>
              <a:rPr lang="pt-PT" sz="3600" cap="small" dirty="0" smtClean="0">
                <a:solidFill>
                  <a:srgbClr val="FF0000"/>
                </a:solidFill>
              </a:rPr>
              <a:t>)</a:t>
            </a:r>
            <a:r>
              <a:rPr lang="pt-PT" cap="small" dirty="0"/>
              <a:t/>
            </a:r>
            <a:br>
              <a:rPr lang="pt-PT" cap="small" dirty="0"/>
            </a:b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00200"/>
            <a:ext cx="7391400" cy="43434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PT" sz="3600" b="1" dirty="0">
                <a:solidFill>
                  <a:schemeClr val="tx1"/>
                </a:solidFill>
              </a:rPr>
              <a:t>Fecundidade:</a:t>
            </a:r>
            <a:r>
              <a:rPr lang="pt-PT" sz="3600" dirty="0">
                <a:solidFill>
                  <a:schemeClr val="tx1"/>
                </a:solidFill>
              </a:rPr>
              <a:t> É definida como o número médio de filhos por mulher em idade de procriar/idade Fertil, ou seja, de 15 a 49 anos.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53900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574516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pt-PT" sz="3600" b="1" dirty="0" smtClean="0">
                <a:solidFill>
                  <a:srgbClr val="FF0000"/>
                </a:solidFill>
              </a:rPr>
              <a:t>Conceito</a:t>
            </a:r>
            <a:r>
              <a:rPr lang="pt-PT" sz="3600" b="1" dirty="0">
                <a:solidFill>
                  <a:srgbClr val="FF0000"/>
                </a:solidFill>
              </a:rPr>
              <a:t>:</a:t>
            </a:r>
            <a:r>
              <a:rPr lang="pt-PT" sz="3600" dirty="0"/>
              <a:t/>
            </a:r>
            <a:br>
              <a:rPr lang="pt-PT" sz="3600" dirty="0"/>
            </a:br>
            <a:r>
              <a:rPr lang="pt-PT" sz="3600" dirty="0"/>
              <a:t> O quociente entre o número de nascimentos vivos num determinado ano e a população total feminina dentro do período reprodutivo ou em idade fértil (15 a 49 anos)</a:t>
            </a:r>
            <a:br>
              <a:rPr lang="pt-PT" sz="3600" dirty="0"/>
            </a:br>
            <a:endParaRPr lang="pt-PT" sz="3600" dirty="0"/>
          </a:p>
        </p:txBody>
      </p:sp>
    </p:spTree>
    <p:extLst>
      <p:ext uri="{BB962C8B-B14F-4D97-AF65-F5344CB8AC3E}">
        <p14:creationId xmlns:p14="http://schemas.microsoft.com/office/powerpoint/2010/main" val="3528630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5821362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fr-FR" sz="3600" b="1" dirty="0" err="1">
                <a:solidFill>
                  <a:srgbClr val="FF0000"/>
                </a:solidFill>
              </a:rPr>
              <a:t>Fórmula</a:t>
            </a:r>
            <a:r>
              <a:rPr lang="fr-FR" sz="3600" b="1" dirty="0">
                <a:solidFill>
                  <a:srgbClr val="FF0000"/>
                </a:solidFill>
              </a:rPr>
              <a:t> de </a:t>
            </a:r>
            <a:r>
              <a:rPr lang="fr-FR" sz="3600" b="1" dirty="0" err="1">
                <a:solidFill>
                  <a:srgbClr val="FF0000"/>
                </a:solidFill>
              </a:rPr>
              <a:t>cálculo</a:t>
            </a:r>
            <a:r>
              <a:rPr lang="fr-FR" sz="3600" dirty="0"/>
              <a:t>: TGF = ( NV ÷ Mm ) x 1000; 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err="1" smtClean="0"/>
              <a:t>em</a:t>
            </a:r>
            <a:r>
              <a:rPr lang="fr-FR" sz="3600" dirty="0" smtClean="0"/>
              <a:t> que:</a:t>
            </a:r>
            <a:r>
              <a:rPr lang="pt-PT" sz="3600" dirty="0"/>
              <a:t/>
            </a:r>
            <a:br>
              <a:rPr lang="pt-PT" sz="3600" dirty="0"/>
            </a:br>
            <a:r>
              <a:rPr lang="pt-PT" sz="3600" dirty="0"/>
              <a:t>NV: total de nados-vivos no período em análise; e</a:t>
            </a:r>
            <a:br>
              <a:rPr lang="pt-PT" sz="3600" dirty="0"/>
            </a:br>
            <a:r>
              <a:rPr lang="pt-PT" sz="3600" dirty="0"/>
              <a:t>Mm: total da população do sexo feminino com idades compreendidas entre os 15 e os 49 anos, a meio do período em análise.</a:t>
            </a:r>
            <a:br>
              <a:rPr lang="pt-PT" sz="3600" dirty="0"/>
            </a:br>
            <a:endParaRPr lang="pt-PT" sz="3600" dirty="0"/>
          </a:p>
        </p:txBody>
      </p:sp>
    </p:spTree>
    <p:extLst>
      <p:ext uri="{BB962C8B-B14F-4D97-AF65-F5344CB8AC3E}">
        <p14:creationId xmlns:p14="http://schemas.microsoft.com/office/powerpoint/2010/main" val="1343441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66850"/>
          </a:xfrm>
        </p:spPr>
        <p:txBody>
          <a:bodyPr>
            <a:normAutofit/>
          </a:bodyPr>
          <a:lstStyle/>
          <a:p>
            <a:r>
              <a:rPr lang="pt-PT" sz="3600" b="1" cap="small" dirty="0">
                <a:solidFill>
                  <a:srgbClr val="FF0000"/>
                </a:solidFill>
              </a:rPr>
              <a:t>Taxa Bruta de Natalidade (tbn)</a:t>
            </a:r>
            <a:r>
              <a:rPr lang="pt-PT" sz="3600" b="1" dirty="0">
                <a:solidFill>
                  <a:srgbClr val="FF0000"/>
                </a:solidFill>
              </a:rPr>
              <a:t/>
            </a:r>
            <a:br>
              <a:rPr lang="pt-PT" sz="3600" b="1" dirty="0">
                <a:solidFill>
                  <a:srgbClr val="FF0000"/>
                </a:solidFill>
              </a:rPr>
            </a:br>
            <a:endParaRPr lang="pt-PT" sz="3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153400" cy="50292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pt-PT" sz="3600" dirty="0">
                <a:solidFill>
                  <a:schemeClr val="tx1"/>
                </a:solidFill>
              </a:rPr>
              <a:t>Corresponde ao número de nados-vivos numa determina região, para um determinado período de tempo (geralmente um ano civil), relativamente à população dessa região calculada para o meio do período considerado. Geralmente é expressa por 1000 habitantes.</a:t>
            </a:r>
            <a:endParaRPr lang="pt-PT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196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86800" cy="56388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fr-FR" sz="3600" dirty="0" err="1">
                <a:solidFill>
                  <a:srgbClr val="FF0000"/>
                </a:solidFill>
              </a:rPr>
              <a:t>Fórmula</a:t>
            </a:r>
            <a:r>
              <a:rPr lang="fr-FR" sz="3600" dirty="0">
                <a:solidFill>
                  <a:srgbClr val="FF0000"/>
                </a:solidFill>
              </a:rPr>
              <a:t> de </a:t>
            </a:r>
            <a:r>
              <a:rPr lang="fr-FR" sz="3600" dirty="0" err="1">
                <a:solidFill>
                  <a:srgbClr val="FF0000"/>
                </a:solidFill>
              </a:rPr>
              <a:t>cálculo</a:t>
            </a:r>
            <a:r>
              <a:rPr lang="fr-FR" sz="3600" dirty="0"/>
              <a:t>: TBN = ( NV ÷ Pm ) x 1000; </a:t>
            </a:r>
            <a:r>
              <a:rPr lang="fr-FR" sz="3600" dirty="0" err="1"/>
              <a:t>em</a:t>
            </a:r>
            <a:r>
              <a:rPr lang="fr-FR" sz="3600" dirty="0"/>
              <a:t> que</a:t>
            </a:r>
            <a:r>
              <a:rPr lang="pt-PT" sz="3600" dirty="0"/>
              <a:t/>
            </a:r>
            <a:br>
              <a:rPr lang="pt-PT" sz="3600" dirty="0"/>
            </a:br>
            <a:r>
              <a:rPr lang="pt-PT" sz="3600" dirty="0"/>
              <a:t>NV: total de nados-vivos durante o período em análise; e</a:t>
            </a:r>
            <a:br>
              <a:rPr lang="pt-PT" sz="3600" dirty="0"/>
            </a:br>
            <a:r>
              <a:rPr lang="pt-PT" sz="3600" dirty="0"/>
              <a:t>Pm: população a meio do período em análise.</a:t>
            </a:r>
            <a:br>
              <a:rPr lang="pt-PT" sz="3600" dirty="0"/>
            </a:br>
            <a:endParaRPr lang="pt-PT" sz="3600" dirty="0"/>
          </a:p>
        </p:txBody>
      </p:sp>
    </p:spTree>
    <p:extLst>
      <p:ext uri="{BB962C8B-B14F-4D97-AF65-F5344CB8AC3E}">
        <p14:creationId xmlns:p14="http://schemas.microsoft.com/office/powerpoint/2010/main" val="782921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219201"/>
          </a:xfrm>
        </p:spPr>
        <p:txBody>
          <a:bodyPr>
            <a:normAutofit/>
          </a:bodyPr>
          <a:lstStyle/>
          <a:p>
            <a:r>
              <a:rPr lang="pt-PT" sz="3600" b="1" cap="small" dirty="0">
                <a:solidFill>
                  <a:srgbClr val="FF0000"/>
                </a:solidFill>
              </a:rPr>
              <a:t>Taxa Bruta de Mortalidade</a:t>
            </a:r>
            <a:r>
              <a:rPr lang="pt-PT" sz="3600" cap="small" dirty="0">
                <a:solidFill>
                  <a:srgbClr val="FF0000"/>
                </a:solidFill>
              </a:rPr>
              <a:t> (tbm)</a:t>
            </a:r>
            <a:r>
              <a:rPr lang="pt-PT" sz="3600" dirty="0">
                <a:solidFill>
                  <a:srgbClr val="FF0000"/>
                </a:solidFill>
              </a:rPr>
              <a:t/>
            </a:r>
            <a:br>
              <a:rPr lang="pt-PT" sz="3600" dirty="0">
                <a:solidFill>
                  <a:srgbClr val="FF0000"/>
                </a:solidFill>
              </a:rPr>
            </a:br>
            <a:endParaRPr lang="pt-PT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305800" cy="563880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50000"/>
              </a:lnSpc>
            </a:pPr>
            <a:r>
              <a:rPr lang="pt-PT" sz="3600" dirty="0">
                <a:solidFill>
                  <a:schemeClr val="tx1"/>
                </a:solidFill>
              </a:rPr>
              <a:t>Corresponde ao número de óbitos ocorridos numa determina região, para um determinado período de tempo (geralmente um ano civil), relativamente à população dessa região calculada para o meio do período considerado. Geralmente é expressa por 1000 habitantes.</a:t>
            </a:r>
            <a:endParaRPr lang="pt-PT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110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544036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fr-FR" sz="3600" dirty="0" err="1">
                <a:solidFill>
                  <a:srgbClr val="FF0000"/>
                </a:solidFill>
              </a:rPr>
              <a:t>Fórmula</a:t>
            </a:r>
            <a:r>
              <a:rPr lang="fr-FR" sz="3600" dirty="0">
                <a:solidFill>
                  <a:srgbClr val="FF0000"/>
                </a:solidFill>
              </a:rPr>
              <a:t> de </a:t>
            </a:r>
            <a:r>
              <a:rPr lang="fr-FR" sz="3600" dirty="0" err="1">
                <a:solidFill>
                  <a:srgbClr val="FF0000"/>
                </a:solidFill>
              </a:rPr>
              <a:t>cálculo</a:t>
            </a:r>
            <a:r>
              <a:rPr lang="fr-FR" sz="3600" dirty="0"/>
              <a:t>: TBM = ( Ob ÷ Pm ) x 1000; </a:t>
            </a:r>
            <a:r>
              <a:rPr lang="fr-FR" sz="3600" dirty="0" err="1"/>
              <a:t>em</a:t>
            </a:r>
            <a:r>
              <a:rPr lang="fr-FR" sz="3600" dirty="0"/>
              <a:t> que</a:t>
            </a:r>
            <a:r>
              <a:rPr lang="pt-PT" sz="3600" dirty="0"/>
              <a:t/>
            </a:r>
            <a:br>
              <a:rPr lang="pt-PT" sz="3600" dirty="0"/>
            </a:br>
            <a:r>
              <a:rPr lang="pt-PT" sz="3600" dirty="0"/>
              <a:t>Ob: total de óbitos ocorridos durante o período de análise; e</a:t>
            </a:r>
            <a:br>
              <a:rPr lang="pt-PT" sz="3600" dirty="0"/>
            </a:br>
            <a:r>
              <a:rPr lang="pt-PT" sz="3600" dirty="0"/>
              <a:t>Pm: população a meio do período em análise.</a:t>
            </a:r>
            <a:br>
              <a:rPr lang="pt-PT" sz="3600" dirty="0"/>
            </a:br>
            <a:endParaRPr lang="pt-PT" sz="3600" dirty="0"/>
          </a:p>
        </p:txBody>
      </p:sp>
    </p:spTree>
    <p:extLst>
      <p:ext uri="{BB962C8B-B14F-4D97-AF65-F5344CB8AC3E}">
        <p14:creationId xmlns:p14="http://schemas.microsoft.com/office/powerpoint/2010/main" val="3820566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6202362"/>
          </a:xfrm>
        </p:spPr>
        <p:txBody>
          <a:bodyPr>
            <a:normAutofit fontScale="90000"/>
          </a:bodyPr>
          <a:lstStyle/>
          <a:p>
            <a:pPr lvl="0" algn="just">
              <a:lnSpc>
                <a:spcPct val="150000"/>
              </a:lnSpc>
            </a:pPr>
            <a:r>
              <a:rPr lang="pt-PT" sz="2400" dirty="0" smtClean="0">
                <a:solidFill>
                  <a:srgbClr val="FF0000"/>
                </a:solidFill>
              </a:rPr>
              <a:t>Exercicios:</a:t>
            </a:r>
            <a:r>
              <a:rPr lang="pt-PT" sz="2400" dirty="0"/>
              <a:t>O Distrito de Massinga tinha para o ano de 2009, uma população estimada em cerca de 186.550 habitantes, segundo o CENSO 2007.</a:t>
            </a:r>
            <a:br>
              <a:rPr lang="pt-PT" sz="2400" dirty="0"/>
            </a:br>
            <a:r>
              <a:rPr lang="pt-PT" sz="2400" dirty="0"/>
              <a:t>Numa pesquisa Nacional por amostragem de domicílio o Distrito teve cerca de 22.350 nascidos vivos, 12.987 óbitos por diversas causas, sendo 987 por Malária, 5.000 por agressões do ambiente, 3.000 por TB associado e 4.000 por outras causas desconhecidas no período 2010.</a:t>
            </a:r>
            <a:br>
              <a:rPr lang="pt-PT" sz="2400" dirty="0"/>
            </a:br>
            <a:r>
              <a:rPr lang="pt-PT" sz="2400" dirty="0" smtClean="0">
                <a:solidFill>
                  <a:srgbClr val="FF0000"/>
                </a:solidFill>
              </a:rPr>
              <a:t>1.Calcula </a:t>
            </a:r>
            <a:r>
              <a:rPr lang="pt-PT" sz="2400" dirty="0">
                <a:solidFill>
                  <a:srgbClr val="FF0000"/>
                </a:solidFill>
              </a:rPr>
              <a:t>a Taxa de Fecundidade geral e interpreta o resultado;</a:t>
            </a:r>
            <a:br>
              <a:rPr lang="pt-PT" sz="2400" dirty="0">
                <a:solidFill>
                  <a:srgbClr val="FF0000"/>
                </a:solidFill>
              </a:rPr>
            </a:br>
            <a:r>
              <a:rPr lang="pt-PT" sz="2400" dirty="0" smtClean="0">
                <a:solidFill>
                  <a:srgbClr val="FF0000"/>
                </a:solidFill>
              </a:rPr>
              <a:t>2.Calcula </a:t>
            </a:r>
            <a:r>
              <a:rPr lang="pt-PT" sz="2400" dirty="0">
                <a:solidFill>
                  <a:srgbClr val="FF0000"/>
                </a:solidFill>
              </a:rPr>
              <a:t>a Taxa Bruta de Natalidade e interpreta o valor;</a:t>
            </a:r>
            <a:br>
              <a:rPr lang="pt-PT" sz="2400" dirty="0">
                <a:solidFill>
                  <a:srgbClr val="FF0000"/>
                </a:solidFill>
              </a:rPr>
            </a:br>
            <a:r>
              <a:rPr lang="pt-PT" sz="2400" dirty="0" smtClean="0">
                <a:solidFill>
                  <a:srgbClr val="FF0000"/>
                </a:solidFill>
              </a:rPr>
              <a:t>3.Calcula </a:t>
            </a:r>
            <a:r>
              <a:rPr lang="pt-PT" sz="2400" dirty="0">
                <a:solidFill>
                  <a:srgbClr val="FF0000"/>
                </a:solidFill>
              </a:rPr>
              <a:t>a Taxa Bruta de Mortalidade e Interpreta o valor. </a:t>
            </a:r>
            <a:br>
              <a:rPr lang="pt-PT" sz="2400" dirty="0">
                <a:solidFill>
                  <a:srgbClr val="FF0000"/>
                </a:solidFill>
              </a:rPr>
            </a:br>
            <a:r>
              <a:rPr lang="pt-PT" sz="2400" dirty="0" smtClean="0">
                <a:solidFill>
                  <a:srgbClr val="FF0000"/>
                </a:solidFill>
              </a:rPr>
              <a:t/>
            </a:r>
            <a:br>
              <a:rPr lang="pt-PT" sz="2400" dirty="0" smtClean="0">
                <a:solidFill>
                  <a:srgbClr val="FF0000"/>
                </a:solidFill>
              </a:rPr>
            </a:br>
            <a:endParaRPr lang="pt-PT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367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389</Words>
  <Application>Microsoft Office PowerPoint</Application>
  <PresentationFormat>On-screen Show (4:3)</PresentationFormat>
  <Paragraphs>29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Principais Indicadores Demográficos</vt:lpstr>
      <vt:lpstr>Taxa Global de Fecundidade (tgf) </vt:lpstr>
      <vt:lpstr>Conceito:  O quociente entre o número de nascimentos vivos num determinado ano e a população total feminina dentro do período reprodutivo ou em idade fértil (15 a 49 anos) </vt:lpstr>
      <vt:lpstr>Fórmula de cálculo: TGF = ( NV ÷ Mm ) x 1000;  em que: NV: total de nados-vivos no período em análise; e Mm: total da população do sexo feminino com idades compreendidas entre os 15 e os 49 anos, a meio do período em análise. </vt:lpstr>
      <vt:lpstr>Taxa Bruta de Natalidade (tbn) </vt:lpstr>
      <vt:lpstr>Fórmula de cálculo: TBN = ( NV ÷ Pm ) x 1000; em que NV: total de nados-vivos durante o período em análise; e Pm: população a meio do período em análise. </vt:lpstr>
      <vt:lpstr>Taxa Bruta de Mortalidade (tbm) </vt:lpstr>
      <vt:lpstr>Fórmula de cálculo: TBM = ( Ob ÷ Pm ) x 1000; em que Ob: total de óbitos ocorridos durante o período de análise; e Pm: população a meio do período em análise. </vt:lpstr>
      <vt:lpstr>Exercicios:O Distrito de Massinga tinha para o ano de 2009, uma população estimada em cerca de 186.550 habitantes, segundo o CENSO 2007. Numa pesquisa Nacional por amostragem de domicílio o Distrito teve cerca de 22.350 nascidos vivos, 12.987 óbitos por diversas causas, sendo 987 por Malária, 5.000 por agressões do ambiente, 3.000 por TB associado e 4.000 por outras causas desconhecidas no período 2010. 1.Calcula a Taxa de Fecundidade geral e interpreta o resultado; 2.Calcula a Taxa Bruta de Natalidade e interpreta o valor; 3.Calcula a Taxa Bruta de Mortalidade e Interpreta o valor.   </vt:lpstr>
      <vt:lpstr>Taxa de Incidência e prevalência: </vt:lpstr>
      <vt:lpstr> NB: Geralmente quando o numero de casos da doença considerada é pequeno e a populaçao e grande em vez de utilizar 100 e aconselhável usar 1000, 10.000 ou mesmo 100.000.</vt:lpstr>
      <vt:lpstr>Taxa de Incidência (TI): </vt:lpstr>
      <vt:lpstr>Taxa de Prevalência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Principais Indicadores Demográficos</dc:title>
  <dc:creator>Nuvunga</dc:creator>
  <cp:lastModifiedBy>Nuvunga</cp:lastModifiedBy>
  <cp:revision>9</cp:revision>
  <dcterms:created xsi:type="dcterms:W3CDTF">2006-08-16T00:00:00Z</dcterms:created>
  <dcterms:modified xsi:type="dcterms:W3CDTF">2012-03-22T19:28:46Z</dcterms:modified>
</cp:coreProperties>
</file>