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6851"/>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Your hosting provider significantly impacts your site speed. Opt for high-performance hosting solutions such as VPS (Virtual Private Server), dedicated hosting, or cloud hosting instead of shared hosting. Providers like SiteGround, Kinsta, or Cloudways offer optimized hosting for speed.</a:t>
            </a:r>
          </a:p>
          <a:p>
            <a:pPr algn="ctr">
              <a:lnSpc>
                <a:spcPts val="3821"/>
              </a:lnSpc>
              <a:spcBef>
                <a:spcPct val="0"/>
              </a:spcBef>
            </a:pPr>
            <a:r>
              <a:rPr lang="en-US" sz="2729">
                <a:solidFill>
                  <a:srgbClr val="000000"/>
                </a:solidFill>
                <a:latin typeface="Canva Sans"/>
                <a:ea typeface="Canva Sans"/>
                <a:cs typeface="Canva Sans"/>
                <a:sym typeface="Canva Sans"/>
              </a:rPr>
              <a:t>6. Reduce HTTP Requests</a:t>
            </a:r>
          </a:p>
          <a:p>
            <a:pPr algn="ctr">
              <a:lnSpc>
                <a:spcPts val="3821"/>
              </a:lnSpc>
              <a:spcBef>
                <a:spcPct val="0"/>
              </a:spcBef>
            </a:pPr>
            <a:r>
              <a:rPr lang="en-US" sz="2729">
                <a:solidFill>
                  <a:srgbClr val="000000"/>
                </a:solidFill>
                <a:latin typeface="Canva Sans"/>
                <a:ea typeface="Canva Sans"/>
                <a:cs typeface="Canva Sans"/>
                <a:sym typeface="Canva Sans"/>
              </a:rPr>
              <a:t>Each element on a web page (images, scripts, stylesheets) requires an HTTP request. Reducing the number of requests by combining CSS and JavaScript files, using CSS sprites, and eliminating unnecessary elements helps improve load times.</a:t>
            </a:r>
          </a:p>
          <a:p>
            <a:pPr algn="ctr">
              <a:lnSpc>
                <a:spcPts val="3821"/>
              </a:lnSpc>
              <a:spcBef>
                <a:spcPct val="0"/>
              </a:spcBef>
            </a:pPr>
            <a:r>
              <a:rPr lang="en-US" sz="2729">
                <a:solidFill>
                  <a:srgbClr val="000000"/>
                </a:solidFill>
                <a:latin typeface="Canva Sans"/>
                <a:ea typeface="Canva Sans"/>
                <a:cs typeface="Canva Sans"/>
                <a:sym typeface="Canva Sans"/>
              </a:rPr>
              <a:t>7. Implement Gzip Compression</a:t>
            </a:r>
          </a:p>
          <a:p>
            <a:pPr algn="ctr">
              <a:lnSpc>
                <a:spcPts val="3821"/>
              </a:lnSpc>
              <a:spcBef>
                <a:spcPct val="0"/>
              </a:spcBef>
            </a:pPr>
            <a:r>
              <a:rPr lang="en-US" sz="2729">
                <a:solidFill>
                  <a:srgbClr val="000000"/>
                </a:solidFill>
                <a:latin typeface="Canva Sans"/>
                <a:ea typeface="Canva Sans"/>
                <a:cs typeface="Canva Sans"/>
                <a:sym typeface="Canva Sans"/>
              </a:rPr>
              <a:t>Gzip compresses website files before sending them to the browser, reducing their size and improving loading speed. Most web servers support Gzip compression and can be enabled via .htaccess or server settings.</a:t>
            </a:r>
          </a:p>
          <a:p>
            <a:pPr algn="ctr">
              <a:lnSpc>
                <a:spcPts val="3821"/>
              </a:lnSpc>
              <a:spcBef>
                <a:spcPct val="0"/>
              </a:spcBef>
            </a:pPr>
            <a:r>
              <a:rPr lang="en-US" sz="2729">
                <a:solidFill>
                  <a:srgbClr val="000000"/>
                </a:solidFill>
                <a:latin typeface="Canva Sans"/>
                <a:ea typeface="Canva Sans"/>
                <a:cs typeface="Canva Sans"/>
                <a:sym typeface="Canva Sans"/>
              </a:rPr>
              <a:t>8. Optimize Database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319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For websites using databases (like WordPress or eCommerce platforms), optimizing database queries, cleaning up old revisions, and using database caching plugins like WP-Optimize can enhance performance.</a:t>
            </a:r>
          </a:p>
          <a:p>
            <a:pPr algn="ctr">
              <a:lnSpc>
                <a:spcPts val="3821"/>
              </a:lnSpc>
              <a:spcBef>
                <a:spcPct val="0"/>
              </a:spcBef>
            </a:pPr>
            <a:r>
              <a:rPr lang="en-US" sz="2729">
                <a:solidFill>
                  <a:srgbClr val="000000"/>
                </a:solidFill>
                <a:latin typeface="Canva Sans"/>
                <a:ea typeface="Canva Sans"/>
                <a:cs typeface="Canva Sans"/>
                <a:sym typeface="Canva Sans"/>
              </a:rPr>
              <a:t>9. Use Asynchronous Loading for JavaScript</a:t>
            </a:r>
          </a:p>
          <a:p>
            <a:pPr algn="ctr">
              <a:lnSpc>
                <a:spcPts val="3821"/>
              </a:lnSpc>
              <a:spcBef>
                <a:spcPct val="0"/>
              </a:spcBef>
            </a:pPr>
            <a:r>
              <a:rPr lang="en-US" sz="2729">
                <a:solidFill>
                  <a:srgbClr val="000000"/>
                </a:solidFill>
                <a:latin typeface="Canva Sans"/>
                <a:ea typeface="Canva Sans"/>
                <a:cs typeface="Canva Sans"/>
                <a:sym typeface="Canva Sans"/>
              </a:rPr>
              <a:t>Loading JavaScript synchronously can delay the rendering of other elements. By using asynchronous loading (async and defer attributes), scripts load in parallel, preventing unnecessary delays.</a:t>
            </a:r>
          </a:p>
          <a:p>
            <a:pPr algn="ctr">
              <a:lnSpc>
                <a:spcPts val="3821"/>
              </a:lnSpc>
              <a:spcBef>
                <a:spcPct val="0"/>
              </a:spcBef>
            </a:pPr>
            <a:r>
              <a:rPr lang="en-US" sz="2729">
                <a:solidFill>
                  <a:srgbClr val="000000"/>
                </a:solidFill>
                <a:latin typeface="Canva Sans"/>
                <a:ea typeface="Canva Sans"/>
                <a:cs typeface="Canva Sans"/>
                <a:sym typeface="Canva Sans"/>
              </a:rPr>
              <a:t>10. Monitor and Analyze Website Performance</a:t>
            </a:r>
          </a:p>
          <a:p>
            <a:pPr algn="ctr">
              <a:lnSpc>
                <a:spcPts val="3821"/>
              </a:lnSpc>
              <a:spcBef>
                <a:spcPct val="0"/>
              </a:spcBef>
            </a:pPr>
            <a:r>
              <a:rPr lang="en-US" sz="2729">
                <a:solidFill>
                  <a:srgbClr val="000000"/>
                </a:solidFill>
                <a:latin typeface="Canva Sans"/>
                <a:ea typeface="Canva Sans"/>
                <a:cs typeface="Canva Sans"/>
                <a:sym typeface="Canva Sans"/>
              </a:rPr>
              <a:t>Regularly check your website’s speed using tools like:</a:t>
            </a:r>
          </a:p>
          <a:p>
            <a:pPr algn="ctr">
              <a:lnSpc>
                <a:spcPts val="3821"/>
              </a:lnSpc>
              <a:spcBef>
                <a:spcPct val="0"/>
              </a:spcBef>
            </a:pPr>
            <a:r>
              <a:rPr lang="en-US" sz="2729">
                <a:solidFill>
                  <a:srgbClr val="000000"/>
                </a:solidFill>
                <a:latin typeface="Canva Sans"/>
                <a:ea typeface="Canva Sans"/>
                <a:cs typeface="Canva Sans"/>
                <a:sym typeface="Canva Sans"/>
              </a:rPr>
              <a:t>Google PageSpeed Insights (analyzes performance and provides optimization suggestions)</a:t>
            </a:r>
          </a:p>
          <a:p>
            <a:pPr algn="ctr">
              <a:lnSpc>
                <a:spcPts val="3821"/>
              </a:lnSpc>
              <a:spcBef>
                <a:spcPct val="0"/>
              </a:spcBef>
            </a:pPr>
            <a:r>
              <a:rPr lang="en-US" sz="2729">
                <a:solidFill>
                  <a:srgbClr val="000000"/>
                </a:solidFill>
                <a:latin typeface="Canva Sans"/>
                <a:ea typeface="Canva Sans"/>
                <a:cs typeface="Canva Sans"/>
                <a:sym typeface="Canva Sans"/>
              </a:rPr>
              <a:t>GTmetrix (detailed performance reports and recommendations)</a:t>
            </a:r>
          </a:p>
          <a:p>
            <a:pPr algn="ctr">
              <a:lnSpc>
                <a:spcPts val="3821"/>
              </a:lnSpc>
              <a:spcBef>
                <a:spcPct val="0"/>
              </a:spcBef>
            </a:pPr>
            <a:r>
              <a:rPr lang="en-US" sz="2729">
                <a:solidFill>
                  <a:srgbClr val="000000"/>
                </a:solidFill>
                <a:latin typeface="Canva Sans"/>
                <a:ea typeface="Canva Sans"/>
                <a:cs typeface="Canva Sans"/>
                <a:sym typeface="Canva Sans"/>
              </a:rPr>
              <a:t>Pingdom (measures page speed and uptime)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65897"/>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WebPageTest (detailed insights on load performance)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speed and performance directly impact user experience, SEO, and business revenue. By implementing these optimization techniques, businesses can improve site speed, enhance engagement, and maximize conversions. A fast-loading website not only benefits visitors but also boosts search rankings, ensuring long-term digital success. Start optimizing today to stay ahead of the competition!</a:t>
            </a:r>
          </a:p>
        </p:txBody>
      </p:sp>
      <p:sp>
        <p:nvSpPr>
          <p:cNvPr name="TextBox 3" id="3"/>
          <p:cNvSpPr txBox="true"/>
          <p:nvPr/>
        </p:nvSpPr>
        <p:spPr>
          <a:xfrm rot="0">
            <a:off x="0" y="8022504"/>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Website Design and Development: How to Create a Stunning, High-Performing Website for Your Business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97265"/>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In the digital age, a well-designed and high-performing website is essential for business success. Whether you're launching a new business or revamping an existing website, understanding the key principles of web design and development can help you create an engaging, functional, and visually appealing site. This guide will walk you through the crucial aspects of website design and development, ensuring your site not only looks great but also drives traffic and conversions.</a:t>
            </a:r>
          </a:p>
          <a:p>
            <a:pPr algn="ctr">
              <a:lnSpc>
                <a:spcPts val="3821"/>
              </a:lnSpc>
              <a:spcBef>
                <a:spcPct val="0"/>
              </a:spcBef>
            </a:pPr>
            <a:r>
              <a:rPr lang="en-US" sz="2729">
                <a:solidFill>
                  <a:srgbClr val="000000"/>
                </a:solidFill>
                <a:latin typeface="Canva Sans"/>
                <a:ea typeface="Canva Sans"/>
                <a:cs typeface="Canva Sans"/>
                <a:sym typeface="Canva Sans"/>
              </a:rPr>
              <a:t>Planning Your Website</a:t>
            </a:r>
          </a:p>
          <a:p>
            <a:pPr algn="ctr">
              <a:lnSpc>
                <a:spcPts val="3821"/>
              </a:lnSpc>
              <a:spcBef>
                <a:spcPct val="0"/>
              </a:spcBef>
            </a:pPr>
            <a:r>
              <a:rPr lang="en-US" sz="2729">
                <a:solidFill>
                  <a:srgbClr val="000000"/>
                </a:solidFill>
                <a:latin typeface="Canva Sans"/>
                <a:ea typeface="Canva Sans"/>
                <a:cs typeface="Canva Sans"/>
                <a:sym typeface="Canva Sans"/>
              </a:rPr>
              <a:t>1. Define Your Goals</a:t>
            </a:r>
          </a:p>
          <a:p>
            <a:pPr algn="ctr">
              <a:lnSpc>
                <a:spcPts val="3821"/>
              </a:lnSpc>
              <a:spcBef>
                <a:spcPct val="0"/>
              </a:spcBef>
            </a:pPr>
            <a:r>
              <a:rPr lang="en-US" sz="2729">
                <a:solidFill>
                  <a:srgbClr val="000000"/>
                </a:solidFill>
                <a:latin typeface="Canva Sans"/>
                <a:ea typeface="Canva Sans"/>
                <a:cs typeface="Canva Sans"/>
                <a:sym typeface="Canva Sans"/>
              </a:rPr>
              <a:t>Before diving into design and development, outline the purpose of your website. Ask yourself:</a:t>
            </a:r>
          </a:p>
          <a:p>
            <a:pPr algn="ctr">
              <a:lnSpc>
                <a:spcPts val="3821"/>
              </a:lnSpc>
              <a:spcBef>
                <a:spcPct val="0"/>
              </a:spcBef>
            </a:pPr>
            <a:r>
              <a:rPr lang="en-US" sz="2729">
                <a:solidFill>
                  <a:srgbClr val="000000"/>
                </a:solidFill>
                <a:latin typeface="Canva Sans"/>
                <a:ea typeface="Canva Sans"/>
                <a:cs typeface="Canva Sans"/>
                <a:sym typeface="Canva Sans"/>
              </a:rPr>
              <a:t>What is the primary goal of the website? (e.g., lead generation, sales, brand awareness)</a:t>
            </a:r>
          </a:p>
          <a:p>
            <a:pPr algn="ctr">
              <a:lnSpc>
                <a:spcPts val="3821"/>
              </a:lnSpc>
              <a:spcBef>
                <a:spcPct val="0"/>
              </a:spcBef>
            </a:pPr>
            <a:r>
              <a:rPr lang="en-US" sz="2729">
                <a:solidFill>
                  <a:srgbClr val="000000"/>
                </a:solidFill>
                <a:latin typeface="Canva Sans"/>
                <a:ea typeface="Canva Sans"/>
                <a:cs typeface="Canva Sans"/>
                <a:sym typeface="Canva Sans"/>
              </a:rPr>
              <a:t>Who is the target audience?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91908"/>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What key features and functionalities are required?</a:t>
            </a:r>
          </a:p>
          <a:p>
            <a:pPr algn="ctr">
              <a:lnSpc>
                <a:spcPts val="3821"/>
              </a:lnSpc>
              <a:spcBef>
                <a:spcPct val="0"/>
              </a:spcBef>
            </a:pPr>
            <a:r>
              <a:rPr lang="en-US" sz="2729">
                <a:solidFill>
                  <a:srgbClr val="000000"/>
                </a:solidFill>
                <a:latin typeface="Canva Sans"/>
                <a:ea typeface="Canva Sans"/>
                <a:cs typeface="Canva Sans"/>
                <a:sym typeface="Canva Sans"/>
              </a:rPr>
              <a:t>2. Research Competitors</a:t>
            </a:r>
          </a:p>
          <a:p>
            <a:pPr algn="ctr">
              <a:lnSpc>
                <a:spcPts val="3821"/>
              </a:lnSpc>
              <a:spcBef>
                <a:spcPct val="0"/>
              </a:spcBef>
            </a:pPr>
            <a:r>
              <a:rPr lang="en-US" sz="2729">
                <a:solidFill>
                  <a:srgbClr val="000000"/>
                </a:solidFill>
                <a:latin typeface="Canva Sans"/>
                <a:ea typeface="Canva Sans"/>
                <a:cs typeface="Canva Sans"/>
                <a:sym typeface="Canva Sans"/>
              </a:rPr>
              <a:t>Analyzing competitor websites can provide insights into industry standards, user expectations, and design trends. Identify elements that work well and areas where you can improve to stand out.</a:t>
            </a:r>
          </a:p>
          <a:p>
            <a:pPr algn="ctr">
              <a:lnSpc>
                <a:spcPts val="3821"/>
              </a:lnSpc>
              <a:spcBef>
                <a:spcPct val="0"/>
              </a:spcBef>
            </a:pPr>
            <a:r>
              <a:rPr lang="en-US" sz="2729">
                <a:solidFill>
                  <a:srgbClr val="000000"/>
                </a:solidFill>
                <a:latin typeface="Canva Sans"/>
                <a:ea typeface="Canva Sans"/>
                <a:cs typeface="Canva Sans"/>
                <a:sym typeface="Canva Sans"/>
              </a:rPr>
              <a:t>3. Choose the Right Platform</a:t>
            </a:r>
          </a:p>
          <a:p>
            <a:pPr algn="ctr">
              <a:lnSpc>
                <a:spcPts val="3821"/>
              </a:lnSpc>
              <a:spcBef>
                <a:spcPct val="0"/>
              </a:spcBef>
            </a:pPr>
            <a:r>
              <a:rPr lang="en-US" sz="2729">
                <a:solidFill>
                  <a:srgbClr val="000000"/>
                </a:solidFill>
                <a:latin typeface="Canva Sans"/>
                <a:ea typeface="Canva Sans"/>
                <a:cs typeface="Canva Sans"/>
                <a:sym typeface="Canva Sans"/>
              </a:rPr>
              <a:t>Select a content management system (CMS) or development platform based on your needs. Popular options include:</a:t>
            </a:r>
          </a:p>
          <a:p>
            <a:pPr algn="ctr">
              <a:lnSpc>
                <a:spcPts val="3821"/>
              </a:lnSpc>
              <a:spcBef>
                <a:spcPct val="0"/>
              </a:spcBef>
            </a:pPr>
            <a:r>
              <a:rPr lang="en-US" sz="2729">
                <a:solidFill>
                  <a:srgbClr val="000000"/>
                </a:solidFill>
                <a:latin typeface="Canva Sans"/>
                <a:ea typeface="Canva Sans"/>
                <a:cs typeface="Canva Sans"/>
                <a:sym typeface="Canva Sans"/>
              </a:rPr>
              <a:t>WordPress – Flexible, SEO-friendly, and customizable with plugins.</a:t>
            </a:r>
          </a:p>
          <a:p>
            <a:pPr algn="ctr">
              <a:lnSpc>
                <a:spcPts val="3821"/>
              </a:lnSpc>
              <a:spcBef>
                <a:spcPct val="0"/>
              </a:spcBef>
            </a:pPr>
            <a:r>
              <a:rPr lang="en-US" sz="2729">
                <a:solidFill>
                  <a:srgbClr val="000000"/>
                </a:solidFill>
                <a:latin typeface="Canva Sans"/>
                <a:ea typeface="Canva Sans"/>
                <a:cs typeface="Canva Sans"/>
                <a:sym typeface="Canva Sans"/>
              </a:rPr>
              <a:t>Shopify – Ideal for e-commerce businesses.</a:t>
            </a:r>
          </a:p>
          <a:p>
            <a:pPr algn="ctr">
              <a:lnSpc>
                <a:spcPts val="3821"/>
              </a:lnSpc>
              <a:spcBef>
                <a:spcPct val="0"/>
              </a:spcBef>
            </a:pPr>
            <a:r>
              <a:rPr lang="en-US" sz="2729">
                <a:solidFill>
                  <a:srgbClr val="000000"/>
                </a:solidFill>
                <a:latin typeface="Canva Sans"/>
                <a:ea typeface="Canva Sans"/>
                <a:cs typeface="Canva Sans"/>
                <a:sym typeface="Canva Sans"/>
              </a:rPr>
              <a:t>Wix/Squarespace – User-friendly website builders for small businesses.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8667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 Development – Tailored solutions for unique business needs.</a:t>
            </a:r>
          </a:p>
          <a:p>
            <a:pPr algn="ctr">
              <a:lnSpc>
                <a:spcPts val="3821"/>
              </a:lnSpc>
              <a:spcBef>
                <a:spcPct val="0"/>
              </a:spcBef>
            </a:pPr>
            <a:r>
              <a:rPr lang="en-US" sz="2729">
                <a:solidFill>
                  <a:srgbClr val="000000"/>
                </a:solidFill>
                <a:latin typeface="Canva Sans"/>
                <a:ea typeface="Canva Sans"/>
                <a:cs typeface="Canva Sans"/>
                <a:sym typeface="Canva Sans"/>
              </a:rPr>
              <a:t>Website Design Principles</a:t>
            </a:r>
          </a:p>
          <a:p>
            <a:pPr algn="ctr">
              <a:lnSpc>
                <a:spcPts val="3821"/>
              </a:lnSpc>
              <a:spcBef>
                <a:spcPct val="0"/>
              </a:spcBef>
            </a:pPr>
            <a:r>
              <a:rPr lang="en-US" sz="2729">
                <a:solidFill>
                  <a:srgbClr val="000000"/>
                </a:solidFill>
                <a:latin typeface="Canva Sans"/>
                <a:ea typeface="Canva Sans"/>
                <a:cs typeface="Canva Sans"/>
                <a:sym typeface="Canva Sans"/>
              </a:rPr>
              <a:t>1. User Experience (UX) and User Interface (UI)</a:t>
            </a:r>
          </a:p>
          <a:p>
            <a:pPr algn="ctr">
              <a:lnSpc>
                <a:spcPts val="3821"/>
              </a:lnSpc>
              <a:spcBef>
                <a:spcPct val="0"/>
              </a:spcBef>
            </a:pPr>
            <a:r>
              <a:rPr lang="en-US" sz="2729">
                <a:solidFill>
                  <a:srgbClr val="000000"/>
                </a:solidFill>
                <a:latin typeface="Canva Sans"/>
                <a:ea typeface="Canva Sans"/>
                <a:cs typeface="Canva Sans"/>
                <a:sym typeface="Canva Sans"/>
              </a:rPr>
              <a:t>A great website prioritizes both UX and UI to create a seamless and enjoyable experience. Consider:</a:t>
            </a:r>
          </a:p>
          <a:p>
            <a:pPr algn="ctr">
              <a:lnSpc>
                <a:spcPts val="3821"/>
              </a:lnSpc>
              <a:spcBef>
                <a:spcPct val="0"/>
              </a:spcBef>
            </a:pPr>
            <a:r>
              <a:rPr lang="en-US" sz="2729">
                <a:solidFill>
                  <a:srgbClr val="000000"/>
                </a:solidFill>
                <a:latin typeface="Canva Sans"/>
                <a:ea typeface="Canva Sans"/>
                <a:cs typeface="Canva Sans"/>
                <a:sym typeface="Canva Sans"/>
              </a:rPr>
              <a:t>Navigation: Ensure menus are intuitive and easy to use.</a:t>
            </a:r>
          </a:p>
          <a:p>
            <a:pPr algn="ctr">
              <a:lnSpc>
                <a:spcPts val="3821"/>
              </a:lnSpc>
              <a:spcBef>
                <a:spcPct val="0"/>
              </a:spcBef>
            </a:pPr>
            <a:r>
              <a:rPr lang="en-US" sz="2729">
                <a:solidFill>
                  <a:srgbClr val="000000"/>
                </a:solidFill>
                <a:latin typeface="Canva Sans"/>
                <a:ea typeface="Canva Sans"/>
                <a:cs typeface="Canva Sans"/>
                <a:sym typeface="Canva Sans"/>
              </a:rPr>
              <a:t>Mobile Responsiveness: Optimize the site for all devices.</a:t>
            </a:r>
          </a:p>
          <a:p>
            <a:pPr algn="ctr">
              <a:lnSpc>
                <a:spcPts val="3821"/>
              </a:lnSpc>
              <a:spcBef>
                <a:spcPct val="0"/>
              </a:spcBef>
            </a:pPr>
            <a:r>
              <a:rPr lang="en-US" sz="2729">
                <a:solidFill>
                  <a:srgbClr val="000000"/>
                </a:solidFill>
                <a:latin typeface="Canva Sans"/>
                <a:ea typeface="Canva Sans"/>
                <a:cs typeface="Canva Sans"/>
                <a:sym typeface="Canva Sans"/>
              </a:rPr>
              <a:t>Fast Load Times: Reduce unnecessary elements that slow down performance.</a:t>
            </a:r>
          </a:p>
          <a:p>
            <a:pPr algn="ctr">
              <a:lnSpc>
                <a:spcPts val="3821"/>
              </a:lnSpc>
              <a:spcBef>
                <a:spcPct val="0"/>
              </a:spcBef>
            </a:pPr>
            <a:r>
              <a:rPr lang="en-US" sz="2729">
                <a:solidFill>
                  <a:srgbClr val="000000"/>
                </a:solidFill>
                <a:latin typeface="Canva Sans"/>
                <a:ea typeface="Canva Sans"/>
                <a:cs typeface="Canva Sans"/>
                <a:sym typeface="Canva Sans"/>
              </a:rPr>
              <a:t>2. Visual Appeal and Branding</a:t>
            </a:r>
          </a:p>
          <a:p>
            <a:pPr algn="ctr">
              <a:lnSpc>
                <a:spcPts val="3821"/>
              </a:lnSpc>
              <a:spcBef>
                <a:spcPct val="0"/>
              </a:spcBef>
            </a:pPr>
            <a:r>
              <a:rPr lang="en-US" sz="2729">
                <a:solidFill>
                  <a:srgbClr val="000000"/>
                </a:solidFill>
                <a:latin typeface="Canva Sans"/>
                <a:ea typeface="Canva Sans"/>
                <a:cs typeface="Canva Sans"/>
                <a:sym typeface="Canva Sans"/>
              </a:rPr>
              <a:t>Your website should reflect your brand identity. Use:</a:t>
            </a:r>
          </a:p>
          <a:p>
            <a:pPr algn="ctr">
              <a:lnSpc>
                <a:spcPts val="3821"/>
              </a:lnSpc>
              <a:spcBef>
                <a:spcPct val="0"/>
              </a:spcBef>
            </a:pPr>
            <a:r>
              <a:rPr lang="en-US" sz="2729">
                <a:solidFill>
                  <a:srgbClr val="000000"/>
                </a:solidFill>
                <a:latin typeface="Canva Sans"/>
                <a:ea typeface="Canva Sans"/>
                <a:cs typeface="Canva Sans"/>
                <a:sym typeface="Canva Sans"/>
              </a:rPr>
              <a:t>A consistent color scheme and typography.</a:t>
            </a:r>
          </a:p>
          <a:p>
            <a:pPr algn="ctr">
              <a:lnSpc>
                <a:spcPts val="3821"/>
              </a:lnSpc>
              <a:spcBef>
                <a:spcPct val="0"/>
              </a:spcBef>
            </a:pPr>
            <a:r>
              <a:rPr lang="en-US" sz="2729">
                <a:solidFill>
                  <a:srgbClr val="000000"/>
                </a:solidFill>
                <a:latin typeface="Canva Sans"/>
                <a:ea typeface="Canva Sans"/>
                <a:cs typeface="Canva Sans"/>
                <a:sym typeface="Canva Sans"/>
              </a:rPr>
              <a:t>High-quality images and graphics.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92027"/>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visually engaging layout that balances text and media.</a:t>
            </a:r>
          </a:p>
          <a:p>
            <a:pPr algn="ctr">
              <a:lnSpc>
                <a:spcPts val="3821"/>
              </a:lnSpc>
              <a:spcBef>
                <a:spcPct val="0"/>
              </a:spcBef>
            </a:pPr>
            <a:r>
              <a:rPr lang="en-US" sz="2729">
                <a:solidFill>
                  <a:srgbClr val="000000"/>
                </a:solidFill>
                <a:latin typeface="Canva Sans"/>
                <a:ea typeface="Canva Sans"/>
                <a:cs typeface="Canva Sans"/>
                <a:sym typeface="Canva Sans"/>
              </a:rPr>
              <a:t>3. Content Strategy</a:t>
            </a:r>
          </a:p>
          <a:p>
            <a:pPr algn="ctr">
              <a:lnSpc>
                <a:spcPts val="3821"/>
              </a:lnSpc>
              <a:spcBef>
                <a:spcPct val="0"/>
              </a:spcBef>
            </a:pPr>
            <a:r>
              <a:rPr lang="en-US" sz="2729">
                <a:solidFill>
                  <a:srgbClr val="000000"/>
                </a:solidFill>
                <a:latin typeface="Canva Sans"/>
                <a:ea typeface="Canva Sans"/>
                <a:cs typeface="Canva Sans"/>
                <a:sym typeface="Canva Sans"/>
              </a:rPr>
              <a:t>Content is king in website design. Focus on:</a:t>
            </a:r>
          </a:p>
          <a:p>
            <a:pPr algn="ctr">
              <a:lnSpc>
                <a:spcPts val="3821"/>
              </a:lnSpc>
              <a:spcBef>
                <a:spcPct val="0"/>
              </a:spcBef>
            </a:pPr>
            <a:r>
              <a:rPr lang="en-US" sz="2729">
                <a:solidFill>
                  <a:srgbClr val="000000"/>
                </a:solidFill>
                <a:latin typeface="Canva Sans"/>
                <a:ea typeface="Canva Sans"/>
                <a:cs typeface="Canva Sans"/>
                <a:sym typeface="Canva Sans"/>
              </a:rPr>
              <a:t>Clear and concise messaging.</a:t>
            </a:r>
          </a:p>
          <a:p>
            <a:pPr algn="ctr">
              <a:lnSpc>
                <a:spcPts val="3821"/>
              </a:lnSpc>
              <a:spcBef>
                <a:spcPct val="0"/>
              </a:spcBef>
            </a:pPr>
            <a:r>
              <a:rPr lang="en-US" sz="2729">
                <a:solidFill>
                  <a:srgbClr val="000000"/>
                </a:solidFill>
                <a:latin typeface="Canva Sans"/>
                <a:ea typeface="Canva Sans"/>
                <a:cs typeface="Canva Sans"/>
                <a:sym typeface="Canva Sans"/>
              </a:rPr>
              <a:t>Compelling call-to-actions (CTAs) to drive user engagement.</a:t>
            </a:r>
          </a:p>
          <a:p>
            <a:pPr algn="ctr">
              <a:lnSpc>
                <a:spcPts val="3821"/>
              </a:lnSpc>
              <a:spcBef>
                <a:spcPct val="0"/>
              </a:spcBef>
            </a:pPr>
            <a:r>
              <a:rPr lang="en-US" sz="2729">
                <a:solidFill>
                  <a:srgbClr val="000000"/>
                </a:solidFill>
                <a:latin typeface="Canva Sans"/>
                <a:ea typeface="Canva Sans"/>
                <a:cs typeface="Canva Sans"/>
                <a:sym typeface="Canva Sans"/>
              </a:rPr>
              <a:t>SEO-friendly content that improves search rankings.</a:t>
            </a:r>
          </a:p>
          <a:p>
            <a:pPr algn="ctr">
              <a:lnSpc>
                <a:spcPts val="3821"/>
              </a:lnSpc>
              <a:spcBef>
                <a:spcPct val="0"/>
              </a:spcBef>
            </a:pPr>
            <a:r>
              <a:rPr lang="en-US" sz="2729">
                <a:solidFill>
                  <a:srgbClr val="000000"/>
                </a:solidFill>
                <a:latin typeface="Canva Sans"/>
                <a:ea typeface="Canva Sans"/>
                <a:cs typeface="Canva Sans"/>
                <a:sym typeface="Canva Sans"/>
              </a:rPr>
              <a:t>Development Best Practices</a:t>
            </a:r>
          </a:p>
          <a:p>
            <a:pPr algn="ctr">
              <a:lnSpc>
                <a:spcPts val="3821"/>
              </a:lnSpc>
              <a:spcBef>
                <a:spcPct val="0"/>
              </a:spcBef>
            </a:pPr>
            <a:r>
              <a:rPr lang="en-US" sz="2729">
                <a:solidFill>
                  <a:srgbClr val="000000"/>
                </a:solidFill>
                <a:latin typeface="Canva Sans"/>
                <a:ea typeface="Canva Sans"/>
                <a:cs typeface="Canva Sans"/>
                <a:sym typeface="Canva Sans"/>
              </a:rPr>
              <a:t>1. Mobile-First Development</a:t>
            </a:r>
          </a:p>
          <a:p>
            <a:pPr algn="ctr">
              <a:lnSpc>
                <a:spcPts val="3821"/>
              </a:lnSpc>
              <a:spcBef>
                <a:spcPct val="0"/>
              </a:spcBef>
            </a:pPr>
            <a:r>
              <a:rPr lang="en-US" sz="2729">
                <a:solidFill>
                  <a:srgbClr val="000000"/>
                </a:solidFill>
                <a:latin typeface="Canva Sans"/>
                <a:ea typeface="Canva Sans"/>
                <a:cs typeface="Canva Sans"/>
                <a:sym typeface="Canva Sans"/>
              </a:rPr>
              <a:t>With mobile traffic surpassing desktop usage, ensure your website is designed for smaller screens first, then scaled up for desktops.</a:t>
            </a:r>
          </a:p>
          <a:p>
            <a:pPr algn="ctr">
              <a:lnSpc>
                <a:spcPts val="3821"/>
              </a:lnSpc>
              <a:spcBef>
                <a:spcPct val="0"/>
              </a:spcBef>
            </a:pPr>
            <a:r>
              <a:rPr lang="en-US" sz="2729">
                <a:solidFill>
                  <a:srgbClr val="000000"/>
                </a:solidFill>
                <a:latin typeface="Canva Sans"/>
                <a:ea typeface="Canva Sans"/>
                <a:cs typeface="Canva Sans"/>
                <a:sym typeface="Canva Sans"/>
              </a:rPr>
              <a:t>2. SEO Optimization</a:t>
            </a:r>
          </a:p>
          <a:p>
            <a:pPr algn="ctr">
              <a:lnSpc>
                <a:spcPts val="3821"/>
              </a:lnSpc>
              <a:spcBef>
                <a:spcPct val="0"/>
              </a:spcBef>
            </a:pPr>
            <a:r>
              <a:rPr lang="en-US" sz="2729">
                <a:solidFill>
                  <a:srgbClr val="000000"/>
                </a:solidFill>
                <a:latin typeface="Canva Sans"/>
                <a:ea typeface="Canva Sans"/>
                <a:cs typeface="Canva Sans"/>
                <a:sym typeface="Canva Sans"/>
              </a:rPr>
              <a:t>Improve search engine visibility by: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2503"/>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Using descriptive URLs and meta tags.</a:t>
            </a:r>
          </a:p>
          <a:p>
            <a:pPr algn="ctr">
              <a:lnSpc>
                <a:spcPts val="3821"/>
              </a:lnSpc>
              <a:spcBef>
                <a:spcPct val="0"/>
              </a:spcBef>
            </a:pPr>
            <a:r>
              <a:rPr lang="en-US" sz="2729">
                <a:solidFill>
                  <a:srgbClr val="000000"/>
                </a:solidFill>
                <a:latin typeface="Canva Sans"/>
                <a:ea typeface="Canva Sans"/>
                <a:cs typeface="Canva Sans"/>
                <a:sym typeface="Canva Sans"/>
              </a:rPr>
              <a:t>Optimizing images and multimedia.</a:t>
            </a:r>
          </a:p>
          <a:p>
            <a:pPr algn="ctr">
              <a:lnSpc>
                <a:spcPts val="3821"/>
              </a:lnSpc>
              <a:spcBef>
                <a:spcPct val="0"/>
              </a:spcBef>
            </a:pPr>
            <a:r>
              <a:rPr lang="en-US" sz="2729">
                <a:solidFill>
                  <a:srgbClr val="000000"/>
                </a:solidFill>
                <a:latin typeface="Canva Sans"/>
                <a:ea typeface="Canva Sans"/>
                <a:cs typeface="Canva Sans"/>
                <a:sym typeface="Canva Sans"/>
              </a:rPr>
              <a:t>Implementing schema markup for better indexing.</a:t>
            </a:r>
          </a:p>
          <a:p>
            <a:pPr algn="ctr">
              <a:lnSpc>
                <a:spcPts val="3821"/>
              </a:lnSpc>
              <a:spcBef>
                <a:spcPct val="0"/>
              </a:spcBef>
            </a:pPr>
            <a:r>
              <a:rPr lang="en-US" sz="2729">
                <a:solidFill>
                  <a:srgbClr val="000000"/>
                </a:solidFill>
                <a:latin typeface="Canva Sans"/>
                <a:ea typeface="Canva Sans"/>
                <a:cs typeface="Canva Sans"/>
                <a:sym typeface="Canva Sans"/>
              </a:rPr>
              <a:t>3. Website Speed and Performance</a:t>
            </a:r>
          </a:p>
          <a:p>
            <a:pPr algn="ctr">
              <a:lnSpc>
                <a:spcPts val="3821"/>
              </a:lnSpc>
              <a:spcBef>
                <a:spcPct val="0"/>
              </a:spcBef>
            </a:pPr>
            <a:r>
              <a:rPr lang="en-US" sz="2729">
                <a:solidFill>
                  <a:srgbClr val="000000"/>
                </a:solidFill>
                <a:latin typeface="Canva Sans"/>
                <a:ea typeface="Canva Sans"/>
                <a:cs typeface="Canva Sans"/>
                <a:sym typeface="Canva Sans"/>
              </a:rPr>
              <a:t>A slow website can deter visitors. Enhance speed by:</a:t>
            </a:r>
          </a:p>
          <a:p>
            <a:pPr algn="ctr">
              <a:lnSpc>
                <a:spcPts val="3821"/>
              </a:lnSpc>
              <a:spcBef>
                <a:spcPct val="0"/>
              </a:spcBef>
            </a:pPr>
            <a:r>
              <a:rPr lang="en-US" sz="2729">
                <a:solidFill>
                  <a:srgbClr val="000000"/>
                </a:solidFill>
                <a:latin typeface="Canva Sans"/>
                <a:ea typeface="Canva Sans"/>
                <a:cs typeface="Canva Sans"/>
                <a:sym typeface="Canva Sans"/>
              </a:rPr>
              <a:t>Using caching techniques.</a:t>
            </a:r>
          </a:p>
          <a:p>
            <a:pPr algn="ctr">
              <a:lnSpc>
                <a:spcPts val="3821"/>
              </a:lnSpc>
              <a:spcBef>
                <a:spcPct val="0"/>
              </a:spcBef>
            </a:pPr>
            <a:r>
              <a:rPr lang="en-US" sz="2729">
                <a:solidFill>
                  <a:srgbClr val="000000"/>
                </a:solidFill>
                <a:latin typeface="Canva Sans"/>
                <a:ea typeface="Canva Sans"/>
                <a:cs typeface="Canva Sans"/>
                <a:sym typeface="Canva Sans"/>
              </a:rPr>
              <a:t>Minimizing HTTP requests.</a:t>
            </a:r>
          </a:p>
          <a:p>
            <a:pPr algn="ctr">
              <a:lnSpc>
                <a:spcPts val="3821"/>
              </a:lnSpc>
              <a:spcBef>
                <a:spcPct val="0"/>
              </a:spcBef>
            </a:pPr>
            <a:r>
              <a:rPr lang="en-US" sz="2729">
                <a:solidFill>
                  <a:srgbClr val="000000"/>
                </a:solidFill>
                <a:latin typeface="Canva Sans"/>
                <a:ea typeface="Canva Sans"/>
                <a:cs typeface="Canva Sans"/>
                <a:sym typeface="Canva Sans"/>
              </a:rPr>
              <a:t>Compressing images and enabling lazy loading.</a:t>
            </a:r>
          </a:p>
          <a:p>
            <a:pPr algn="ctr">
              <a:lnSpc>
                <a:spcPts val="3821"/>
              </a:lnSpc>
              <a:spcBef>
                <a:spcPct val="0"/>
              </a:spcBef>
            </a:pPr>
            <a:r>
              <a:rPr lang="en-US" sz="2729">
                <a:solidFill>
                  <a:srgbClr val="000000"/>
                </a:solidFill>
                <a:latin typeface="Canva Sans"/>
                <a:ea typeface="Canva Sans"/>
                <a:cs typeface="Canva Sans"/>
                <a:sym typeface="Canva Sans"/>
              </a:rPr>
              <a:t>4. Security Measures</a:t>
            </a:r>
          </a:p>
          <a:p>
            <a:pPr algn="ctr">
              <a:lnSpc>
                <a:spcPts val="3821"/>
              </a:lnSpc>
              <a:spcBef>
                <a:spcPct val="0"/>
              </a:spcBef>
            </a:pPr>
            <a:r>
              <a:rPr lang="en-US" sz="2729">
                <a:solidFill>
                  <a:srgbClr val="000000"/>
                </a:solidFill>
                <a:latin typeface="Canva Sans"/>
                <a:ea typeface="Canva Sans"/>
                <a:cs typeface="Canva Sans"/>
                <a:sym typeface="Canva Sans"/>
              </a:rPr>
              <a:t>Protect your website and user data by:</a:t>
            </a:r>
          </a:p>
          <a:p>
            <a:pPr algn="ctr">
              <a:lnSpc>
                <a:spcPts val="3821"/>
              </a:lnSpc>
              <a:spcBef>
                <a:spcPct val="0"/>
              </a:spcBef>
            </a:pPr>
            <a:r>
              <a:rPr lang="en-US" sz="2729">
                <a:solidFill>
                  <a:srgbClr val="000000"/>
                </a:solidFill>
                <a:latin typeface="Canva Sans"/>
                <a:ea typeface="Canva Sans"/>
                <a:cs typeface="Canva Sans"/>
                <a:sym typeface="Canva Sans"/>
              </a:rPr>
              <a:t>Installing an SSL certificate.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9862"/>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Keeping plugins and software up to date.</a:t>
            </a:r>
          </a:p>
          <a:p>
            <a:pPr algn="ctr">
              <a:lnSpc>
                <a:spcPts val="3821"/>
              </a:lnSpc>
              <a:spcBef>
                <a:spcPct val="0"/>
              </a:spcBef>
            </a:pPr>
            <a:r>
              <a:rPr lang="en-US" sz="2729">
                <a:solidFill>
                  <a:srgbClr val="000000"/>
                </a:solidFill>
                <a:latin typeface="Canva Sans"/>
                <a:ea typeface="Canva Sans"/>
                <a:cs typeface="Canva Sans"/>
                <a:sym typeface="Canva Sans"/>
              </a:rPr>
              <a:t>Implementing strong password policies and security plugins.</a:t>
            </a:r>
          </a:p>
          <a:p>
            <a:pPr algn="ctr">
              <a:lnSpc>
                <a:spcPts val="3821"/>
              </a:lnSpc>
              <a:spcBef>
                <a:spcPct val="0"/>
              </a:spcBef>
            </a:pPr>
            <a:r>
              <a:rPr lang="en-US" sz="2729">
                <a:solidFill>
                  <a:srgbClr val="000000"/>
                </a:solidFill>
                <a:latin typeface="Canva Sans"/>
                <a:ea typeface="Canva Sans"/>
                <a:cs typeface="Canva Sans"/>
                <a:sym typeface="Canva Sans"/>
              </a:rPr>
              <a:t>Essential Website Features</a:t>
            </a:r>
          </a:p>
          <a:p>
            <a:pPr algn="ctr">
              <a:lnSpc>
                <a:spcPts val="3821"/>
              </a:lnSpc>
              <a:spcBef>
                <a:spcPct val="0"/>
              </a:spcBef>
            </a:pPr>
            <a:r>
              <a:rPr lang="en-US" sz="2729">
                <a:solidFill>
                  <a:srgbClr val="000000"/>
                </a:solidFill>
                <a:latin typeface="Canva Sans"/>
                <a:ea typeface="Canva Sans"/>
                <a:cs typeface="Canva Sans"/>
                <a:sym typeface="Canva Sans"/>
              </a:rPr>
              <a:t>1. Contact Forms and Chatbots</a:t>
            </a:r>
          </a:p>
          <a:p>
            <a:pPr algn="ctr">
              <a:lnSpc>
                <a:spcPts val="3821"/>
              </a:lnSpc>
              <a:spcBef>
                <a:spcPct val="0"/>
              </a:spcBef>
            </a:pPr>
            <a:r>
              <a:rPr lang="en-US" sz="2729">
                <a:solidFill>
                  <a:srgbClr val="000000"/>
                </a:solidFill>
                <a:latin typeface="Canva Sans"/>
                <a:ea typeface="Canva Sans"/>
                <a:cs typeface="Canva Sans"/>
                <a:sym typeface="Canva Sans"/>
              </a:rPr>
              <a:t>Enable easy communication by adding:</a:t>
            </a:r>
          </a:p>
          <a:p>
            <a:pPr algn="ctr">
              <a:lnSpc>
                <a:spcPts val="3821"/>
              </a:lnSpc>
              <a:spcBef>
                <a:spcPct val="0"/>
              </a:spcBef>
            </a:pPr>
            <a:r>
              <a:rPr lang="en-US" sz="2729">
                <a:solidFill>
                  <a:srgbClr val="000000"/>
                </a:solidFill>
                <a:latin typeface="Canva Sans"/>
                <a:ea typeface="Canva Sans"/>
                <a:cs typeface="Canva Sans"/>
                <a:sym typeface="Canva Sans"/>
              </a:rPr>
              <a:t>Contact forms for inquiries.</a:t>
            </a:r>
          </a:p>
          <a:p>
            <a:pPr algn="ctr">
              <a:lnSpc>
                <a:spcPts val="3821"/>
              </a:lnSpc>
              <a:spcBef>
                <a:spcPct val="0"/>
              </a:spcBef>
            </a:pPr>
            <a:r>
              <a:rPr lang="en-US" sz="2729">
                <a:solidFill>
                  <a:srgbClr val="000000"/>
                </a:solidFill>
                <a:latin typeface="Canva Sans"/>
                <a:ea typeface="Canva Sans"/>
                <a:cs typeface="Canva Sans"/>
                <a:sym typeface="Canva Sans"/>
              </a:rPr>
              <a:t>Live chat or AI chatbots for instant support.</a:t>
            </a:r>
          </a:p>
          <a:p>
            <a:pPr algn="ctr">
              <a:lnSpc>
                <a:spcPts val="3821"/>
              </a:lnSpc>
              <a:spcBef>
                <a:spcPct val="0"/>
              </a:spcBef>
            </a:pPr>
            <a:r>
              <a:rPr lang="en-US" sz="2729">
                <a:solidFill>
                  <a:srgbClr val="000000"/>
                </a:solidFill>
                <a:latin typeface="Canva Sans"/>
                <a:ea typeface="Canva Sans"/>
                <a:cs typeface="Canva Sans"/>
                <a:sym typeface="Canva Sans"/>
              </a:rPr>
              <a:t>2. E-Commerce Functionality</a:t>
            </a:r>
          </a:p>
          <a:p>
            <a:pPr algn="ctr">
              <a:lnSpc>
                <a:spcPts val="3821"/>
              </a:lnSpc>
              <a:spcBef>
                <a:spcPct val="0"/>
              </a:spcBef>
            </a:pPr>
            <a:r>
              <a:rPr lang="en-US" sz="2729">
                <a:solidFill>
                  <a:srgbClr val="000000"/>
                </a:solidFill>
                <a:latin typeface="Canva Sans"/>
                <a:ea typeface="Canva Sans"/>
                <a:cs typeface="Canva Sans"/>
                <a:sym typeface="Canva Sans"/>
              </a:rPr>
              <a:t>For online stores, ensure you include:</a:t>
            </a:r>
          </a:p>
          <a:p>
            <a:pPr algn="ctr">
              <a:lnSpc>
                <a:spcPts val="3821"/>
              </a:lnSpc>
              <a:spcBef>
                <a:spcPct val="0"/>
              </a:spcBef>
            </a:pPr>
            <a:r>
              <a:rPr lang="en-US" sz="2729">
                <a:solidFill>
                  <a:srgbClr val="000000"/>
                </a:solidFill>
                <a:latin typeface="Canva Sans"/>
                <a:ea typeface="Canva Sans"/>
                <a:cs typeface="Canva Sans"/>
                <a:sym typeface="Canva Sans"/>
              </a:rPr>
              <a:t>Secure payment gateways.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9134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Easy-to-navigate product pages.</a:t>
            </a:r>
          </a:p>
          <a:p>
            <a:pPr algn="ctr">
              <a:lnSpc>
                <a:spcPts val="3821"/>
              </a:lnSpc>
              <a:spcBef>
                <a:spcPct val="0"/>
              </a:spcBef>
            </a:pPr>
            <a:r>
              <a:rPr lang="en-US" sz="2729">
                <a:solidFill>
                  <a:srgbClr val="000000"/>
                </a:solidFill>
                <a:latin typeface="Canva Sans"/>
                <a:ea typeface="Canva Sans"/>
                <a:cs typeface="Canva Sans"/>
                <a:sym typeface="Canva Sans"/>
              </a:rPr>
              <a:t>A seamless checkout process.</a:t>
            </a:r>
          </a:p>
          <a:p>
            <a:pPr algn="ctr">
              <a:lnSpc>
                <a:spcPts val="3821"/>
              </a:lnSpc>
              <a:spcBef>
                <a:spcPct val="0"/>
              </a:spcBef>
            </a:pPr>
            <a:r>
              <a:rPr lang="en-US" sz="2729">
                <a:solidFill>
                  <a:srgbClr val="000000"/>
                </a:solidFill>
                <a:latin typeface="Canva Sans"/>
                <a:ea typeface="Canva Sans"/>
                <a:cs typeface="Canva Sans"/>
                <a:sym typeface="Canva Sans"/>
              </a:rPr>
              <a:t>3. Social Media Integration</a:t>
            </a:r>
          </a:p>
          <a:p>
            <a:pPr algn="ctr">
              <a:lnSpc>
                <a:spcPts val="3821"/>
              </a:lnSpc>
              <a:spcBef>
                <a:spcPct val="0"/>
              </a:spcBef>
            </a:pPr>
            <a:r>
              <a:rPr lang="en-US" sz="2729">
                <a:solidFill>
                  <a:srgbClr val="000000"/>
                </a:solidFill>
                <a:latin typeface="Canva Sans"/>
                <a:ea typeface="Canva Sans"/>
                <a:cs typeface="Canva Sans"/>
                <a:sym typeface="Canva Sans"/>
              </a:rPr>
              <a:t>Enhance brand reach by linking social media profiles and embedding sharing buttons on content pages.</a:t>
            </a:r>
          </a:p>
          <a:p>
            <a:pPr algn="ctr">
              <a:lnSpc>
                <a:spcPts val="3821"/>
              </a:lnSpc>
              <a:spcBef>
                <a:spcPct val="0"/>
              </a:spcBef>
            </a:pPr>
            <a:r>
              <a:rPr lang="en-US" sz="2729">
                <a:solidFill>
                  <a:srgbClr val="000000"/>
                </a:solidFill>
                <a:latin typeface="Canva Sans"/>
                <a:ea typeface="Canva Sans"/>
                <a:cs typeface="Canva Sans"/>
                <a:sym typeface="Canva Sans"/>
              </a:rPr>
              <a:t>Website Maintenance and Updates</a:t>
            </a:r>
          </a:p>
          <a:p>
            <a:pPr algn="ctr">
              <a:lnSpc>
                <a:spcPts val="3821"/>
              </a:lnSpc>
              <a:spcBef>
                <a:spcPct val="0"/>
              </a:spcBef>
            </a:pPr>
            <a:r>
              <a:rPr lang="en-US" sz="2729">
                <a:solidFill>
                  <a:srgbClr val="000000"/>
                </a:solidFill>
                <a:latin typeface="Canva Sans"/>
                <a:ea typeface="Canva Sans"/>
                <a:cs typeface="Canva Sans"/>
                <a:sym typeface="Canva Sans"/>
              </a:rPr>
              <a:t>Launching your site is just the beginning. Regular maintenance ensures optimal performance:</a:t>
            </a:r>
          </a:p>
          <a:p>
            <a:pPr algn="ctr">
              <a:lnSpc>
                <a:spcPts val="3821"/>
              </a:lnSpc>
              <a:spcBef>
                <a:spcPct val="0"/>
              </a:spcBef>
            </a:pPr>
            <a:r>
              <a:rPr lang="en-US" sz="2729">
                <a:solidFill>
                  <a:srgbClr val="000000"/>
                </a:solidFill>
                <a:latin typeface="Canva Sans"/>
                <a:ea typeface="Canva Sans"/>
                <a:cs typeface="Canva Sans"/>
                <a:sym typeface="Canva Sans"/>
              </a:rPr>
              <a:t>Monitor analytics to track user behavior.</a:t>
            </a:r>
          </a:p>
          <a:p>
            <a:pPr algn="ctr">
              <a:lnSpc>
                <a:spcPts val="3821"/>
              </a:lnSpc>
              <a:spcBef>
                <a:spcPct val="0"/>
              </a:spcBef>
            </a:pPr>
            <a:r>
              <a:rPr lang="en-US" sz="2729">
                <a:solidFill>
                  <a:srgbClr val="000000"/>
                </a:solidFill>
                <a:latin typeface="Canva Sans"/>
                <a:ea typeface="Canva Sans"/>
                <a:cs typeface="Canva Sans"/>
                <a:sym typeface="Canva Sans"/>
              </a:rPr>
              <a:t>Update content regularly to keep information relevant.</a:t>
            </a:r>
          </a:p>
          <a:p>
            <a:pPr algn="ctr">
              <a:lnSpc>
                <a:spcPts val="3821"/>
              </a:lnSpc>
              <a:spcBef>
                <a:spcPct val="0"/>
              </a:spcBef>
            </a:pPr>
            <a:r>
              <a:rPr lang="en-US" sz="2729">
                <a:solidFill>
                  <a:srgbClr val="000000"/>
                </a:solidFill>
                <a:latin typeface="Canva Sans"/>
                <a:ea typeface="Canva Sans"/>
                <a:cs typeface="Canva Sans"/>
                <a:sym typeface="Canva Sans"/>
              </a:rPr>
              <a:t>Fix broken links and update plugins/themes for security.</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well-designed and high-performing website is crucial for business growth.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289405"/>
            <a:ext cx="14646064" cy="4686263"/>
          </a:xfrm>
          <a:custGeom>
            <a:avLst/>
            <a:gdLst/>
            <a:ahLst/>
            <a:cxnLst/>
            <a:rect r="r" b="b" t="t" l="l"/>
            <a:pathLst>
              <a:path h="4686263" w="14646064">
                <a:moveTo>
                  <a:pt x="0" y="0"/>
                </a:moveTo>
                <a:lnTo>
                  <a:pt x="14646064" y="0"/>
                </a:lnTo>
                <a:lnTo>
                  <a:pt x="14646064" y="4686263"/>
                </a:lnTo>
                <a:lnTo>
                  <a:pt x="0" y="4686263"/>
                </a:lnTo>
                <a:lnTo>
                  <a:pt x="0" y="0"/>
                </a:lnTo>
                <a:close/>
              </a:path>
            </a:pathLst>
          </a:custGeom>
          <a:blipFill>
            <a:blip r:embed="rId2"/>
            <a:stretch>
              <a:fillRect l="0" t="-46414" r="0" b="-77292"/>
            </a:stretch>
          </a:blipFill>
        </p:spPr>
      </p:sp>
      <p:sp>
        <p:nvSpPr>
          <p:cNvPr name="TextBox 3" id="3"/>
          <p:cNvSpPr txBox="true"/>
          <p:nvPr/>
        </p:nvSpPr>
        <p:spPr>
          <a:xfrm rot="0">
            <a:off x="0" y="774761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Website Speed and Performance Impact Your Business: Optimization Tips for a Faster Website</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586404"/>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following the principles of effective website design and development, you can create a site that not only looks great but also converts visitors into loyal customers. Start planning your website today and set the foundation for long-term digital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8418" t="0" r="-28418"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55955" y="266425"/>
            <a:ext cx="14718113" cy="5176292"/>
          </a:xfrm>
          <a:custGeom>
            <a:avLst/>
            <a:gdLst/>
            <a:ahLst/>
            <a:cxnLst/>
            <a:rect r="r" b="b" t="t" l="l"/>
            <a:pathLst>
              <a:path h="5176292" w="14718113">
                <a:moveTo>
                  <a:pt x="0" y="0"/>
                </a:moveTo>
                <a:lnTo>
                  <a:pt x="14718113" y="0"/>
                </a:lnTo>
                <a:lnTo>
                  <a:pt x="14718113" y="5176292"/>
                </a:lnTo>
                <a:lnTo>
                  <a:pt x="0" y="5176292"/>
                </a:lnTo>
                <a:lnTo>
                  <a:pt x="0" y="0"/>
                </a:lnTo>
                <a:close/>
              </a:path>
            </a:pathLst>
          </a:custGeom>
          <a:blipFill>
            <a:blip r:embed="rId2"/>
            <a:stretch>
              <a:fillRect l="0" t="-37806" r="0" b="-57120"/>
            </a:stretch>
          </a:blipFill>
        </p:spPr>
      </p:sp>
      <p:sp>
        <p:nvSpPr>
          <p:cNvPr name="TextBox 3" id="3"/>
          <p:cNvSpPr txBox="true"/>
          <p:nvPr/>
        </p:nvSpPr>
        <p:spPr>
          <a:xfrm rot="0">
            <a:off x="0" y="787916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world, website speed and performance play a critical role in user experience, search engine rankings, and business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7182" y="232931"/>
            <a:ext cx="14640898" cy="4401376"/>
          </a:xfrm>
          <a:custGeom>
            <a:avLst/>
            <a:gdLst/>
            <a:ahLst/>
            <a:cxnLst/>
            <a:rect r="r" b="b" t="t" l="l"/>
            <a:pathLst>
              <a:path h="4401376" w="14640898">
                <a:moveTo>
                  <a:pt x="0" y="0"/>
                </a:moveTo>
                <a:lnTo>
                  <a:pt x="14640898" y="0"/>
                </a:lnTo>
                <a:lnTo>
                  <a:pt x="14640898" y="4401376"/>
                </a:lnTo>
                <a:lnTo>
                  <a:pt x="0" y="4401376"/>
                </a:lnTo>
                <a:lnTo>
                  <a:pt x="0" y="0"/>
                </a:lnTo>
                <a:close/>
              </a:path>
            </a:pathLst>
          </a:custGeom>
          <a:blipFill>
            <a:blip r:embed="rId2"/>
            <a:stretch>
              <a:fillRect l="0" t="-48730" r="0" b="-72641"/>
            </a:stretch>
          </a:blipFill>
        </p:spPr>
      </p:sp>
      <p:sp>
        <p:nvSpPr>
          <p:cNvPr name="TextBox 3" id="3"/>
          <p:cNvSpPr txBox="true"/>
          <p:nvPr/>
        </p:nvSpPr>
        <p:spPr>
          <a:xfrm rot="0">
            <a:off x="0" y="7931785"/>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slow-loading website can lead to high bounce rates, lost revenue, and lower search engine rankings.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352378" y="246164"/>
            <a:ext cx="14188364" cy="4006576"/>
          </a:xfrm>
          <a:custGeom>
            <a:avLst/>
            <a:gdLst/>
            <a:ahLst/>
            <a:cxnLst/>
            <a:rect r="r" b="b" t="t" l="l"/>
            <a:pathLst>
              <a:path h="4006576" w="14188364">
                <a:moveTo>
                  <a:pt x="0" y="0"/>
                </a:moveTo>
                <a:lnTo>
                  <a:pt x="14188364" y="0"/>
                </a:lnTo>
                <a:lnTo>
                  <a:pt x="14188364" y="4006576"/>
                </a:lnTo>
                <a:lnTo>
                  <a:pt x="0" y="4006576"/>
                </a:lnTo>
                <a:lnTo>
                  <a:pt x="0" y="0"/>
                </a:lnTo>
                <a:close/>
              </a:path>
            </a:pathLst>
          </a:custGeom>
          <a:blipFill>
            <a:blip r:embed="rId2"/>
            <a:stretch>
              <a:fillRect l="0" t="-90290" r="0" b="-163836"/>
            </a:stretch>
          </a:blipFill>
        </p:spPr>
      </p:sp>
      <p:sp>
        <p:nvSpPr>
          <p:cNvPr name="TextBox 3" id="3"/>
          <p:cNvSpPr txBox="true"/>
          <p:nvPr/>
        </p:nvSpPr>
        <p:spPr>
          <a:xfrm rot="0">
            <a:off x="0" y="766605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On the other hand, a fast website improves engagement, enhances customer satisfaction, and boosts conversion rates.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065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this article, we will explore how website speed impacts your business and provide essential optimization tips to ensure a fast and efficient website.</a:t>
            </a:r>
          </a:p>
          <a:p>
            <a:pPr algn="ctr">
              <a:lnSpc>
                <a:spcPts val="4373"/>
              </a:lnSpc>
              <a:spcBef>
                <a:spcPct val="0"/>
              </a:spcBef>
            </a:pPr>
            <a:r>
              <a:rPr lang="en-US" sz="2733">
                <a:solidFill>
                  <a:srgbClr val="000000"/>
                </a:solidFill>
                <a:latin typeface="Canva Sans"/>
                <a:ea typeface="Canva Sans"/>
                <a:cs typeface="Canva Sans"/>
                <a:sym typeface="Canva Sans"/>
              </a:rPr>
              <a:t>Why Website Speed Matters</a:t>
            </a:r>
          </a:p>
          <a:p>
            <a:pPr algn="ctr">
              <a:lnSpc>
                <a:spcPts val="4373"/>
              </a:lnSpc>
              <a:spcBef>
                <a:spcPct val="0"/>
              </a:spcBef>
            </a:pPr>
            <a:r>
              <a:rPr lang="en-US" sz="2733">
                <a:solidFill>
                  <a:srgbClr val="000000"/>
                </a:solidFill>
                <a:latin typeface="Canva Sans"/>
                <a:ea typeface="Canva Sans"/>
                <a:cs typeface="Canva Sans"/>
                <a:sym typeface="Canva Sans"/>
              </a:rPr>
              <a:t>1. User Experience (UX)</a:t>
            </a:r>
          </a:p>
          <a:p>
            <a:pPr algn="ctr">
              <a:lnSpc>
                <a:spcPts val="4373"/>
              </a:lnSpc>
              <a:spcBef>
                <a:spcPct val="0"/>
              </a:spcBef>
            </a:pPr>
            <a:r>
              <a:rPr lang="en-US" sz="2733">
                <a:solidFill>
                  <a:srgbClr val="000000"/>
                </a:solidFill>
                <a:latin typeface="Canva Sans"/>
                <a:ea typeface="Canva Sans"/>
                <a:cs typeface="Canva Sans"/>
                <a:sym typeface="Canva Sans"/>
              </a:rPr>
              <a:t>Website visitors expect pages to load quickly. Research indicates that users tend to leave websites that take longer than 3 seconds to load, significantly impacting engagement and retention rates. A slow website leads to frustration and a poor user experience, causing potential customers to leave and seek alternatives.</a:t>
            </a:r>
          </a:p>
          <a:p>
            <a:pPr algn="ctr">
              <a:lnSpc>
                <a:spcPts val="4373"/>
              </a:lnSpc>
              <a:spcBef>
                <a:spcPct val="0"/>
              </a:spcBef>
            </a:pPr>
            <a:r>
              <a:rPr lang="en-US" sz="2733">
                <a:solidFill>
                  <a:srgbClr val="000000"/>
                </a:solidFill>
                <a:latin typeface="Canva Sans"/>
                <a:ea typeface="Canva Sans"/>
                <a:cs typeface="Canva Sans"/>
                <a:sym typeface="Canva Sans"/>
              </a:rPr>
              <a:t>2. Search Engine Rankings (SEO)</a:t>
            </a:r>
          </a:p>
          <a:p>
            <a:pPr algn="ctr">
              <a:lnSpc>
                <a:spcPts val="4373"/>
              </a:lnSpc>
              <a:spcBef>
                <a:spcPct val="0"/>
              </a:spcBef>
            </a:pPr>
            <a:r>
              <a:rPr lang="en-US" sz="2733">
                <a:solidFill>
                  <a:srgbClr val="000000"/>
                </a:solidFill>
                <a:latin typeface="Canva Sans"/>
                <a:ea typeface="Canva Sans"/>
                <a:cs typeface="Canva Sans"/>
                <a:sym typeface="Canva Sans"/>
              </a:rPr>
              <a:t>Google considers page speed as a ranking factor for both desktop and mobile searches. Faster websites are favored in search results, leading to higher visibility and increased organic traffic.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0654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Google’s Core Web Vitals metrics specifically measure page speed, interactivity, and visual stability to assess overall performance.</a:t>
            </a:r>
          </a:p>
          <a:p>
            <a:pPr algn="ctr">
              <a:lnSpc>
                <a:spcPts val="4373"/>
              </a:lnSpc>
              <a:spcBef>
                <a:spcPct val="0"/>
              </a:spcBef>
            </a:pPr>
            <a:r>
              <a:rPr lang="en-US" sz="2733">
                <a:solidFill>
                  <a:srgbClr val="000000"/>
                </a:solidFill>
                <a:latin typeface="Canva Sans"/>
                <a:ea typeface="Canva Sans"/>
                <a:cs typeface="Canva Sans"/>
                <a:sym typeface="Canva Sans"/>
              </a:rPr>
              <a:t>3. Conversion Rates &amp; Revenue</a:t>
            </a:r>
          </a:p>
          <a:p>
            <a:pPr algn="ctr">
              <a:lnSpc>
                <a:spcPts val="4373"/>
              </a:lnSpc>
              <a:spcBef>
                <a:spcPct val="0"/>
              </a:spcBef>
            </a:pPr>
            <a:r>
              <a:rPr lang="en-US" sz="2733">
                <a:solidFill>
                  <a:srgbClr val="000000"/>
                </a:solidFill>
                <a:latin typeface="Canva Sans"/>
                <a:ea typeface="Canva Sans"/>
                <a:cs typeface="Canva Sans"/>
                <a:sym typeface="Canva Sans"/>
              </a:rPr>
              <a:t>Research suggests that even a one-second delay in page load time can decrease conversions by as much as 7%, significantly impacting revenue potential. Faster websites encourage users to stay longer, explore more, and complete actions such as making purchases, filling out forms, or subscribing to services.</a:t>
            </a:r>
          </a:p>
          <a:p>
            <a:pPr algn="ctr">
              <a:lnSpc>
                <a:spcPts val="4373"/>
              </a:lnSpc>
              <a:spcBef>
                <a:spcPct val="0"/>
              </a:spcBef>
            </a:pPr>
            <a:r>
              <a:rPr lang="en-US" sz="2733">
                <a:solidFill>
                  <a:srgbClr val="000000"/>
                </a:solidFill>
                <a:latin typeface="Canva Sans"/>
                <a:ea typeface="Canva Sans"/>
                <a:cs typeface="Canva Sans"/>
                <a:sym typeface="Canva Sans"/>
              </a:rPr>
              <a:t>4. Bounce Rate Reduction</a:t>
            </a:r>
          </a:p>
          <a:p>
            <a:pPr algn="ctr">
              <a:lnSpc>
                <a:spcPts val="4373"/>
              </a:lnSpc>
              <a:spcBef>
                <a:spcPct val="0"/>
              </a:spcBef>
            </a:pPr>
            <a:r>
              <a:rPr lang="en-US" sz="2733">
                <a:solidFill>
                  <a:srgbClr val="000000"/>
                </a:solidFill>
                <a:latin typeface="Canva Sans"/>
                <a:ea typeface="Canva Sans"/>
                <a:cs typeface="Canva Sans"/>
                <a:sym typeface="Canva Sans"/>
              </a:rPr>
              <a:t>Bounce rate refers to the percentage of visitors who leave a site after viewing just one page. Slow websites often have higher bounce rates because users lose patience. Optimizing load time helps retain visitors and encourages them to explore more pages.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375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Mobile Experience &amp; Accessibility</a:t>
            </a:r>
          </a:p>
          <a:p>
            <a:pPr algn="ctr">
              <a:lnSpc>
                <a:spcPts val="4373"/>
              </a:lnSpc>
              <a:spcBef>
                <a:spcPct val="0"/>
              </a:spcBef>
            </a:pPr>
            <a:r>
              <a:rPr lang="en-US" sz="2733">
                <a:solidFill>
                  <a:srgbClr val="000000"/>
                </a:solidFill>
                <a:latin typeface="Canva Sans"/>
                <a:ea typeface="Canva Sans"/>
                <a:cs typeface="Canva Sans"/>
                <a:sym typeface="Canva Sans"/>
              </a:rPr>
              <a:t>With mobile traffic surpassing desktop usage, a fast-loading mobile site is essential. Google’s Mobile-First Index prioritizes mobile performance, making it crucial for businesses to optimize speed for smartphones and tablets.</a:t>
            </a:r>
          </a:p>
          <a:p>
            <a:pPr algn="ctr">
              <a:lnSpc>
                <a:spcPts val="4373"/>
              </a:lnSpc>
              <a:spcBef>
                <a:spcPct val="0"/>
              </a:spcBef>
            </a:pPr>
            <a:r>
              <a:rPr lang="en-US" sz="2733">
                <a:solidFill>
                  <a:srgbClr val="000000"/>
                </a:solidFill>
                <a:latin typeface="Canva Sans"/>
                <a:ea typeface="Canva Sans"/>
                <a:cs typeface="Canva Sans"/>
                <a:sym typeface="Canva Sans"/>
              </a:rPr>
              <a:t>Essential Optimization Tips for Faster Website Performance</a:t>
            </a:r>
          </a:p>
          <a:p>
            <a:pPr algn="ctr">
              <a:lnSpc>
                <a:spcPts val="4373"/>
              </a:lnSpc>
              <a:spcBef>
                <a:spcPct val="0"/>
              </a:spcBef>
            </a:pPr>
            <a:r>
              <a:rPr lang="en-US" sz="2733">
                <a:solidFill>
                  <a:srgbClr val="000000"/>
                </a:solidFill>
                <a:latin typeface="Canva Sans"/>
                <a:ea typeface="Canva Sans"/>
                <a:cs typeface="Canva Sans"/>
                <a:sym typeface="Canva Sans"/>
              </a:rPr>
              <a:t>1. Optimize Images</a:t>
            </a:r>
          </a:p>
          <a:p>
            <a:pPr algn="ctr">
              <a:lnSpc>
                <a:spcPts val="4373"/>
              </a:lnSpc>
              <a:spcBef>
                <a:spcPct val="0"/>
              </a:spcBef>
            </a:pPr>
            <a:r>
              <a:rPr lang="en-US" sz="2733">
                <a:solidFill>
                  <a:srgbClr val="000000"/>
                </a:solidFill>
                <a:latin typeface="Canva Sans"/>
                <a:ea typeface="Canva Sans"/>
                <a:cs typeface="Canva Sans"/>
                <a:sym typeface="Canva Sans"/>
              </a:rPr>
              <a:t>Large images slow down page loading times. Use image compression tools like TinyPNG, JPEGoptim, or WebP format to reduce file sizes without compromising quality. Utilize lazy loading techniques to ensure images are loaded only when they come into the user's viewport, reducing initial page load time and improving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0533"/>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2. Enable Browser Caching</a:t>
            </a:r>
          </a:p>
          <a:p>
            <a:pPr algn="ctr">
              <a:lnSpc>
                <a:spcPts val="3821"/>
              </a:lnSpc>
              <a:spcBef>
                <a:spcPct val="0"/>
              </a:spcBef>
            </a:pPr>
            <a:r>
              <a:rPr lang="en-US" sz="2729">
                <a:solidFill>
                  <a:srgbClr val="000000"/>
                </a:solidFill>
                <a:latin typeface="Canva Sans"/>
                <a:ea typeface="Canva Sans"/>
                <a:cs typeface="Canva Sans"/>
                <a:sym typeface="Canva Sans"/>
              </a:rPr>
              <a:t>Caching stores static files (like images, CSS, and JavaScript) on users' browsers, reducing the need to reload them every time they visit the site. Configure caching using plugins (for WordPress) or update server settings for improved performance.</a:t>
            </a:r>
          </a:p>
        </p:txBody>
      </p:sp>
      <p:sp>
        <p:nvSpPr>
          <p:cNvPr name="TextBox 3" id="3"/>
          <p:cNvSpPr txBox="true"/>
          <p:nvPr/>
        </p:nvSpPr>
        <p:spPr>
          <a:xfrm rot="0">
            <a:off x="0" y="4886191"/>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3. Minify CSS, JavaScript, and HTML</a:t>
            </a:r>
          </a:p>
          <a:p>
            <a:pPr algn="ctr">
              <a:lnSpc>
                <a:spcPts val="3821"/>
              </a:lnSpc>
              <a:spcBef>
                <a:spcPct val="0"/>
              </a:spcBef>
            </a:pPr>
            <a:r>
              <a:rPr lang="en-US" sz="2729">
                <a:solidFill>
                  <a:srgbClr val="000000"/>
                </a:solidFill>
                <a:latin typeface="Canva Sans"/>
                <a:ea typeface="Canva Sans"/>
                <a:cs typeface="Canva Sans"/>
                <a:sym typeface="Canva Sans"/>
              </a:rPr>
              <a:t>Remove unnecessary characters, spaces, and comments from code to make it lighter and faster. Use tools like UglifyJS, CSSNano, or online minification tools to streamline your website’s files.</a:t>
            </a:r>
          </a:p>
          <a:p>
            <a:pPr algn="ctr">
              <a:lnSpc>
                <a:spcPts val="3821"/>
              </a:lnSpc>
              <a:spcBef>
                <a:spcPct val="0"/>
              </a:spcBef>
            </a:pPr>
            <a:r>
              <a:rPr lang="en-US" sz="2729">
                <a:solidFill>
                  <a:srgbClr val="000000"/>
                </a:solidFill>
                <a:latin typeface="Canva Sans"/>
                <a:ea typeface="Canva Sans"/>
                <a:cs typeface="Canva Sans"/>
                <a:sym typeface="Canva Sans"/>
              </a:rPr>
              <a:t>4. Use a Content Delivery Network (CDN)</a:t>
            </a:r>
          </a:p>
          <a:p>
            <a:pPr algn="ctr">
              <a:lnSpc>
                <a:spcPts val="3821"/>
              </a:lnSpc>
              <a:spcBef>
                <a:spcPct val="0"/>
              </a:spcBef>
            </a:pPr>
            <a:r>
              <a:rPr lang="en-US" sz="2729">
                <a:solidFill>
                  <a:srgbClr val="000000"/>
                </a:solidFill>
                <a:latin typeface="Canva Sans"/>
                <a:ea typeface="Canva Sans"/>
                <a:cs typeface="Canva Sans"/>
                <a:sym typeface="Canva Sans"/>
              </a:rPr>
              <a:t>A Content Delivery Network (CDN) distributes your website’s assets across multiple geographically dispersed servers, reducing latency and improving load times for users regardless of their location. This minimizes latency and accelerates page load speed, especially for global audiences.</a:t>
            </a:r>
          </a:p>
          <a:p>
            <a:pPr algn="ctr">
              <a:lnSpc>
                <a:spcPts val="3821"/>
              </a:lnSpc>
              <a:spcBef>
                <a:spcPct val="0"/>
              </a:spcBef>
            </a:pPr>
            <a:r>
              <a:rPr lang="en-US" sz="2729">
                <a:solidFill>
                  <a:srgbClr val="000000"/>
                </a:solidFill>
                <a:latin typeface="Canva Sans"/>
                <a:ea typeface="Canva Sans"/>
                <a:cs typeface="Canva Sans"/>
                <a:sym typeface="Canva Sans"/>
              </a:rPr>
              <a:t>5. Choose a Fast and Reliable Web Hosting Provider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DAGgBWAZfPg</dc:identifier>
  <dcterms:modified xsi:type="dcterms:W3CDTF">2011-08-01T06:04:30Z</dcterms:modified>
  <cp:revision>1</cp:revision>
  <dc:title>How Website Speed and Performance Impact Your Business: Optimization Tips for a Faster Website</dc:title>
</cp:coreProperties>
</file>