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Canva Sans Bold" charset="1" panose="020B0803030501040103"/>
      <p:regular r:id="rId20"/>
    </p:embeddedFont>
    <p:embeddedFont>
      <p:font typeface="Canva Sans" charset="1" panose="020B05030305010401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2102" t="0" r="-32102"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Content Management Systems (CMS) Integration CMS platforms like WordPress, Joomla, or Drupal allow businesses to manage their website content easily. A good web development company should be adept at integrating and customizing these systems.</a:t>
            </a:r>
          </a:p>
          <a:p>
            <a:pPr algn="ctr">
              <a:lnSpc>
                <a:spcPts val="4373"/>
              </a:lnSpc>
            </a:pPr>
            <a:r>
              <a:rPr lang="en-US" sz="2733">
                <a:solidFill>
                  <a:srgbClr val="000000"/>
                </a:solidFill>
                <a:latin typeface="Canva Sans"/>
                <a:ea typeface="Canva Sans"/>
                <a:cs typeface="Canva Sans"/>
                <a:sym typeface="Canva Sans"/>
              </a:rPr>
              <a:t>Search Engine Optimization (SEO) SEO optimization is key for driving traffic to a website. Leading companies should ensure that the website is built with on-page SEO best practices, like keyword research, meta tags, and optimized code.</a:t>
            </a:r>
          </a:p>
          <a:p>
            <a:pPr algn="ctr">
              <a:lnSpc>
                <a:spcPts val="4373"/>
              </a:lnSpc>
            </a:pPr>
            <a:r>
              <a:rPr lang="en-US" sz="2733">
                <a:solidFill>
                  <a:srgbClr val="000000"/>
                </a:solidFill>
                <a:latin typeface="Canva Sans"/>
                <a:ea typeface="Canva Sans"/>
                <a:cs typeface="Canva Sans"/>
                <a:sym typeface="Canva Sans"/>
              </a:rPr>
              <a:t>Web Application Development For businesses needing more than just a static website, web application development services enable complex functions like user login, databases, and advanced interaction.</a:t>
            </a:r>
          </a:p>
          <a:p>
            <a:pPr algn="ctr">
              <a:lnSpc>
                <a:spcPts val="4373"/>
              </a:lnSpc>
              <a:spcBef>
                <a:spcPct val="0"/>
              </a:spcBef>
            </a:pPr>
            <a:r>
              <a:rPr lang="en-US" sz="2733">
                <a:solidFill>
                  <a:srgbClr val="000000"/>
                </a:solidFill>
                <a:latin typeface="Canva Sans"/>
                <a:ea typeface="Canva Sans"/>
                <a:cs typeface="Canva Sans"/>
                <a:sym typeface="Canva Sans"/>
              </a:rPr>
              <a:t>Website Maintenance and Support Websites need regular updates and maintenance.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10271"/>
            <a:ext cx="18288000" cy="43759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The best companies provide ongoing support, handling bug fixes, updates, and performance enhancements.</a:t>
            </a:r>
          </a:p>
          <a:p>
            <a:pPr algn="ctr">
              <a:lnSpc>
                <a:spcPts val="4373"/>
              </a:lnSpc>
            </a:pPr>
            <a:r>
              <a:rPr lang="en-US" sz="2733">
                <a:solidFill>
                  <a:srgbClr val="000000"/>
                </a:solidFill>
                <a:latin typeface="Canva Sans"/>
                <a:ea typeface="Canva Sans"/>
                <a:cs typeface="Canva Sans"/>
                <a:sym typeface="Canva Sans"/>
              </a:rPr>
              <a:t>Branding and Graphic Design A professional company will assist with creating a cohesive brand identity through custom logos, color schemes, typography, and overall design, ensuring the website aligns with the client’s branding strategy.</a:t>
            </a:r>
          </a:p>
          <a:p>
            <a:pPr algn="ctr">
              <a:lnSpc>
                <a:spcPts val="4373"/>
              </a:lnSpc>
            </a:pPr>
            <a:r>
              <a:rPr lang="en-US" sz="2733">
                <a:solidFill>
                  <a:srgbClr val="000000"/>
                </a:solidFill>
                <a:latin typeface="Canva Sans"/>
                <a:ea typeface="Canva Sans"/>
                <a:cs typeface="Canva Sans"/>
                <a:sym typeface="Canva Sans"/>
              </a:rPr>
              <a:t>Website Speed Optimization Slow-loading websites hurt user experience and SEO rankings. Leading agencies should optimize website performance by compressing images, improving server speed, and refining code to ensure faster load times.</a:t>
            </a:r>
          </a:p>
          <a:p>
            <a:pPr algn="ctr">
              <a:lnSpc>
                <a:spcPts val="4373"/>
              </a:lnSpc>
              <a:spcBef>
                <a:spcPct val="0"/>
              </a:spcBef>
            </a:pPr>
            <a:r>
              <a:rPr lang="en-US" sz="2733">
                <a:solidFill>
                  <a:srgbClr val="000000"/>
                </a:solidFill>
                <a:latin typeface="Canva Sans"/>
                <a:ea typeface="Canva Sans"/>
                <a:cs typeface="Canva Sans"/>
                <a:sym typeface="Canva Sans"/>
              </a:rPr>
              <a:t>Security Features Website security is a top priority to protect against data breaches and cyberattacks.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48250"/>
            <a:ext cx="18288000" cy="21661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A reputable company should implement SSL certificates, secure hosting, and regular security audits to keep websites safe.</a:t>
            </a:r>
          </a:p>
          <a:p>
            <a:pPr algn="ctr">
              <a:lnSpc>
                <a:spcPts val="4373"/>
              </a:lnSpc>
              <a:spcBef>
                <a:spcPct val="0"/>
              </a:spcBef>
            </a:pPr>
            <a:r>
              <a:rPr lang="en-US" sz="2733">
                <a:solidFill>
                  <a:srgbClr val="000000"/>
                </a:solidFill>
                <a:latin typeface="Canva Sans"/>
                <a:ea typeface="Canva Sans"/>
                <a:cs typeface="Canva Sans"/>
                <a:sym typeface="Canva Sans"/>
              </a:rPr>
              <a:t>By offering these essential services, a website design and development company can ensure its clients receive a professional, high-quality, and secure online presence that enhances their business.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04000" y="289405"/>
            <a:ext cx="14301430" cy="6701737"/>
          </a:xfrm>
          <a:custGeom>
            <a:avLst/>
            <a:gdLst/>
            <a:ahLst/>
            <a:cxnLst/>
            <a:rect r="r" b="b" t="t" l="l"/>
            <a:pathLst>
              <a:path h="6701737" w="14301430">
                <a:moveTo>
                  <a:pt x="0" y="0"/>
                </a:moveTo>
                <a:lnTo>
                  <a:pt x="14301430" y="0"/>
                </a:lnTo>
                <a:lnTo>
                  <a:pt x="14301430" y="6701737"/>
                </a:lnTo>
                <a:lnTo>
                  <a:pt x="0" y="6701737"/>
                </a:lnTo>
                <a:lnTo>
                  <a:pt x="0" y="0"/>
                </a:lnTo>
                <a:close/>
              </a:path>
            </a:pathLst>
          </a:custGeom>
          <a:blipFill>
            <a:blip r:embed="rId2"/>
            <a:stretch>
              <a:fillRect l="0" t="-38817" r="0" b="-14085"/>
            </a:stretch>
          </a:blipFill>
        </p:spPr>
      </p:sp>
      <p:sp>
        <p:nvSpPr>
          <p:cNvPr name="TextBox 3" id="3"/>
          <p:cNvSpPr txBox="true"/>
          <p:nvPr/>
        </p:nvSpPr>
        <p:spPr>
          <a:xfrm rot="0">
            <a:off x="0" y="8852618"/>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Role of Website Design and Development Companies in Enhancing User Experience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31849" y="337634"/>
            <a:ext cx="14434778" cy="6875540"/>
          </a:xfrm>
          <a:custGeom>
            <a:avLst/>
            <a:gdLst/>
            <a:ahLst/>
            <a:cxnLst/>
            <a:rect r="r" b="b" t="t" l="l"/>
            <a:pathLst>
              <a:path h="6875540" w="14434778">
                <a:moveTo>
                  <a:pt x="0" y="0"/>
                </a:moveTo>
                <a:lnTo>
                  <a:pt x="14434778" y="0"/>
                </a:lnTo>
                <a:lnTo>
                  <a:pt x="14434778" y="6875541"/>
                </a:lnTo>
                <a:lnTo>
                  <a:pt x="0" y="6875541"/>
                </a:lnTo>
                <a:lnTo>
                  <a:pt x="0" y="0"/>
                </a:lnTo>
                <a:close/>
              </a:path>
            </a:pathLst>
          </a:custGeom>
          <a:blipFill>
            <a:blip r:embed="rId2"/>
            <a:stretch>
              <a:fillRect l="0" t="-6470" r="0" b="-1113"/>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world, a website’s user experience (UX) is crucial to its success.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4968" y="249230"/>
            <a:ext cx="14155921" cy="6236753"/>
          </a:xfrm>
          <a:custGeom>
            <a:avLst/>
            <a:gdLst/>
            <a:ahLst/>
            <a:cxnLst/>
            <a:rect r="r" b="b" t="t" l="l"/>
            <a:pathLst>
              <a:path h="6236753" w="14155921">
                <a:moveTo>
                  <a:pt x="0" y="0"/>
                </a:moveTo>
                <a:lnTo>
                  <a:pt x="14155921" y="0"/>
                </a:lnTo>
                <a:lnTo>
                  <a:pt x="14155921" y="6236753"/>
                </a:lnTo>
                <a:lnTo>
                  <a:pt x="0" y="6236753"/>
                </a:lnTo>
                <a:lnTo>
                  <a:pt x="0" y="0"/>
                </a:lnTo>
                <a:close/>
              </a:path>
            </a:pathLst>
          </a:custGeom>
          <a:blipFill>
            <a:blip r:embed="rId2"/>
            <a:stretch>
              <a:fillRect l="0" t="-63698" r="0" b="-63276"/>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companies are at the heart of creating seamless, engaging, and functional digital experiences for users.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89348" y="286082"/>
            <a:ext cx="14198708" cy="6847097"/>
          </a:xfrm>
          <a:custGeom>
            <a:avLst/>
            <a:gdLst/>
            <a:ahLst/>
            <a:cxnLst/>
            <a:rect r="r" b="b" t="t" l="l"/>
            <a:pathLst>
              <a:path h="6847097" w="14198708">
                <a:moveTo>
                  <a:pt x="0" y="0"/>
                </a:moveTo>
                <a:lnTo>
                  <a:pt x="14198709" y="0"/>
                </a:lnTo>
                <a:lnTo>
                  <a:pt x="14198709" y="6847097"/>
                </a:lnTo>
                <a:lnTo>
                  <a:pt x="0" y="6847097"/>
                </a:lnTo>
                <a:lnTo>
                  <a:pt x="0" y="0"/>
                </a:lnTo>
                <a:close/>
              </a:path>
            </a:pathLst>
          </a:custGeom>
          <a:blipFill>
            <a:blip r:embed="rId2"/>
            <a:stretch>
              <a:fillRect l="0" t="-6641" r="0" b="-10867"/>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These companies use a variety of strategies to ensure that websites are not only visually appealing but also easy to navigate, mobile-friendly, fast, and secure.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5404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how they contribute to enhancing UX.</a:t>
            </a:r>
          </a:p>
          <a:p>
            <a:pPr algn="ctr">
              <a:lnSpc>
                <a:spcPts val="4373"/>
              </a:lnSpc>
              <a:spcBef>
                <a:spcPct val="0"/>
              </a:spcBef>
            </a:pPr>
            <a:r>
              <a:rPr lang="en-US" sz="2733">
                <a:solidFill>
                  <a:srgbClr val="000000"/>
                </a:solidFill>
                <a:latin typeface="Canva Sans"/>
                <a:ea typeface="Canva Sans"/>
                <a:cs typeface="Canva Sans"/>
                <a:sym typeface="Canva Sans"/>
              </a:rPr>
              <a:t>1. User-Centered Design</a:t>
            </a:r>
          </a:p>
          <a:p>
            <a:pPr algn="ctr">
              <a:lnSpc>
                <a:spcPts val="4373"/>
              </a:lnSpc>
              <a:spcBef>
                <a:spcPct val="0"/>
              </a:spcBef>
            </a:pPr>
            <a:r>
              <a:rPr lang="en-US" sz="2733">
                <a:solidFill>
                  <a:srgbClr val="000000"/>
                </a:solidFill>
                <a:latin typeface="Canva Sans"/>
                <a:ea typeface="Canva Sans"/>
                <a:cs typeface="Canva Sans"/>
                <a:sym typeface="Canva Sans"/>
              </a:rPr>
              <a:t>Designing with the user in mind is essential. Website design and development companies prioritize user-centered design, creating websites that are intuitive and easy to use. By conducting user research and developing personas, they ensure that the website aligns with the needs and behaviors of its target audience.</a:t>
            </a:r>
          </a:p>
          <a:p>
            <a:pPr algn="ctr">
              <a:lnSpc>
                <a:spcPts val="4373"/>
              </a:lnSpc>
              <a:spcBef>
                <a:spcPct val="0"/>
              </a:spcBef>
            </a:pPr>
            <a:r>
              <a:rPr lang="en-US" sz="2733">
                <a:solidFill>
                  <a:srgbClr val="000000"/>
                </a:solidFill>
                <a:latin typeface="Canva Sans"/>
                <a:ea typeface="Canva Sans"/>
                <a:cs typeface="Canva Sans"/>
                <a:sym typeface="Canva Sans"/>
              </a:rPr>
              <a:t>2. Mobile-First and Responsive Design</a:t>
            </a:r>
          </a:p>
          <a:p>
            <a:pPr algn="ctr">
              <a:lnSpc>
                <a:spcPts val="4373"/>
              </a:lnSpc>
              <a:spcBef>
                <a:spcPct val="0"/>
              </a:spcBef>
            </a:pPr>
            <a:r>
              <a:rPr lang="en-US" sz="2733">
                <a:solidFill>
                  <a:srgbClr val="000000"/>
                </a:solidFill>
                <a:latin typeface="Canva Sans"/>
                <a:ea typeface="Canva Sans"/>
                <a:cs typeface="Canva Sans"/>
                <a:sym typeface="Canva Sans"/>
              </a:rPr>
              <a:t>As mobile usage continues to grow, it’s vital for websites to be responsive and mobile-friendly. Design and development companies adopt a mobile-first approach, ensuring the site works well on any device, from smartphones to desktops. This approach provides a smooth experience for users, regardless of the device they use.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03086"/>
            <a:ext cx="18288000" cy="71382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Speed Optimization</a:t>
            </a:r>
          </a:p>
          <a:p>
            <a:pPr algn="ctr">
              <a:lnSpc>
                <a:spcPts val="4373"/>
              </a:lnSpc>
              <a:spcBef>
                <a:spcPct val="0"/>
              </a:spcBef>
            </a:pPr>
            <a:r>
              <a:rPr lang="en-US" sz="2733">
                <a:solidFill>
                  <a:srgbClr val="000000"/>
                </a:solidFill>
                <a:latin typeface="Canva Sans"/>
                <a:ea typeface="Canva Sans"/>
                <a:cs typeface="Canva Sans"/>
                <a:sym typeface="Canva Sans"/>
              </a:rPr>
              <a:t>Website speed plays a significant role in user experience. Slow loading times can lead to high bounce rates. Design and development companies optimize website performance by compressing images, reducing unnecessary code, and ensuring fast server responses, ensuring a quick and smooth browsing experience.</a:t>
            </a:r>
          </a:p>
          <a:p>
            <a:pPr algn="ctr">
              <a:lnSpc>
                <a:spcPts val="4373"/>
              </a:lnSpc>
              <a:spcBef>
                <a:spcPct val="0"/>
              </a:spcBef>
            </a:pPr>
            <a:r>
              <a:rPr lang="en-US" sz="2733">
                <a:solidFill>
                  <a:srgbClr val="000000"/>
                </a:solidFill>
                <a:latin typeface="Canva Sans"/>
                <a:ea typeface="Canva Sans"/>
                <a:cs typeface="Canva Sans"/>
                <a:sym typeface="Canva Sans"/>
              </a:rPr>
              <a:t>4. Clear Navigation</a:t>
            </a:r>
          </a:p>
          <a:p>
            <a:pPr algn="ctr">
              <a:lnSpc>
                <a:spcPts val="4373"/>
              </a:lnSpc>
              <a:spcBef>
                <a:spcPct val="0"/>
              </a:spcBef>
            </a:pPr>
            <a:r>
              <a:rPr lang="en-US" sz="2733">
                <a:solidFill>
                  <a:srgbClr val="000000"/>
                </a:solidFill>
                <a:latin typeface="Canva Sans"/>
                <a:ea typeface="Canva Sans"/>
                <a:cs typeface="Canva Sans"/>
                <a:sym typeface="Canva Sans"/>
              </a:rPr>
              <a:t>A website’s navigation should be simple and intuitive. Design and development companies focus on creating clear, easy-to-use menus, search functions, and call-to-action buttons, allowing users to find what they need quickly and efficiently.</a:t>
            </a:r>
          </a:p>
          <a:p>
            <a:pPr algn="ctr">
              <a:lnSpc>
                <a:spcPts val="4373"/>
              </a:lnSpc>
              <a:spcBef>
                <a:spcPct val="0"/>
              </a:spcBef>
            </a:pPr>
            <a:r>
              <a:rPr lang="en-US" sz="2733">
                <a:solidFill>
                  <a:srgbClr val="000000"/>
                </a:solidFill>
                <a:latin typeface="Canva Sans"/>
                <a:ea typeface="Canva Sans"/>
                <a:cs typeface="Canva Sans"/>
                <a:sym typeface="Canva Sans"/>
              </a:rPr>
              <a:t>5. Visual Appeal</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is visually engaging and aligns with a brand’s identity. Aesthetically pleasing websites are more likely to retain users and encourage them to explore further. Companies use color schemes, fonts, images, and layouts to create an appealing, cohesive design that enhances user engagement.</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3166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6. Security and Trust</a:t>
            </a:r>
          </a:p>
          <a:p>
            <a:pPr algn="ctr">
              <a:lnSpc>
                <a:spcPts val="4373"/>
              </a:lnSpc>
              <a:spcBef>
                <a:spcPct val="0"/>
              </a:spcBef>
            </a:pPr>
            <a:r>
              <a:rPr lang="en-US" sz="2733">
                <a:solidFill>
                  <a:srgbClr val="000000"/>
                </a:solidFill>
                <a:latin typeface="Canva Sans"/>
                <a:ea typeface="Canva Sans"/>
                <a:cs typeface="Canva Sans"/>
                <a:sym typeface="Canva Sans"/>
              </a:rPr>
              <a:t>Web security is a key aspect of user experience. A secure website gives users peace of mind, especially when sharing personal information. Design and development companies integrate SSL certificates, secure payment systems, and privacy policies to build trust with users.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companies are essential in creating websites that deliver a positive user experience. By focusing on user-centered design, mobile optimization, site speed, intuitive navigation, and security, these companies help businesses create websites that not only attract visitors but also engage them, build trust, and drive conversions. A well-designed website is key to business success in the digital era.</a:t>
            </a:r>
          </a:p>
        </p:txBody>
      </p:sp>
      <p:sp>
        <p:nvSpPr>
          <p:cNvPr name="TextBox 3" id="3"/>
          <p:cNvSpPr txBox="true"/>
          <p:nvPr/>
        </p:nvSpPr>
        <p:spPr>
          <a:xfrm rot="0">
            <a:off x="0" y="8905237"/>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10 Key Services Every Leading Website Design and Development Company Should Offer</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4880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top-tier website design and development company must provide a comprehensive suite of services to create high-performing, visually appealing, and user-friendly websites. Here are 10 essential services that such companies should offer:</a:t>
            </a:r>
          </a:p>
          <a:p>
            <a:pPr algn="ctr">
              <a:lnSpc>
                <a:spcPts val="4373"/>
              </a:lnSpc>
              <a:spcBef>
                <a:spcPct val="0"/>
              </a:spcBef>
            </a:pPr>
            <a:r>
              <a:rPr lang="en-US" sz="2733">
                <a:solidFill>
                  <a:srgbClr val="000000"/>
                </a:solidFill>
                <a:latin typeface="Canva Sans"/>
                <a:ea typeface="Canva Sans"/>
                <a:cs typeface="Canva Sans"/>
                <a:sym typeface="Canva Sans"/>
              </a:rPr>
              <a:t>Custom Website Design Custom design is crucial to make a website stand out. A leading agency should offer personalized, creative solutions tailored to the client’s brand, ensuring the website is not only functional but also unique.</a:t>
            </a:r>
          </a:p>
          <a:p>
            <a:pPr algn="ctr">
              <a:lnSpc>
                <a:spcPts val="4373"/>
              </a:lnSpc>
              <a:spcBef>
                <a:spcPct val="0"/>
              </a:spcBef>
            </a:pPr>
            <a:r>
              <a:rPr lang="en-US" sz="2733">
                <a:solidFill>
                  <a:srgbClr val="000000"/>
                </a:solidFill>
                <a:latin typeface="Canva Sans"/>
                <a:ea typeface="Canva Sans"/>
                <a:cs typeface="Canva Sans"/>
                <a:sym typeface="Canva Sans"/>
              </a:rPr>
              <a:t>Responsive Web Design With the growing use of mobile devices, responsive design is a must. The website should automatically adapt to various screen sizes for a seamless user experience on phones, tablets, and desktops.</a:t>
            </a:r>
          </a:p>
          <a:p>
            <a:pPr algn="ctr">
              <a:lnSpc>
                <a:spcPts val="4373"/>
              </a:lnSpc>
              <a:spcBef>
                <a:spcPct val="0"/>
              </a:spcBef>
            </a:pPr>
            <a:r>
              <a:rPr lang="en-US" sz="2733">
                <a:solidFill>
                  <a:srgbClr val="000000"/>
                </a:solidFill>
                <a:latin typeface="Canva Sans"/>
                <a:ea typeface="Canva Sans"/>
                <a:cs typeface="Canva Sans"/>
                <a:sym typeface="Canva Sans"/>
              </a:rPr>
              <a:t>E-commerce Development For businesses looking to sell online, e-commerce development is critical. A proficient company should offer secure, easy-to-navigate, and scalable e-commerce solutions.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DAGbbmBoKLo</dc:identifier>
  <dcterms:modified xsi:type="dcterms:W3CDTF">2011-08-01T06:04:30Z</dcterms:modified>
  <cp:revision>1</cp:revision>
  <dc:title>The Role of Website Design and Development Companies in Enhancing User Experience</dc:title>
</cp:coreProperties>
</file>