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Canva Sans Bold" charset="1" panose="020B0803030501040103"/>
      <p:regular r:id="rId21"/>
    </p:embeddedFont>
    <p:embeddedFont>
      <p:font typeface="Canva Sans" charset="1" panose="020B0503030501040103"/>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pn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4668" t="0" r="-34668"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8035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Crafting Intuitive Designs</a:t>
            </a:r>
          </a:p>
          <a:p>
            <a:pPr algn="ctr">
              <a:lnSpc>
                <a:spcPts val="4373"/>
              </a:lnSpc>
              <a:spcBef>
                <a:spcPct val="0"/>
              </a:spcBef>
            </a:pPr>
            <a:r>
              <a:rPr lang="en-US" sz="2733">
                <a:solidFill>
                  <a:srgbClr val="000000"/>
                </a:solidFill>
                <a:latin typeface="Canva Sans"/>
                <a:ea typeface="Canva Sans"/>
                <a:cs typeface="Canva Sans"/>
                <a:sym typeface="Canva Sans"/>
              </a:rPr>
              <a:t>User experience (UX) is at the heart of any successful website. Design professionals focus on creating:</a:t>
            </a:r>
          </a:p>
          <a:p>
            <a:pPr algn="ctr">
              <a:lnSpc>
                <a:spcPts val="4373"/>
              </a:lnSpc>
              <a:spcBef>
                <a:spcPct val="0"/>
              </a:spcBef>
            </a:pPr>
            <a:r>
              <a:rPr lang="en-US" sz="2733">
                <a:solidFill>
                  <a:srgbClr val="000000"/>
                </a:solidFill>
                <a:latin typeface="Canva Sans"/>
                <a:ea typeface="Canva Sans"/>
                <a:cs typeface="Canva Sans"/>
                <a:sym typeface="Canva Sans"/>
              </a:rPr>
              <a:t>Visually Appealing Interfaces: Using modern aesthetics and branding consistency.</a:t>
            </a:r>
          </a:p>
          <a:p>
            <a:pPr algn="ctr">
              <a:lnSpc>
                <a:spcPts val="4373"/>
              </a:lnSpc>
              <a:spcBef>
                <a:spcPct val="0"/>
              </a:spcBef>
            </a:pPr>
            <a:r>
              <a:rPr lang="en-US" sz="2733">
                <a:solidFill>
                  <a:srgbClr val="000000"/>
                </a:solidFill>
                <a:latin typeface="Canva Sans"/>
                <a:ea typeface="Canva Sans"/>
                <a:cs typeface="Canva Sans"/>
                <a:sym typeface="Canva Sans"/>
              </a:rPr>
              <a:t>Seamless Navigation: Ensuring users can easily find what they’re looking for.</a:t>
            </a:r>
          </a:p>
          <a:p>
            <a:pPr algn="ctr">
              <a:lnSpc>
                <a:spcPts val="4373"/>
              </a:lnSpc>
              <a:spcBef>
                <a:spcPct val="0"/>
              </a:spcBef>
            </a:pPr>
            <a:r>
              <a:rPr lang="en-US" sz="2733">
                <a:solidFill>
                  <a:srgbClr val="000000"/>
                </a:solidFill>
                <a:latin typeface="Canva Sans"/>
                <a:ea typeface="Canva Sans"/>
                <a:cs typeface="Canva Sans"/>
                <a:sym typeface="Canva Sans"/>
              </a:rPr>
              <a:t>Responsive Design: Optimizing the site for all devices, including smartphones and tablets.</a:t>
            </a:r>
          </a:p>
          <a:p>
            <a:pPr algn="ctr">
              <a:lnSpc>
                <a:spcPts val="4373"/>
              </a:lnSpc>
              <a:spcBef>
                <a:spcPct val="0"/>
              </a:spcBef>
            </a:pPr>
            <a:r>
              <a:rPr lang="en-US" sz="2733">
                <a:solidFill>
                  <a:srgbClr val="000000"/>
                </a:solidFill>
                <a:latin typeface="Canva Sans"/>
                <a:ea typeface="Canva Sans"/>
                <a:cs typeface="Canva Sans"/>
                <a:sym typeface="Canva Sans"/>
              </a:rPr>
              <a:t>3. Developing Robust Functionality</a:t>
            </a:r>
          </a:p>
          <a:p>
            <a:pPr algn="ctr">
              <a:lnSpc>
                <a:spcPts val="4373"/>
              </a:lnSpc>
              <a:spcBef>
                <a:spcPct val="0"/>
              </a:spcBef>
            </a:pPr>
            <a:r>
              <a:rPr lang="en-US" sz="2733">
                <a:solidFill>
                  <a:srgbClr val="000000"/>
                </a:solidFill>
                <a:latin typeface="Canva Sans"/>
                <a:ea typeface="Canva Sans"/>
                <a:cs typeface="Canva Sans"/>
                <a:sym typeface="Canva Sans"/>
              </a:rPr>
              <a:t>Behind the polished design is a framework that ensures the website performs efficiently. Development companies handle:</a:t>
            </a:r>
          </a:p>
          <a:p>
            <a:pPr algn="ctr">
              <a:lnSpc>
                <a:spcPts val="4373"/>
              </a:lnSpc>
              <a:spcBef>
                <a:spcPct val="0"/>
              </a:spcBef>
            </a:pPr>
            <a:r>
              <a:rPr lang="en-US" sz="2733">
                <a:solidFill>
                  <a:srgbClr val="000000"/>
                </a:solidFill>
                <a:latin typeface="Canva Sans"/>
                <a:ea typeface="Canva Sans"/>
                <a:cs typeface="Canva Sans"/>
                <a:sym typeface="Canva Sans"/>
              </a:rPr>
              <a:t>Scalable Architecture: Building websites that can grow with the business.</a:t>
            </a:r>
          </a:p>
          <a:p>
            <a:pPr algn="ctr">
              <a:lnSpc>
                <a:spcPts val="4373"/>
              </a:lnSpc>
              <a:spcBef>
                <a:spcPct val="0"/>
              </a:spcBef>
            </a:pPr>
            <a:r>
              <a:rPr lang="en-US" sz="2733">
                <a:solidFill>
                  <a:srgbClr val="000000"/>
                </a:solidFill>
                <a:latin typeface="Canva Sans"/>
                <a:ea typeface="Canva Sans"/>
                <a:cs typeface="Canva Sans"/>
                <a:sym typeface="Canva Sans"/>
              </a:rPr>
              <a:t>Speed Optimization: Reducing load times to improve user experience and SEO rankings.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1714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Security Measures: Implementing secure hosting, SSL certificates, and data protection protocols.</a:t>
            </a:r>
          </a:p>
          <a:p>
            <a:pPr algn="ctr">
              <a:lnSpc>
                <a:spcPts val="4373"/>
              </a:lnSpc>
              <a:spcBef>
                <a:spcPct val="0"/>
              </a:spcBef>
            </a:pPr>
            <a:r>
              <a:rPr lang="en-US" sz="2733">
                <a:solidFill>
                  <a:srgbClr val="000000"/>
                </a:solidFill>
                <a:latin typeface="Canva Sans"/>
                <a:ea typeface="Canva Sans"/>
                <a:cs typeface="Canva Sans"/>
                <a:sym typeface="Canva Sans"/>
              </a:rPr>
              <a:t>4. Integrating Advanced Features</a:t>
            </a:r>
          </a:p>
          <a:p>
            <a:pPr algn="ctr">
              <a:lnSpc>
                <a:spcPts val="4373"/>
              </a:lnSpc>
              <a:spcBef>
                <a:spcPct val="0"/>
              </a:spcBef>
            </a:pPr>
            <a:r>
              <a:rPr lang="en-US" sz="2733">
                <a:solidFill>
                  <a:srgbClr val="000000"/>
                </a:solidFill>
                <a:latin typeface="Canva Sans"/>
                <a:ea typeface="Canva Sans"/>
                <a:cs typeface="Canva Sans"/>
                <a:sym typeface="Canva Sans"/>
              </a:rPr>
              <a:t>Modern websites often require integrations to enhance functionality. Development teams manage:</a:t>
            </a:r>
          </a:p>
          <a:p>
            <a:pPr algn="ctr">
              <a:lnSpc>
                <a:spcPts val="4373"/>
              </a:lnSpc>
              <a:spcBef>
                <a:spcPct val="0"/>
              </a:spcBef>
            </a:pPr>
            <a:r>
              <a:rPr lang="en-US" sz="2733">
                <a:solidFill>
                  <a:srgbClr val="000000"/>
                </a:solidFill>
                <a:latin typeface="Canva Sans"/>
                <a:ea typeface="Canva Sans"/>
                <a:cs typeface="Canva Sans"/>
                <a:sym typeface="Canva Sans"/>
              </a:rPr>
              <a:t>E-commerce platforms for seamless online shopping.</a:t>
            </a:r>
          </a:p>
          <a:p>
            <a:pPr algn="ctr">
              <a:lnSpc>
                <a:spcPts val="4373"/>
              </a:lnSpc>
              <a:spcBef>
                <a:spcPct val="0"/>
              </a:spcBef>
            </a:pPr>
            <a:r>
              <a:rPr lang="en-US" sz="2733">
                <a:solidFill>
                  <a:srgbClr val="000000"/>
                </a:solidFill>
                <a:latin typeface="Canva Sans"/>
                <a:ea typeface="Canva Sans"/>
                <a:cs typeface="Canva Sans"/>
                <a:sym typeface="Canva Sans"/>
              </a:rPr>
              <a:t>CRM and analytics tools for data-driven decision-making.</a:t>
            </a:r>
          </a:p>
          <a:p>
            <a:pPr algn="ctr">
              <a:lnSpc>
                <a:spcPts val="4373"/>
              </a:lnSpc>
              <a:spcBef>
                <a:spcPct val="0"/>
              </a:spcBef>
            </a:pPr>
            <a:r>
              <a:rPr lang="en-US" sz="2733">
                <a:solidFill>
                  <a:srgbClr val="000000"/>
                </a:solidFill>
                <a:latin typeface="Canva Sans"/>
                <a:ea typeface="Canva Sans"/>
                <a:cs typeface="Canva Sans"/>
                <a:sym typeface="Canva Sans"/>
              </a:rPr>
              <a:t>APIs for connecting third-party services.</a:t>
            </a:r>
          </a:p>
          <a:p>
            <a:pPr algn="ctr">
              <a:lnSpc>
                <a:spcPts val="4373"/>
              </a:lnSpc>
              <a:spcBef>
                <a:spcPct val="0"/>
              </a:spcBef>
            </a:pPr>
            <a:r>
              <a:rPr lang="en-US" sz="2733">
                <a:solidFill>
                  <a:srgbClr val="000000"/>
                </a:solidFill>
                <a:latin typeface="Canva Sans"/>
                <a:ea typeface="Canva Sans"/>
                <a:cs typeface="Canva Sans"/>
                <a:sym typeface="Canva Sans"/>
              </a:rPr>
              <a:t>5. Testing and Optimization</a:t>
            </a:r>
          </a:p>
          <a:p>
            <a:pPr algn="ctr">
              <a:lnSpc>
                <a:spcPts val="4373"/>
              </a:lnSpc>
              <a:spcBef>
                <a:spcPct val="0"/>
              </a:spcBef>
            </a:pPr>
            <a:r>
              <a:rPr lang="en-US" sz="2733">
                <a:solidFill>
                  <a:srgbClr val="000000"/>
                </a:solidFill>
                <a:latin typeface="Canva Sans"/>
                <a:ea typeface="Canva Sans"/>
                <a:cs typeface="Canva Sans"/>
                <a:sym typeface="Canva Sans"/>
              </a:rPr>
              <a:t>No website launches without thorough testing. Design and development companies conduct:</a:t>
            </a:r>
          </a:p>
          <a:p>
            <a:pPr algn="ctr">
              <a:lnSpc>
                <a:spcPts val="4373"/>
              </a:lnSpc>
              <a:spcBef>
                <a:spcPct val="0"/>
              </a:spcBef>
            </a:pPr>
            <a:r>
              <a:rPr lang="en-US" sz="2733">
                <a:solidFill>
                  <a:srgbClr val="000000"/>
                </a:solidFill>
                <a:latin typeface="Canva Sans"/>
                <a:ea typeface="Canva Sans"/>
                <a:cs typeface="Canva Sans"/>
                <a:sym typeface="Canva Sans"/>
              </a:rPr>
              <a:t>Quality Assurance Testing: Checking for bugs, broken links, and functionality issues.</a:t>
            </a:r>
          </a:p>
          <a:p>
            <a:pPr algn="ctr">
              <a:lnSpc>
                <a:spcPts val="4373"/>
              </a:lnSpc>
              <a:spcBef>
                <a:spcPct val="0"/>
              </a:spcBef>
            </a:pPr>
            <a:r>
              <a:rPr lang="en-US" sz="2733">
                <a:solidFill>
                  <a:srgbClr val="000000"/>
                </a:solidFill>
                <a:latin typeface="Canva Sans"/>
                <a:ea typeface="Canva Sans"/>
                <a:cs typeface="Canva Sans"/>
                <a:sym typeface="Canva Sans"/>
              </a:rPr>
              <a:t>Performance Testing: Ensuring the site handles traffic and performs under different conditions.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8773"/>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SEO Audits: Optimizing for search engine visibility.</a:t>
            </a:r>
          </a:p>
          <a:p>
            <a:pPr algn="ctr">
              <a:lnSpc>
                <a:spcPts val="4373"/>
              </a:lnSpc>
              <a:spcBef>
                <a:spcPct val="0"/>
              </a:spcBef>
            </a:pPr>
            <a:r>
              <a:rPr lang="en-US" sz="2733">
                <a:solidFill>
                  <a:srgbClr val="000000"/>
                </a:solidFill>
                <a:latin typeface="Canva Sans"/>
                <a:ea typeface="Canva Sans"/>
                <a:cs typeface="Canva Sans"/>
                <a:sym typeface="Canva Sans"/>
              </a:rPr>
              <a:t>6. Providing Ongoing Support</a:t>
            </a:r>
          </a:p>
          <a:p>
            <a:pPr algn="ctr">
              <a:lnSpc>
                <a:spcPts val="4373"/>
              </a:lnSpc>
              <a:spcBef>
                <a:spcPct val="0"/>
              </a:spcBef>
            </a:pPr>
            <a:r>
              <a:rPr lang="en-US" sz="2733">
                <a:solidFill>
                  <a:srgbClr val="000000"/>
                </a:solidFill>
                <a:latin typeface="Canva Sans"/>
                <a:ea typeface="Canva Sans"/>
                <a:cs typeface="Canva Sans"/>
                <a:sym typeface="Canva Sans"/>
              </a:rPr>
              <a:t>The work doesn’t end at launch. High-performing websites require continuous updates to stay competitive. Professional companies offer:</a:t>
            </a:r>
          </a:p>
          <a:p>
            <a:pPr algn="ctr">
              <a:lnSpc>
                <a:spcPts val="4373"/>
              </a:lnSpc>
              <a:spcBef>
                <a:spcPct val="0"/>
              </a:spcBef>
            </a:pPr>
            <a:r>
              <a:rPr lang="en-US" sz="2733">
                <a:solidFill>
                  <a:srgbClr val="000000"/>
                </a:solidFill>
                <a:latin typeface="Canva Sans"/>
                <a:ea typeface="Canva Sans"/>
                <a:cs typeface="Canva Sans"/>
                <a:sym typeface="Canva Sans"/>
              </a:rPr>
              <a:t>Regular maintenance to fix issues and update features.</a:t>
            </a:r>
          </a:p>
          <a:p>
            <a:pPr algn="ctr">
              <a:lnSpc>
                <a:spcPts val="4373"/>
              </a:lnSpc>
              <a:spcBef>
                <a:spcPct val="0"/>
              </a:spcBef>
            </a:pPr>
            <a:r>
              <a:rPr lang="en-US" sz="2733">
                <a:solidFill>
                  <a:srgbClr val="000000"/>
                </a:solidFill>
                <a:latin typeface="Canva Sans"/>
                <a:ea typeface="Canva Sans"/>
                <a:cs typeface="Canva Sans"/>
                <a:sym typeface="Canva Sans"/>
              </a:rPr>
              <a:t>Analytics monitoring to measure performance and ROI.</a:t>
            </a:r>
          </a:p>
          <a:p>
            <a:pPr algn="ctr">
              <a:lnSpc>
                <a:spcPts val="4373"/>
              </a:lnSpc>
              <a:spcBef>
                <a:spcPct val="0"/>
              </a:spcBef>
            </a:pPr>
            <a:r>
              <a:rPr lang="en-US" sz="2733">
                <a:solidFill>
                  <a:srgbClr val="000000"/>
                </a:solidFill>
                <a:latin typeface="Canva Sans"/>
                <a:ea typeface="Canva Sans"/>
                <a:cs typeface="Canva Sans"/>
                <a:sym typeface="Canva Sans"/>
              </a:rPr>
              <a:t>Scalability solutions to adapt to business growth.</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697530"/>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A high-performing website is the result of a well-orchestrated effort between businesses and skilled design and development teams. By focusing on user experience, robust functionality, and continuous optimization, these companies ensure that a website not only meets but exceeds business goals. For any organization aiming to thrive online, partnering with experts is a critical step toward long-term success.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35000" t="0" r="-35000"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84865" y="274324"/>
            <a:ext cx="14373111" cy="7255136"/>
          </a:xfrm>
          <a:custGeom>
            <a:avLst/>
            <a:gdLst/>
            <a:ahLst/>
            <a:cxnLst/>
            <a:rect r="r" b="b" t="t" l="l"/>
            <a:pathLst>
              <a:path h="7255136" w="14373111">
                <a:moveTo>
                  <a:pt x="0" y="0"/>
                </a:moveTo>
                <a:lnTo>
                  <a:pt x="14373110" y="0"/>
                </a:lnTo>
                <a:lnTo>
                  <a:pt x="14373110" y="7255137"/>
                </a:lnTo>
                <a:lnTo>
                  <a:pt x="0" y="7255137"/>
                </a:lnTo>
                <a:lnTo>
                  <a:pt x="0" y="0"/>
                </a:lnTo>
                <a:close/>
              </a:path>
            </a:pathLst>
          </a:custGeom>
          <a:blipFill>
            <a:blip r:embed="rId2"/>
            <a:stretch>
              <a:fillRect l="-5861" t="-10666" r="-5861" b="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Maximizing ROI Through Strategic Website Design and Development: A Deep Dive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6161" y="260041"/>
            <a:ext cx="14355137" cy="7133404"/>
          </a:xfrm>
          <a:custGeom>
            <a:avLst/>
            <a:gdLst/>
            <a:ahLst/>
            <a:cxnLst/>
            <a:rect r="r" b="b" t="t" l="l"/>
            <a:pathLst>
              <a:path h="7133404" w="14355137">
                <a:moveTo>
                  <a:pt x="0" y="0"/>
                </a:moveTo>
                <a:lnTo>
                  <a:pt x="14355137" y="0"/>
                </a:lnTo>
                <a:lnTo>
                  <a:pt x="14355137" y="7133405"/>
                </a:lnTo>
                <a:lnTo>
                  <a:pt x="0" y="7133405"/>
                </a:lnTo>
                <a:lnTo>
                  <a:pt x="0" y="0"/>
                </a:lnTo>
                <a:close/>
              </a:path>
            </a:pathLst>
          </a:custGeom>
          <a:blipFill>
            <a:blip r:embed="rId2"/>
            <a:stretch>
              <a:fillRect l="-19445" t="-9180" r="-19445"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digital-first world, a well-designed and strategically developed website is essential for driving business growth and maximizing return on investment (ROI).</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7784" y="316749"/>
            <a:ext cx="14339324" cy="7321745"/>
          </a:xfrm>
          <a:custGeom>
            <a:avLst/>
            <a:gdLst/>
            <a:ahLst/>
            <a:cxnLst/>
            <a:rect r="r" b="b" t="t" l="l"/>
            <a:pathLst>
              <a:path h="7321745" w="14339324">
                <a:moveTo>
                  <a:pt x="0" y="0"/>
                </a:moveTo>
                <a:lnTo>
                  <a:pt x="14339324" y="0"/>
                </a:lnTo>
                <a:lnTo>
                  <a:pt x="14339324" y="7321745"/>
                </a:lnTo>
                <a:lnTo>
                  <a:pt x="0" y="7321745"/>
                </a:lnTo>
                <a:lnTo>
                  <a:pt x="0" y="0"/>
                </a:lnTo>
                <a:close/>
              </a:path>
            </a:pathLst>
          </a:custGeom>
          <a:blipFill>
            <a:blip r:embed="rId2"/>
            <a:stretch>
              <a:fillRect l="-3049" t="-2249" r="-3049"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Your website is the cornerstone of your online presence, but to achieve a strong ROI, it must go beyond basic functionality.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1773" y="223294"/>
            <a:ext cx="14583913" cy="7590953"/>
          </a:xfrm>
          <a:custGeom>
            <a:avLst/>
            <a:gdLst/>
            <a:ahLst/>
            <a:cxnLst/>
            <a:rect r="r" b="b" t="t" l="l"/>
            <a:pathLst>
              <a:path h="7590953" w="14583913">
                <a:moveTo>
                  <a:pt x="0" y="0"/>
                </a:moveTo>
                <a:lnTo>
                  <a:pt x="14583913" y="0"/>
                </a:lnTo>
                <a:lnTo>
                  <a:pt x="14583913" y="7590953"/>
                </a:lnTo>
                <a:lnTo>
                  <a:pt x="0" y="7590953"/>
                </a:lnTo>
                <a:lnTo>
                  <a:pt x="0" y="0"/>
                </a:lnTo>
                <a:close/>
              </a:path>
            </a:pathLst>
          </a:custGeom>
          <a:blipFill>
            <a:blip r:embed="rId2"/>
            <a:stretch>
              <a:fillRect l="-2126" t="-11901" r="-2126" b="-1084"/>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a concise look at how businesses can make their websites a powerful asset.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38212"/>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Understanding ROI in Website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ROI measures the profitability of your website relative to its cost. A high ROI indicates that your website not only attracts visitors but also converts them into customers or leads. This requires aligning the website’s design and functionality with business goals.</a:t>
            </a:r>
          </a:p>
          <a:p>
            <a:pPr algn="ctr">
              <a:lnSpc>
                <a:spcPts val="4373"/>
              </a:lnSpc>
              <a:spcBef>
                <a:spcPct val="0"/>
              </a:spcBef>
            </a:pPr>
            <a:r>
              <a:rPr lang="en-US" sz="2733">
                <a:solidFill>
                  <a:srgbClr val="000000"/>
                </a:solidFill>
                <a:latin typeface="Canva Sans"/>
                <a:ea typeface="Canva Sans"/>
                <a:cs typeface="Canva Sans"/>
                <a:sym typeface="Canva Sans"/>
              </a:rPr>
              <a:t>Key Elements of Strategic Website Design</a:t>
            </a:r>
          </a:p>
          <a:p>
            <a:pPr algn="ctr">
              <a:lnSpc>
                <a:spcPts val="4373"/>
              </a:lnSpc>
              <a:spcBef>
                <a:spcPct val="0"/>
              </a:spcBef>
            </a:pPr>
            <a:r>
              <a:rPr lang="en-US" sz="2733">
                <a:solidFill>
                  <a:srgbClr val="000000"/>
                </a:solidFill>
                <a:latin typeface="Canva Sans"/>
                <a:ea typeface="Canva Sans"/>
                <a:cs typeface="Canva Sans"/>
                <a:sym typeface="Canva Sans"/>
              </a:rPr>
              <a:t>User-Centric Design: Prioritize intuitive navigation, mobile responsiveness, and fast load times to create a seamless user experience.</a:t>
            </a:r>
          </a:p>
          <a:p>
            <a:pPr algn="ctr">
              <a:lnSpc>
                <a:spcPts val="4373"/>
              </a:lnSpc>
              <a:spcBef>
                <a:spcPct val="0"/>
              </a:spcBef>
            </a:pPr>
            <a:r>
              <a:rPr lang="en-US" sz="2733">
                <a:solidFill>
                  <a:srgbClr val="000000"/>
                </a:solidFill>
                <a:latin typeface="Canva Sans"/>
                <a:ea typeface="Canva Sans"/>
                <a:cs typeface="Canva Sans"/>
                <a:sym typeface="Canva Sans"/>
              </a:rPr>
              <a:t>Aesthetic Appeal: Ensure consistent branding, use high-quality visuals, and maintain clean layouts with ample white space.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297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Effective CTAs: Guide visitors to take action with clear, visually distinct calls-to-action (CTAs) like "Get Started" or "Learn More."</a:t>
            </a:r>
          </a:p>
          <a:p>
            <a:pPr algn="ctr">
              <a:lnSpc>
                <a:spcPts val="4373"/>
              </a:lnSpc>
              <a:spcBef>
                <a:spcPct val="0"/>
              </a:spcBef>
            </a:pPr>
            <a:r>
              <a:rPr lang="en-US" sz="2733">
                <a:solidFill>
                  <a:srgbClr val="000000"/>
                </a:solidFill>
                <a:latin typeface="Canva Sans"/>
                <a:ea typeface="Canva Sans"/>
                <a:cs typeface="Canva Sans"/>
                <a:sym typeface="Canva Sans"/>
              </a:rPr>
              <a:t>Essential Aspects of Development</a:t>
            </a:r>
          </a:p>
          <a:p>
            <a:pPr algn="ctr">
              <a:lnSpc>
                <a:spcPts val="4373"/>
              </a:lnSpc>
              <a:spcBef>
                <a:spcPct val="0"/>
              </a:spcBef>
            </a:pPr>
            <a:r>
              <a:rPr lang="en-US" sz="2733">
                <a:solidFill>
                  <a:srgbClr val="000000"/>
                </a:solidFill>
                <a:latin typeface="Canva Sans"/>
                <a:ea typeface="Canva Sans"/>
                <a:cs typeface="Canva Sans"/>
                <a:sym typeface="Canva Sans"/>
              </a:rPr>
              <a:t>Scalability: Build a website that can grow with your business by using flexible frameworks and scalable architecture.</a:t>
            </a:r>
          </a:p>
          <a:p>
            <a:pPr algn="ctr">
              <a:lnSpc>
                <a:spcPts val="4373"/>
              </a:lnSpc>
              <a:spcBef>
                <a:spcPct val="0"/>
              </a:spcBef>
            </a:pPr>
            <a:r>
              <a:rPr lang="en-US" sz="2733">
                <a:solidFill>
                  <a:srgbClr val="000000"/>
                </a:solidFill>
                <a:latin typeface="Canva Sans"/>
                <a:ea typeface="Canva Sans"/>
                <a:cs typeface="Canva Sans"/>
                <a:sym typeface="Canva Sans"/>
              </a:rPr>
              <a:t>SEO Optimization: Improve search rankings through keyword research, meta tags, and fast, secure hosting.</a:t>
            </a:r>
          </a:p>
          <a:p>
            <a:pPr algn="ctr">
              <a:lnSpc>
                <a:spcPts val="4373"/>
              </a:lnSpc>
              <a:spcBef>
                <a:spcPct val="0"/>
              </a:spcBef>
            </a:pPr>
            <a:r>
              <a:rPr lang="en-US" sz="2733">
                <a:solidFill>
                  <a:srgbClr val="000000"/>
                </a:solidFill>
                <a:latin typeface="Canva Sans"/>
                <a:ea typeface="Canva Sans"/>
                <a:cs typeface="Canva Sans"/>
                <a:sym typeface="Canva Sans"/>
              </a:rPr>
              <a:t>Integration: Enhance functionality with tools like CRM systems, payment gateways, and analytics platforms.</a:t>
            </a:r>
          </a:p>
          <a:p>
            <a:pPr algn="ctr">
              <a:lnSpc>
                <a:spcPts val="4373"/>
              </a:lnSpc>
              <a:spcBef>
                <a:spcPct val="0"/>
              </a:spcBef>
            </a:pPr>
            <a:r>
              <a:rPr lang="en-US" sz="2733">
                <a:solidFill>
                  <a:srgbClr val="000000"/>
                </a:solidFill>
                <a:latin typeface="Canva Sans"/>
                <a:ea typeface="Canva Sans"/>
                <a:cs typeface="Canva Sans"/>
                <a:sym typeface="Canva Sans"/>
              </a:rPr>
              <a:t>Measuring and Improving ROI</a:t>
            </a:r>
          </a:p>
          <a:p>
            <a:pPr algn="ctr">
              <a:lnSpc>
                <a:spcPts val="4373"/>
              </a:lnSpc>
              <a:spcBef>
                <a:spcPct val="0"/>
              </a:spcBef>
            </a:pPr>
            <a:r>
              <a:rPr lang="en-US" sz="2733">
                <a:solidFill>
                  <a:srgbClr val="000000"/>
                </a:solidFill>
                <a:latin typeface="Canva Sans"/>
                <a:ea typeface="Canva Sans"/>
                <a:cs typeface="Canva Sans"/>
                <a:sym typeface="Canva Sans"/>
              </a:rPr>
              <a:t>Analytics Tracking: Use tools like Google Analytics to monitor traffic, user behavior, and conversions.</a:t>
            </a:r>
          </a:p>
          <a:p>
            <a:pPr algn="ctr">
              <a:lnSpc>
                <a:spcPts val="4373"/>
              </a:lnSpc>
              <a:spcBef>
                <a:spcPct val="0"/>
              </a:spcBef>
            </a:pPr>
            <a:r>
              <a:rPr lang="en-US" sz="2733">
                <a:solidFill>
                  <a:srgbClr val="000000"/>
                </a:solidFill>
                <a:latin typeface="Canva Sans"/>
                <a:ea typeface="Canva Sans"/>
                <a:cs typeface="Canva Sans"/>
                <a:sym typeface="Canva Sans"/>
              </a:rPr>
              <a:t>A/B Testing: Experiment with different designs or CTAs to determine what works best.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68447"/>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Continuous Updates: Keep your website fresh and relevant by regularly updating content and features.</a:t>
            </a:r>
          </a:p>
          <a:p>
            <a:pPr algn="ctr">
              <a:lnSpc>
                <a:spcPts val="4373"/>
              </a:lnSpc>
              <a:spcBef>
                <a:spcPct val="0"/>
              </a:spcBef>
            </a:pPr>
            <a:r>
              <a:rPr lang="en-US" sz="2733">
                <a:solidFill>
                  <a:srgbClr val="000000"/>
                </a:solidFill>
                <a:latin typeface="Canva Sans"/>
                <a:ea typeface="Canva Sans"/>
                <a:cs typeface="Canva Sans"/>
                <a:sym typeface="Canva Sans"/>
              </a:rPr>
              <a:t>Partnering with Professionals</a:t>
            </a:r>
          </a:p>
          <a:p>
            <a:pPr algn="ctr">
              <a:lnSpc>
                <a:spcPts val="4373"/>
              </a:lnSpc>
              <a:spcBef>
                <a:spcPct val="0"/>
              </a:spcBef>
            </a:pPr>
            <a:r>
              <a:rPr lang="en-US" sz="2733">
                <a:solidFill>
                  <a:srgbClr val="000000"/>
                </a:solidFill>
                <a:latin typeface="Canva Sans"/>
                <a:ea typeface="Canva Sans"/>
                <a:cs typeface="Canva Sans"/>
                <a:sym typeface="Canva Sans"/>
              </a:rPr>
              <a:t>Collaborating with a professional website design and development company ensures expertise in crafting tailored strategies, implementing best practices, and maintaining long-term success.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A strategic website is a vital investment for any business. By focusing on user experience, SEO, and regular optimization, businesses can transform their websites into powerful tools for maximizing ROI and achieving long-term growth.</a:t>
            </a:r>
          </a:p>
        </p:txBody>
      </p:sp>
      <p:sp>
        <p:nvSpPr>
          <p:cNvPr name="TextBox 3" id="3"/>
          <p:cNvSpPr txBox="true"/>
          <p:nvPr/>
        </p:nvSpPr>
        <p:spPr>
          <a:xfrm rot="0">
            <a:off x="0" y="8694761"/>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Behind the Scenes of a High-Performing Website: The Role of Design and Development Companies in Success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297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high-performing website is the backbone of any successful online presence. While it might seem like a seamless and straightforward tool, creating such a website requires expertise, strategy, and collaboration. Design and development companies play a pivotal role in turning a business’s vision into a functional, engaging, and results-driven platform. Here’s how they contribute to success.</a:t>
            </a:r>
          </a:p>
          <a:p>
            <a:pPr algn="ctr">
              <a:lnSpc>
                <a:spcPts val="4373"/>
              </a:lnSpc>
              <a:spcBef>
                <a:spcPct val="0"/>
              </a:spcBef>
            </a:pPr>
            <a:r>
              <a:rPr lang="en-US" sz="2733">
                <a:solidFill>
                  <a:srgbClr val="000000"/>
                </a:solidFill>
                <a:latin typeface="Canva Sans"/>
                <a:ea typeface="Canva Sans"/>
                <a:cs typeface="Canva Sans"/>
                <a:sym typeface="Canva Sans"/>
              </a:rPr>
              <a:t>1. Understanding the Client’s Vision</a:t>
            </a:r>
          </a:p>
          <a:p>
            <a:pPr algn="ctr">
              <a:lnSpc>
                <a:spcPts val="4373"/>
              </a:lnSpc>
              <a:spcBef>
                <a:spcPct val="0"/>
              </a:spcBef>
            </a:pPr>
            <a:r>
              <a:rPr lang="en-US" sz="2733">
                <a:solidFill>
                  <a:srgbClr val="000000"/>
                </a:solidFill>
                <a:latin typeface="Canva Sans"/>
                <a:ea typeface="Canva Sans"/>
                <a:cs typeface="Canva Sans"/>
                <a:sym typeface="Canva Sans"/>
              </a:rPr>
              <a:t>The first step in building a high-performing website is understanding the client’s goals, target audience, and brand identity. Design and development companies collaborate with businesses to:</a:t>
            </a:r>
          </a:p>
          <a:p>
            <a:pPr algn="ctr">
              <a:lnSpc>
                <a:spcPts val="4373"/>
              </a:lnSpc>
              <a:spcBef>
                <a:spcPct val="0"/>
              </a:spcBef>
            </a:pPr>
            <a:r>
              <a:rPr lang="en-US" sz="2733">
                <a:solidFill>
                  <a:srgbClr val="000000"/>
                </a:solidFill>
                <a:latin typeface="Canva Sans"/>
                <a:ea typeface="Canva Sans"/>
                <a:cs typeface="Canva Sans"/>
                <a:sym typeface="Canva Sans"/>
              </a:rPr>
              <a:t>Define clear objectives, such as increasing sales, improving user engagement, or building brand awareness.</a:t>
            </a:r>
          </a:p>
          <a:p>
            <a:pPr algn="ctr">
              <a:lnSpc>
                <a:spcPts val="4373"/>
              </a:lnSpc>
              <a:spcBef>
                <a:spcPct val="0"/>
              </a:spcBef>
            </a:pPr>
            <a:r>
              <a:rPr lang="en-US" sz="2733">
                <a:solidFill>
                  <a:srgbClr val="000000"/>
                </a:solidFill>
                <a:latin typeface="Canva Sans"/>
                <a:ea typeface="Canva Sans"/>
                <a:cs typeface="Canva Sans"/>
                <a:sym typeface="Canva Sans"/>
              </a:rPr>
              <a:t>Identify the target audience’s preferences and needs.</a:t>
            </a:r>
          </a:p>
          <a:p>
            <a:pPr algn="ctr">
              <a:lnSpc>
                <a:spcPts val="4373"/>
              </a:lnSpc>
              <a:spcBef>
                <a:spcPct val="0"/>
              </a:spcBef>
            </a:pPr>
            <a:r>
              <a:rPr lang="en-US" sz="2733">
                <a:solidFill>
                  <a:srgbClr val="000000"/>
                </a:solidFill>
                <a:latin typeface="Canva Sans"/>
                <a:ea typeface="Canva Sans"/>
                <a:cs typeface="Canva Sans"/>
                <a:sym typeface="Canva Sans"/>
              </a:rPr>
              <a:t>Develop a plan that aligns with the client’s vision and industry standards.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DAGbiIcVamQ</dc:identifier>
  <dcterms:modified xsi:type="dcterms:W3CDTF">2011-08-01T06:04:30Z</dcterms:modified>
  <cp:revision>1</cp:revision>
  <dc:title>Maximizing ROI Through Strategic Website Design and Development: A Deep Dive</dc:title>
</cp:coreProperties>
</file>