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8288000" cy="10287000"/>
  <p:notesSz cx="6858000" cy="9144000"/>
  <p:embeddedFontLst>
    <p:embeddedFont>
      <p:font typeface="Canva Sans Bold" charset="1" panose="020B0803030501040103"/>
      <p:regular r:id="rId21"/>
    </p:embeddedFont>
    <p:embeddedFont>
      <p:font typeface="Canva Sans" charset="1" panose="020B0503030501040103"/>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magento-website-development-company-in-bangalore" TargetMode="External" Type="http://schemas.openxmlformats.org/officeDocument/2006/relationships/hyperlink"/><Relationship Id="rId11" Target="https://www.quorawebsolution.com/website-development-company-in-bangalore" TargetMode="External" Type="http://schemas.openxmlformats.org/officeDocument/2006/relationships/hyperlink"/><Relationship Id="rId12" Target="https://www.quorawebsolution.com/joomla-development-company-in-bangalore" TargetMode="External" Type="http://schemas.openxmlformats.org/officeDocument/2006/relationships/hyperlink"/><Relationship Id="rId13" Target="https://www.quorawebsolution.com/small-business-web-design-and-development-company-in-bangalore" TargetMode="External" Type="http://schemas.openxmlformats.org/officeDocument/2006/relationships/hyperlink"/><Relationship Id="rId14" Target="https://www.quorawebsolution.com/cheap-website-development-company-in-bangalore" TargetMode="External" Type="http://schemas.openxmlformats.org/officeDocument/2006/relationships/hyperlink"/><Relationship Id="rId15" Target="https://www.quorawebsolution.com/static-website-development-company-in-bangalore" TargetMode="External" Type="http://schemas.openxmlformats.org/officeDocument/2006/relationships/hyperlink"/><Relationship Id="rId16" Target="https://www.quorawebsolution.com/dynamic-website-development-company-in-bangalore" TargetMode="External" Type="http://schemas.openxmlformats.org/officeDocument/2006/relationships/hyperlink"/><Relationship Id="rId17" Target="https://www.quorawebsolution.com/website-design-company-in-bangalore" TargetMode="External" Type="http://schemas.openxmlformats.org/officeDocument/2006/relationships/hyperlink"/><Relationship Id="rId18" Target="https://www.quorawebsolution.com/tour-and-travel-website-development-company-in-bangalore" TargetMode="External" Type="http://schemas.openxmlformats.org/officeDocument/2006/relationships/hyperlink"/><Relationship Id="rId2" Target="../media/image7.png" Type="http://schemas.openxmlformats.org/officeDocument/2006/relationships/image"/><Relationship Id="rId3" Target="https://www.quorawebsolution.com/wordpress-website-development-company-in-bangalore" TargetMode="External" Type="http://schemas.openxmlformats.org/officeDocument/2006/relationships/hyperlink"/><Relationship Id="rId4" Target="https://www.quorawebsolution.com/ecommerce-website-development-company-in-bangalore" TargetMode="External" Type="http://schemas.openxmlformats.org/officeDocument/2006/relationships/hyperlink"/><Relationship Id="rId5" Target="https://www.quorawebsolution.com/php-website-development-company-in-bangalore" TargetMode="External" Type="http://schemas.openxmlformats.org/officeDocument/2006/relationships/hyperlink"/><Relationship Id="rId6" Target="https://www.quorawebsolution.com/cms-website-development-company-in-bangalore" TargetMode="External" Type="http://schemas.openxmlformats.org/officeDocument/2006/relationships/hyperlink"/><Relationship Id="rId7" Target="https://www.quorawebsolution.com/drupal-development-company-in-bangalore" TargetMode="External" Type="http://schemas.openxmlformats.org/officeDocument/2006/relationships/hyperlink"/><Relationship Id="rId8" Target="https://www.quorawebsolution.com/website-maintenance-services-in-bangalore" TargetMode="External" Type="http://schemas.openxmlformats.org/officeDocument/2006/relationships/hyperlink"/><Relationship Id="rId9" Target="https://www.quorawebsolution.com/web-portal-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0" y="2384415"/>
            <a:ext cx="8912245" cy="7902585"/>
          </a:xfrm>
          <a:custGeom>
            <a:avLst/>
            <a:gdLst/>
            <a:ahLst/>
            <a:cxnLst/>
            <a:rect r="r" b="b" t="t" l="l"/>
            <a:pathLst>
              <a:path h="7902585" w="8912245">
                <a:moveTo>
                  <a:pt x="0" y="0"/>
                </a:moveTo>
                <a:lnTo>
                  <a:pt x="8912245" y="0"/>
                </a:lnTo>
                <a:lnTo>
                  <a:pt x="8912245" y="7902585"/>
                </a:lnTo>
                <a:lnTo>
                  <a:pt x="0" y="7902585"/>
                </a:lnTo>
                <a:lnTo>
                  <a:pt x="0" y="0"/>
                </a:lnTo>
                <a:close/>
              </a:path>
            </a:pathLst>
          </a:custGeom>
          <a:blipFill>
            <a:blip r:embed="rId2"/>
            <a:stretch>
              <a:fillRect l="-34668" t="0" r="-34668" b="0"/>
            </a:stretch>
          </a:blipFill>
        </p:spPr>
      </p:sp>
      <p:grpSp>
        <p:nvGrpSpPr>
          <p:cNvPr name="Group 3" id="3"/>
          <p:cNvGrpSpPr/>
          <p:nvPr/>
        </p:nvGrpSpPr>
        <p:grpSpPr>
          <a:xfrm rot="0">
            <a:off x="784992" y="154163"/>
            <a:ext cx="5645056" cy="1975769"/>
            <a:chOff x="0" y="0"/>
            <a:chExt cx="5902100" cy="2065735"/>
          </a:xfrm>
        </p:grpSpPr>
        <p:sp>
          <p:nvSpPr>
            <p:cNvPr name="Freeform 4" id="4"/>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3"/>
              <a:stretch>
                <a:fillRect l="0" t="0" r="0" b="2"/>
              </a:stretch>
            </a:blipFill>
          </p:spPr>
        </p:sp>
      </p:grpSp>
      <p:sp>
        <p:nvSpPr>
          <p:cNvPr name="TextBox 5" id="5"/>
          <p:cNvSpPr txBox="true"/>
          <p:nvPr/>
        </p:nvSpPr>
        <p:spPr>
          <a:xfrm rot="0">
            <a:off x="6591668" y="-30521"/>
            <a:ext cx="11696332" cy="1554882"/>
          </a:xfrm>
          <a:prstGeom prst="rect">
            <a:avLst/>
          </a:prstGeom>
        </p:spPr>
        <p:txBody>
          <a:bodyPr anchor="t" rtlCol="false" tIns="0" lIns="0" bIns="0" rIns="0">
            <a:spAutoFit/>
          </a:bodyPr>
          <a:lstStyle/>
          <a:p>
            <a:pPr algn="ctr">
              <a:lnSpc>
                <a:spcPts val="13077"/>
              </a:lnSpc>
              <a:spcBef>
                <a:spcPct val="0"/>
              </a:spcBef>
            </a:pPr>
            <a:r>
              <a:rPr lang="en-US" b="true" sz="8173">
                <a:solidFill>
                  <a:srgbClr val="FF5757"/>
                </a:solidFill>
                <a:latin typeface="Canva Sans Bold"/>
                <a:ea typeface="Canva Sans Bold"/>
                <a:cs typeface="Canva Sans Bold"/>
                <a:sym typeface="Canva Sans Bold"/>
              </a:rPr>
              <a:t>Quora Web Solution</a:t>
            </a:r>
          </a:p>
        </p:txBody>
      </p:sp>
      <p:sp>
        <p:nvSpPr>
          <p:cNvPr name="TextBox 6" id="6"/>
          <p:cNvSpPr txBox="true"/>
          <p:nvPr/>
        </p:nvSpPr>
        <p:spPr>
          <a:xfrm rot="0">
            <a:off x="8912245" y="1792013"/>
            <a:ext cx="9375755" cy="2583832"/>
          </a:xfrm>
          <a:prstGeom prst="rect">
            <a:avLst/>
          </a:prstGeom>
        </p:spPr>
        <p:txBody>
          <a:bodyPr anchor="t" rtlCol="false" tIns="0" lIns="0" bIns="0" rIns="0">
            <a:spAutoFit/>
          </a:bodyPr>
          <a:lstStyle/>
          <a:p>
            <a:pPr algn="ctr">
              <a:lnSpc>
                <a:spcPts val="6971"/>
              </a:lnSpc>
            </a:pPr>
            <a:r>
              <a:rPr lang="en-US" sz="4357">
                <a:solidFill>
                  <a:srgbClr val="000000"/>
                </a:solidFill>
                <a:latin typeface="Canva Sans"/>
                <a:ea typeface="Canva Sans"/>
                <a:cs typeface="Canva Sans"/>
                <a:sym typeface="Canva Sans"/>
              </a:rPr>
              <a:t>Website Design and</a:t>
            </a:r>
            <a:r>
              <a:rPr lang="en-US" sz="4357">
                <a:solidFill>
                  <a:srgbClr val="000000"/>
                </a:solidFill>
                <a:latin typeface="Canva Sans"/>
                <a:ea typeface="Canva Sans"/>
                <a:cs typeface="Canva Sans"/>
                <a:sym typeface="Canva Sans"/>
              </a:rPr>
              <a:t> </a:t>
            </a:r>
          </a:p>
          <a:p>
            <a:pPr algn="ctr">
              <a:lnSpc>
                <a:spcPts val="6971"/>
              </a:lnSpc>
            </a:pPr>
            <a:r>
              <a:rPr lang="en-US" sz="4357">
                <a:solidFill>
                  <a:srgbClr val="000000"/>
                </a:solidFill>
                <a:latin typeface="Canva Sans"/>
                <a:ea typeface="Canva Sans"/>
                <a:cs typeface="Canva Sans"/>
                <a:sym typeface="Canva Sans"/>
              </a:rPr>
              <a:t>Development </a:t>
            </a:r>
          </a:p>
          <a:p>
            <a:pPr algn="ctr">
              <a:lnSpc>
                <a:spcPts val="6971"/>
              </a:lnSpc>
              <a:spcBef>
                <a:spcPct val="0"/>
              </a:spcBef>
            </a:pPr>
            <a:r>
              <a:rPr lang="en-US" sz="4357">
                <a:solidFill>
                  <a:srgbClr val="000000"/>
                </a:solidFill>
                <a:latin typeface="Canva Sans"/>
                <a:ea typeface="Canva Sans"/>
                <a:cs typeface="Canva Sans"/>
                <a:sym typeface="Canva Sans"/>
              </a:rPr>
              <a:t>Company</a:t>
            </a:r>
          </a:p>
        </p:txBody>
      </p:sp>
      <p:sp>
        <p:nvSpPr>
          <p:cNvPr name="TextBox 7" id="7"/>
          <p:cNvSpPr txBox="true"/>
          <p:nvPr/>
        </p:nvSpPr>
        <p:spPr>
          <a:xfrm rot="0">
            <a:off x="8912245" y="4709220"/>
            <a:ext cx="9375755" cy="1088127"/>
          </a:xfrm>
          <a:prstGeom prst="rect">
            <a:avLst/>
          </a:prstGeom>
        </p:spPr>
        <p:txBody>
          <a:bodyPr anchor="t" rtlCol="false" tIns="0" lIns="0" bIns="0" rIns="0">
            <a:spAutoFit/>
          </a:bodyPr>
          <a:lstStyle/>
          <a:p>
            <a:pPr algn="ctr">
              <a:lnSpc>
                <a:spcPts val="4428"/>
              </a:lnSpc>
            </a:pPr>
            <a:r>
              <a:rPr lang="en-US" sz="2767">
                <a:solidFill>
                  <a:srgbClr val="000000"/>
                </a:solidFill>
                <a:latin typeface="Canva Sans"/>
                <a:ea typeface="Canva Sans"/>
                <a:cs typeface="Canva Sans"/>
                <a:sym typeface="Canva Sans"/>
              </a:rPr>
              <a:t> </a:t>
            </a:r>
            <a:r>
              <a:rPr lang="en-US" sz="2767">
                <a:solidFill>
                  <a:srgbClr val="000000"/>
                </a:solidFill>
                <a:latin typeface="Canva Sans"/>
                <a:ea typeface="Canva Sans"/>
                <a:cs typeface="Canva Sans"/>
                <a:sym typeface="Canva Sans"/>
              </a:rPr>
              <a:t>Web Design &amp; Web Development </a:t>
            </a:r>
          </a:p>
          <a:p>
            <a:pPr algn="ctr">
              <a:lnSpc>
                <a:spcPts val="4428"/>
              </a:lnSpc>
              <a:spcBef>
                <a:spcPct val="0"/>
              </a:spcBef>
            </a:pPr>
            <a:r>
              <a:rPr lang="en-US" sz="2767">
                <a:solidFill>
                  <a:srgbClr val="000000"/>
                </a:solidFill>
                <a:latin typeface="Canva Sans"/>
                <a:ea typeface="Canva Sans"/>
                <a:cs typeface="Canva Sans"/>
                <a:sym typeface="Canva Sans"/>
              </a:rPr>
              <a:t>Company in Bangalore, India</a:t>
            </a:r>
          </a:p>
        </p:txBody>
      </p:sp>
      <p:sp>
        <p:nvSpPr>
          <p:cNvPr name="TextBox 8" id="8"/>
          <p:cNvSpPr txBox="true"/>
          <p:nvPr/>
        </p:nvSpPr>
        <p:spPr>
          <a:xfrm rot="0">
            <a:off x="8912245" y="5851323"/>
            <a:ext cx="9375755"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www.quorawebsolution.com</a:t>
            </a:r>
          </a:p>
          <a:p>
            <a:pPr algn="ctr">
              <a:lnSpc>
                <a:spcPts val="4373"/>
              </a:lnSpc>
            </a:pPr>
            <a:r>
              <a:rPr lang="en-US" sz="2733">
                <a:solidFill>
                  <a:srgbClr val="000000"/>
                </a:solidFill>
                <a:latin typeface="Canva Sans"/>
                <a:ea typeface="Canva Sans"/>
                <a:cs typeface="Canva Sans"/>
                <a:sym typeface="Canva Sans"/>
              </a:rPr>
              <a:t>+91 9986 056 909</a:t>
            </a:r>
          </a:p>
          <a:p>
            <a:pPr algn="ctr">
              <a:lnSpc>
                <a:spcPts val="4373"/>
              </a:lnSpc>
              <a:spcBef>
                <a:spcPct val="0"/>
              </a:spcBef>
            </a:pPr>
            <a:r>
              <a:rPr lang="en-US" sz="2733">
                <a:solidFill>
                  <a:srgbClr val="000000"/>
                </a:solidFill>
                <a:latin typeface="Canva Sans"/>
                <a:ea typeface="Canva Sans"/>
                <a:cs typeface="Canva Sans"/>
                <a:sym typeface="Canva Sans"/>
              </a:rPr>
              <a:t>info@quorawebsolutions.com</a:t>
            </a:r>
          </a:p>
        </p:txBody>
      </p:sp>
      <p:sp>
        <p:nvSpPr>
          <p:cNvPr name="TextBox 9" id="9"/>
          <p:cNvSpPr txBox="true"/>
          <p:nvPr/>
        </p:nvSpPr>
        <p:spPr>
          <a:xfrm rot="0">
            <a:off x="10713595" y="7860093"/>
            <a:ext cx="5813822" cy="2246524"/>
          </a:xfrm>
          <a:prstGeom prst="rect">
            <a:avLst/>
          </a:prstGeom>
        </p:spPr>
        <p:txBody>
          <a:bodyPr anchor="t" rtlCol="false" tIns="0" lIns="0" bIns="0" rIns="0">
            <a:spAutoFit/>
          </a:bodyPr>
          <a:lstStyle/>
          <a:p>
            <a:pPr algn="ctr">
              <a:lnSpc>
                <a:spcPts val="4543"/>
              </a:lnSpc>
            </a:pPr>
            <a:r>
              <a:rPr lang="en-US" sz="2839">
                <a:solidFill>
                  <a:srgbClr val="000000"/>
                </a:solidFill>
                <a:latin typeface="Canva Sans"/>
                <a:ea typeface="Canva Sans"/>
                <a:cs typeface="Canva Sans"/>
                <a:sym typeface="Canva Sans"/>
              </a:rPr>
              <a:t>24A, 1st Main Rd, Chandra Reddy</a:t>
            </a:r>
            <a:r>
              <a:rPr lang="en-US" sz="2839">
                <a:solidFill>
                  <a:srgbClr val="000000"/>
                </a:solidFill>
                <a:latin typeface="Canva Sans"/>
                <a:ea typeface="Canva Sans"/>
                <a:cs typeface="Canva Sans"/>
                <a:sym typeface="Canva Sans"/>
              </a:rPr>
              <a:t> </a:t>
            </a:r>
          </a:p>
          <a:p>
            <a:pPr algn="ctr">
              <a:lnSpc>
                <a:spcPts val="4543"/>
              </a:lnSpc>
            </a:pPr>
            <a:r>
              <a:rPr lang="en-US" sz="2839">
                <a:solidFill>
                  <a:srgbClr val="000000"/>
                </a:solidFill>
                <a:latin typeface="Canva Sans"/>
                <a:ea typeface="Canva Sans"/>
                <a:cs typeface="Canva Sans"/>
                <a:sym typeface="Canva Sans"/>
              </a:rPr>
              <a:t>Layout, Koramangala 4th Block, </a:t>
            </a:r>
          </a:p>
          <a:p>
            <a:pPr algn="ctr">
              <a:lnSpc>
                <a:spcPts val="4543"/>
              </a:lnSpc>
            </a:pPr>
            <a:r>
              <a:rPr lang="en-US" sz="2839">
                <a:solidFill>
                  <a:srgbClr val="000000"/>
                </a:solidFill>
                <a:latin typeface="Canva Sans"/>
                <a:ea typeface="Canva Sans"/>
                <a:cs typeface="Canva Sans"/>
                <a:sym typeface="Canva Sans"/>
              </a:rPr>
              <a:t>Koramangala, Bengaluru, </a:t>
            </a:r>
          </a:p>
          <a:p>
            <a:pPr algn="ctr">
              <a:lnSpc>
                <a:spcPts val="4543"/>
              </a:lnSpc>
              <a:spcBef>
                <a:spcPct val="0"/>
              </a:spcBef>
            </a:pPr>
            <a:r>
              <a:rPr lang="en-US" sz="2839">
                <a:solidFill>
                  <a:srgbClr val="000000"/>
                </a:solidFill>
                <a:latin typeface="Canva Sans"/>
                <a:ea typeface="Canva Sans"/>
                <a:cs typeface="Canva Sans"/>
                <a:sym typeface="Canva Sans"/>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80355"/>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2. Crafting Intuitive Designs</a:t>
            </a:r>
          </a:p>
          <a:p>
            <a:pPr algn="ctr">
              <a:lnSpc>
                <a:spcPts val="4373"/>
              </a:lnSpc>
              <a:spcBef>
                <a:spcPct val="0"/>
              </a:spcBef>
            </a:pPr>
            <a:r>
              <a:rPr lang="en-US" sz="2733">
                <a:solidFill>
                  <a:srgbClr val="000000"/>
                </a:solidFill>
                <a:latin typeface="Canva Sans"/>
                <a:ea typeface="Canva Sans"/>
                <a:cs typeface="Canva Sans"/>
                <a:sym typeface="Canva Sans"/>
              </a:rPr>
              <a:t>User experience (UX) is at the heart of any successful website. Design professionals focus on creating:</a:t>
            </a:r>
          </a:p>
          <a:p>
            <a:pPr algn="ctr">
              <a:lnSpc>
                <a:spcPts val="4373"/>
              </a:lnSpc>
              <a:spcBef>
                <a:spcPct val="0"/>
              </a:spcBef>
            </a:pPr>
            <a:r>
              <a:rPr lang="en-US" sz="2733">
                <a:solidFill>
                  <a:srgbClr val="000000"/>
                </a:solidFill>
                <a:latin typeface="Canva Sans"/>
                <a:ea typeface="Canva Sans"/>
                <a:cs typeface="Canva Sans"/>
                <a:sym typeface="Canva Sans"/>
              </a:rPr>
              <a:t>Visually Appealing Interfaces: Using modern aesthetics and branding consistency.</a:t>
            </a:r>
          </a:p>
          <a:p>
            <a:pPr algn="ctr">
              <a:lnSpc>
                <a:spcPts val="4373"/>
              </a:lnSpc>
              <a:spcBef>
                <a:spcPct val="0"/>
              </a:spcBef>
            </a:pPr>
            <a:r>
              <a:rPr lang="en-US" sz="2733">
                <a:solidFill>
                  <a:srgbClr val="000000"/>
                </a:solidFill>
                <a:latin typeface="Canva Sans"/>
                <a:ea typeface="Canva Sans"/>
                <a:cs typeface="Canva Sans"/>
                <a:sym typeface="Canva Sans"/>
              </a:rPr>
              <a:t>Seamless Navigation: Ensuring users can easily find what they’re looking for.</a:t>
            </a:r>
          </a:p>
          <a:p>
            <a:pPr algn="ctr">
              <a:lnSpc>
                <a:spcPts val="4373"/>
              </a:lnSpc>
              <a:spcBef>
                <a:spcPct val="0"/>
              </a:spcBef>
            </a:pPr>
            <a:r>
              <a:rPr lang="en-US" sz="2733">
                <a:solidFill>
                  <a:srgbClr val="000000"/>
                </a:solidFill>
                <a:latin typeface="Canva Sans"/>
                <a:ea typeface="Canva Sans"/>
                <a:cs typeface="Canva Sans"/>
                <a:sym typeface="Canva Sans"/>
              </a:rPr>
              <a:t>Responsive Design: Optimizing the site for all devices, including smartphones and tablets.</a:t>
            </a:r>
          </a:p>
          <a:p>
            <a:pPr algn="ctr">
              <a:lnSpc>
                <a:spcPts val="4373"/>
              </a:lnSpc>
              <a:spcBef>
                <a:spcPct val="0"/>
              </a:spcBef>
            </a:pPr>
            <a:r>
              <a:rPr lang="en-US" sz="2733">
                <a:solidFill>
                  <a:srgbClr val="000000"/>
                </a:solidFill>
                <a:latin typeface="Canva Sans"/>
                <a:ea typeface="Canva Sans"/>
                <a:cs typeface="Canva Sans"/>
                <a:sym typeface="Canva Sans"/>
              </a:rPr>
              <a:t>3. Developing Robust Functionality</a:t>
            </a:r>
          </a:p>
          <a:p>
            <a:pPr algn="ctr">
              <a:lnSpc>
                <a:spcPts val="4373"/>
              </a:lnSpc>
              <a:spcBef>
                <a:spcPct val="0"/>
              </a:spcBef>
            </a:pPr>
            <a:r>
              <a:rPr lang="en-US" sz="2733">
                <a:solidFill>
                  <a:srgbClr val="000000"/>
                </a:solidFill>
                <a:latin typeface="Canva Sans"/>
                <a:ea typeface="Canva Sans"/>
                <a:cs typeface="Canva Sans"/>
                <a:sym typeface="Canva Sans"/>
              </a:rPr>
              <a:t>Behind the polished design is a framework that ensures the website performs efficiently. Development companies handle:</a:t>
            </a:r>
          </a:p>
          <a:p>
            <a:pPr algn="ctr">
              <a:lnSpc>
                <a:spcPts val="4373"/>
              </a:lnSpc>
              <a:spcBef>
                <a:spcPct val="0"/>
              </a:spcBef>
            </a:pPr>
            <a:r>
              <a:rPr lang="en-US" sz="2733">
                <a:solidFill>
                  <a:srgbClr val="000000"/>
                </a:solidFill>
                <a:latin typeface="Canva Sans"/>
                <a:ea typeface="Canva Sans"/>
                <a:cs typeface="Canva Sans"/>
                <a:sym typeface="Canva Sans"/>
              </a:rPr>
              <a:t>Scalable Architecture: Building websites that can grow with the business.</a:t>
            </a:r>
          </a:p>
          <a:p>
            <a:pPr algn="ctr">
              <a:lnSpc>
                <a:spcPts val="4373"/>
              </a:lnSpc>
              <a:spcBef>
                <a:spcPct val="0"/>
              </a:spcBef>
            </a:pPr>
            <a:r>
              <a:rPr lang="en-US" sz="2733">
                <a:solidFill>
                  <a:srgbClr val="000000"/>
                </a:solidFill>
                <a:latin typeface="Canva Sans"/>
                <a:ea typeface="Canva Sans"/>
                <a:cs typeface="Canva Sans"/>
                <a:sym typeface="Canva Sans"/>
              </a:rPr>
              <a:t>Speed Optimization: Reducing load times to improve user experience and SEO rankings.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17141"/>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Security Measures: Implementing secure hosting, SSL certificates, and data protection protocols.</a:t>
            </a:r>
          </a:p>
          <a:p>
            <a:pPr algn="ctr">
              <a:lnSpc>
                <a:spcPts val="4373"/>
              </a:lnSpc>
              <a:spcBef>
                <a:spcPct val="0"/>
              </a:spcBef>
            </a:pPr>
            <a:r>
              <a:rPr lang="en-US" sz="2733">
                <a:solidFill>
                  <a:srgbClr val="000000"/>
                </a:solidFill>
                <a:latin typeface="Canva Sans"/>
                <a:ea typeface="Canva Sans"/>
                <a:cs typeface="Canva Sans"/>
                <a:sym typeface="Canva Sans"/>
              </a:rPr>
              <a:t>4. Integrating Advanced Features</a:t>
            </a:r>
          </a:p>
          <a:p>
            <a:pPr algn="ctr">
              <a:lnSpc>
                <a:spcPts val="4373"/>
              </a:lnSpc>
              <a:spcBef>
                <a:spcPct val="0"/>
              </a:spcBef>
            </a:pPr>
            <a:r>
              <a:rPr lang="en-US" sz="2733">
                <a:solidFill>
                  <a:srgbClr val="000000"/>
                </a:solidFill>
                <a:latin typeface="Canva Sans"/>
                <a:ea typeface="Canva Sans"/>
                <a:cs typeface="Canva Sans"/>
                <a:sym typeface="Canva Sans"/>
              </a:rPr>
              <a:t>Modern websites often require integrations to enhance functionality. Development teams manage:</a:t>
            </a:r>
          </a:p>
          <a:p>
            <a:pPr algn="ctr">
              <a:lnSpc>
                <a:spcPts val="4373"/>
              </a:lnSpc>
              <a:spcBef>
                <a:spcPct val="0"/>
              </a:spcBef>
            </a:pPr>
            <a:r>
              <a:rPr lang="en-US" sz="2733">
                <a:solidFill>
                  <a:srgbClr val="000000"/>
                </a:solidFill>
                <a:latin typeface="Canva Sans"/>
                <a:ea typeface="Canva Sans"/>
                <a:cs typeface="Canva Sans"/>
                <a:sym typeface="Canva Sans"/>
              </a:rPr>
              <a:t>E-commerce platforms for seamless online shopping.</a:t>
            </a:r>
          </a:p>
          <a:p>
            <a:pPr algn="ctr">
              <a:lnSpc>
                <a:spcPts val="4373"/>
              </a:lnSpc>
              <a:spcBef>
                <a:spcPct val="0"/>
              </a:spcBef>
            </a:pPr>
            <a:r>
              <a:rPr lang="en-US" sz="2733">
                <a:solidFill>
                  <a:srgbClr val="000000"/>
                </a:solidFill>
                <a:latin typeface="Canva Sans"/>
                <a:ea typeface="Canva Sans"/>
                <a:cs typeface="Canva Sans"/>
                <a:sym typeface="Canva Sans"/>
              </a:rPr>
              <a:t>CRM and analytics tools for data-driven decision-making.</a:t>
            </a:r>
          </a:p>
          <a:p>
            <a:pPr algn="ctr">
              <a:lnSpc>
                <a:spcPts val="4373"/>
              </a:lnSpc>
              <a:spcBef>
                <a:spcPct val="0"/>
              </a:spcBef>
            </a:pPr>
            <a:r>
              <a:rPr lang="en-US" sz="2733">
                <a:solidFill>
                  <a:srgbClr val="000000"/>
                </a:solidFill>
                <a:latin typeface="Canva Sans"/>
                <a:ea typeface="Canva Sans"/>
                <a:cs typeface="Canva Sans"/>
                <a:sym typeface="Canva Sans"/>
              </a:rPr>
              <a:t>APIs for connecting third-party services.</a:t>
            </a:r>
          </a:p>
          <a:p>
            <a:pPr algn="ctr">
              <a:lnSpc>
                <a:spcPts val="4373"/>
              </a:lnSpc>
              <a:spcBef>
                <a:spcPct val="0"/>
              </a:spcBef>
            </a:pPr>
            <a:r>
              <a:rPr lang="en-US" sz="2733">
                <a:solidFill>
                  <a:srgbClr val="000000"/>
                </a:solidFill>
                <a:latin typeface="Canva Sans"/>
                <a:ea typeface="Canva Sans"/>
                <a:cs typeface="Canva Sans"/>
                <a:sym typeface="Canva Sans"/>
              </a:rPr>
              <a:t>5. Testing and Optimization</a:t>
            </a:r>
          </a:p>
          <a:p>
            <a:pPr algn="ctr">
              <a:lnSpc>
                <a:spcPts val="4373"/>
              </a:lnSpc>
              <a:spcBef>
                <a:spcPct val="0"/>
              </a:spcBef>
            </a:pPr>
            <a:r>
              <a:rPr lang="en-US" sz="2733">
                <a:solidFill>
                  <a:srgbClr val="000000"/>
                </a:solidFill>
                <a:latin typeface="Canva Sans"/>
                <a:ea typeface="Canva Sans"/>
                <a:cs typeface="Canva Sans"/>
                <a:sym typeface="Canva Sans"/>
              </a:rPr>
              <a:t>No website launches without thorough testing. Design and development companies conduct:</a:t>
            </a:r>
          </a:p>
          <a:p>
            <a:pPr algn="ctr">
              <a:lnSpc>
                <a:spcPts val="4373"/>
              </a:lnSpc>
              <a:spcBef>
                <a:spcPct val="0"/>
              </a:spcBef>
            </a:pPr>
            <a:r>
              <a:rPr lang="en-US" sz="2733">
                <a:solidFill>
                  <a:srgbClr val="000000"/>
                </a:solidFill>
                <a:latin typeface="Canva Sans"/>
                <a:ea typeface="Canva Sans"/>
                <a:cs typeface="Canva Sans"/>
                <a:sym typeface="Canva Sans"/>
              </a:rPr>
              <a:t>Quality Assurance Testing: Checking for bugs, broken links, and functionality issues.</a:t>
            </a:r>
          </a:p>
          <a:p>
            <a:pPr algn="ctr">
              <a:lnSpc>
                <a:spcPts val="4373"/>
              </a:lnSpc>
              <a:spcBef>
                <a:spcPct val="0"/>
              </a:spcBef>
            </a:pPr>
            <a:r>
              <a:rPr lang="en-US" sz="2733">
                <a:solidFill>
                  <a:srgbClr val="000000"/>
                </a:solidFill>
                <a:latin typeface="Canva Sans"/>
                <a:ea typeface="Canva Sans"/>
                <a:cs typeface="Canva Sans"/>
                <a:sym typeface="Canva Sans"/>
              </a:rPr>
              <a:t>Performance Testing: Ensuring the site handles traffic and performs under different conditions.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148773"/>
            <a:ext cx="18288000" cy="38235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SEO Audits: Optimizing for search engine visibility.</a:t>
            </a:r>
          </a:p>
          <a:p>
            <a:pPr algn="ctr">
              <a:lnSpc>
                <a:spcPts val="4373"/>
              </a:lnSpc>
              <a:spcBef>
                <a:spcPct val="0"/>
              </a:spcBef>
            </a:pPr>
            <a:r>
              <a:rPr lang="en-US" sz="2733">
                <a:solidFill>
                  <a:srgbClr val="000000"/>
                </a:solidFill>
                <a:latin typeface="Canva Sans"/>
                <a:ea typeface="Canva Sans"/>
                <a:cs typeface="Canva Sans"/>
                <a:sym typeface="Canva Sans"/>
              </a:rPr>
              <a:t>6. Providing Ongoing Support</a:t>
            </a:r>
          </a:p>
          <a:p>
            <a:pPr algn="ctr">
              <a:lnSpc>
                <a:spcPts val="4373"/>
              </a:lnSpc>
              <a:spcBef>
                <a:spcPct val="0"/>
              </a:spcBef>
            </a:pPr>
            <a:r>
              <a:rPr lang="en-US" sz="2733">
                <a:solidFill>
                  <a:srgbClr val="000000"/>
                </a:solidFill>
                <a:latin typeface="Canva Sans"/>
                <a:ea typeface="Canva Sans"/>
                <a:cs typeface="Canva Sans"/>
                <a:sym typeface="Canva Sans"/>
              </a:rPr>
              <a:t>The work doesn’t end at launch. High-performing websites require continuous updates to stay competitive. Professional companies offer:</a:t>
            </a:r>
          </a:p>
          <a:p>
            <a:pPr algn="ctr">
              <a:lnSpc>
                <a:spcPts val="4373"/>
              </a:lnSpc>
              <a:spcBef>
                <a:spcPct val="0"/>
              </a:spcBef>
            </a:pPr>
            <a:r>
              <a:rPr lang="en-US" sz="2733">
                <a:solidFill>
                  <a:srgbClr val="000000"/>
                </a:solidFill>
                <a:latin typeface="Canva Sans"/>
                <a:ea typeface="Canva Sans"/>
                <a:cs typeface="Canva Sans"/>
                <a:sym typeface="Canva Sans"/>
              </a:rPr>
              <a:t>Regular maintenance to fix issues and update features.</a:t>
            </a:r>
          </a:p>
          <a:p>
            <a:pPr algn="ctr">
              <a:lnSpc>
                <a:spcPts val="4373"/>
              </a:lnSpc>
              <a:spcBef>
                <a:spcPct val="0"/>
              </a:spcBef>
            </a:pPr>
            <a:r>
              <a:rPr lang="en-US" sz="2733">
                <a:solidFill>
                  <a:srgbClr val="000000"/>
                </a:solidFill>
                <a:latin typeface="Canva Sans"/>
                <a:ea typeface="Canva Sans"/>
                <a:cs typeface="Canva Sans"/>
                <a:sym typeface="Canva Sans"/>
              </a:rPr>
              <a:t>Analytics monitoring to measure performance and ROI.</a:t>
            </a:r>
          </a:p>
          <a:p>
            <a:pPr algn="ctr">
              <a:lnSpc>
                <a:spcPts val="4373"/>
              </a:lnSpc>
              <a:spcBef>
                <a:spcPct val="0"/>
              </a:spcBef>
            </a:pPr>
            <a:r>
              <a:rPr lang="en-US" sz="2733">
                <a:solidFill>
                  <a:srgbClr val="000000"/>
                </a:solidFill>
                <a:latin typeface="Canva Sans"/>
                <a:ea typeface="Canva Sans"/>
                <a:cs typeface="Canva Sans"/>
                <a:sym typeface="Canva Sans"/>
              </a:rPr>
              <a:t>Scalability solutions to adapt to business growth.</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6697530"/>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 high-performing website is the result of a well-orchestrated effort between businesses and skilled design and development teams. By focusing on user experience, robust functionality, and continuous optimization, these companies ensure that a website not only meets but exceeds business goals. For any organization aiming to thrive online, partnering with experts is a critical step toward long-term success.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41937"/>
            <a:ext cx="18288000" cy="27186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2238843" y="7446105"/>
            <a:ext cx="6548884" cy="1613727"/>
          </a:xfrm>
          <a:prstGeom prst="rect">
            <a:avLst/>
          </a:prstGeom>
        </p:spPr>
        <p:txBody>
          <a:bodyPr anchor="t" rtlCol="false" tIns="0" lIns="0" bIns="0" rIns="0">
            <a:spAutoFit/>
          </a:bodyPr>
          <a:lstStyle/>
          <a:p>
            <a:pPr algn="ctr">
              <a:lnSpc>
                <a:spcPts val="4373"/>
              </a:lnSpc>
            </a:pPr>
            <a:r>
              <a:rPr lang="en-US" sz="2733">
                <a:solidFill>
                  <a:srgbClr val="000000"/>
                </a:solidFill>
                <a:latin typeface="Canva Sans"/>
                <a:ea typeface="Canva Sans"/>
                <a:cs typeface="Canva Sans"/>
                <a:sym typeface="Canva Sans"/>
              </a:rPr>
              <a:t>Visit Us - www.quorawebsolution.com</a:t>
            </a:r>
          </a:p>
          <a:p>
            <a:pPr algn="ctr">
              <a:lnSpc>
                <a:spcPts val="4373"/>
              </a:lnSpc>
            </a:pPr>
            <a:r>
              <a:rPr lang="en-US" sz="2733">
                <a:solidFill>
                  <a:srgbClr val="000000"/>
                </a:solidFill>
                <a:latin typeface="Canva Sans"/>
                <a:ea typeface="Canva Sans"/>
                <a:cs typeface="Canva Sans"/>
                <a:sym typeface="Canva Sans"/>
              </a:rPr>
              <a:t>Call Us - +91 9986 056 909</a:t>
            </a:r>
          </a:p>
          <a:p>
            <a:pPr algn="ctr">
              <a:lnSpc>
                <a:spcPts val="4373"/>
              </a:lnSpc>
              <a:spcBef>
                <a:spcPct val="0"/>
              </a:spcBef>
            </a:pPr>
            <a:r>
              <a:rPr lang="en-US" sz="2733">
                <a:solidFill>
                  <a:srgbClr val="000000"/>
                </a:solidFill>
                <a:latin typeface="Canva Sans"/>
                <a:ea typeface="Canva Sans"/>
                <a:cs typeface="Canva Sans"/>
                <a:sym typeface="Canva Sans"/>
              </a:rPr>
              <a:t>Mail Us - info@quorawebsolutions.com</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8105978" y="437118"/>
            <a:ext cx="8521878" cy="8821182"/>
          </a:xfrm>
          <a:custGeom>
            <a:avLst/>
            <a:gdLst/>
            <a:ahLst/>
            <a:cxnLst/>
            <a:rect r="r" b="b" t="t" l="l"/>
            <a:pathLst>
              <a:path h="8821182" w="8521878">
                <a:moveTo>
                  <a:pt x="0" y="0"/>
                </a:moveTo>
                <a:lnTo>
                  <a:pt x="8521878" y="0"/>
                </a:lnTo>
                <a:lnTo>
                  <a:pt x="8521878" y="8821182"/>
                </a:lnTo>
                <a:lnTo>
                  <a:pt x="0" y="8821182"/>
                </a:lnTo>
                <a:lnTo>
                  <a:pt x="0" y="0"/>
                </a:lnTo>
                <a:close/>
              </a:path>
            </a:pathLst>
          </a:custGeom>
          <a:blipFill>
            <a:blip r:embed="rId2"/>
            <a:stretch>
              <a:fillRect l="-35000" t="0" r="-35000" b="0"/>
            </a:stretch>
          </a:blipFill>
        </p:spPr>
      </p:sp>
      <p:sp>
        <p:nvSpPr>
          <p:cNvPr name="TextBox 3" id="3"/>
          <p:cNvSpPr txBox="true"/>
          <p:nvPr/>
        </p:nvSpPr>
        <p:spPr>
          <a:xfrm rot="0">
            <a:off x="8105978" y="26205"/>
            <a:ext cx="7873640" cy="10167915"/>
          </a:xfrm>
          <a:prstGeom prst="rect">
            <a:avLst/>
          </a:prstGeom>
        </p:spPr>
        <p:txBody>
          <a:bodyPr anchor="t" rtlCol="false" tIns="0" lIns="0" bIns="0" rIns="0">
            <a:spAutoFit/>
          </a:bodyPr>
          <a:lstStyle/>
          <a:p>
            <a:pPr algn="ctr">
              <a:lnSpc>
                <a:spcPts val="2519"/>
              </a:lnSpc>
            </a:pPr>
            <a:r>
              <a:rPr lang="en-US" sz="1574" u="sng">
                <a:solidFill>
                  <a:srgbClr val="000000"/>
                </a:solidFill>
                <a:latin typeface="Canva Sans"/>
                <a:ea typeface="Canva Sans"/>
                <a:cs typeface="Canva Sans"/>
                <a:sym typeface="Canva Sans"/>
                <a:hlinkClick r:id="rId3" tooltip="https://www.quorawebsolution.com/wordpress-website-development-company-in-bangalore"/>
              </a:rPr>
              <a:t>WORDPRESS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4" tooltip="https://www.quorawebsolution.com/ecommerce-website-development-company-in-bangalore"/>
              </a:rPr>
              <a:t>ECOMMERCE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5" tooltip="https://www.quorawebsolution.com/php-website-development-company-in-bangalore"/>
              </a:rPr>
              <a:t>PHP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6" tooltip="https://www.quorawebsolution.com/cms-website-development-company-in-bangalore"/>
              </a:rPr>
              <a:t>CMS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7" tooltip="https://www.quorawebsolution.com/drupal-development-company-in-bangalore"/>
              </a:rPr>
              <a:t>DRUPAL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8" tooltip="https://www.quorawebsolution.com/website-maintenance-services-in-bangalore"/>
              </a:rPr>
              <a:t>WEBSITE SERVICES</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9" tooltip="https://www.quorawebsolution.com/web-portal-development-company-in-bangalore"/>
              </a:rPr>
              <a:t>WEBPORTAL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0" tooltip="https://www.quorawebsolution.com/magento-website-development-company-in-bangalore"/>
              </a:rPr>
              <a:t>MAGENTO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1" tooltip="https://www.quorawebsolution.com/website-development-company-in-bangalore"/>
              </a:rPr>
              <a:t>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2" tooltip="https://www.quorawebsolution.com/joomla-development-company-in-bangalore"/>
              </a:rPr>
              <a:t>JOOMLA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3" tooltip="https://www.quorawebsolution.com/small-business-web-design-and-development-company-in-bangalore"/>
              </a:rPr>
              <a:t>SMALL BUSINESS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4" tooltip="https://www.quorawebsolution.com/cheap-website-development-company-in-bangalore"/>
              </a:rPr>
              <a:t>CHEAP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5" tooltip="https://www.quorawebsolution.com/static-website-development-company-in-bangalore"/>
              </a:rPr>
              <a:t>STATIC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6" tooltip="https://www.quorawebsolution.com/dynamic-website-development-company-in-bangalore"/>
              </a:rPr>
              <a:t>DYNAMIC WEBSITE DEVELOPMENT</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7" tooltip="https://www.quorawebsolution.com/website-design-company-in-bangalore"/>
              </a:rPr>
              <a:t>WEBSITE DESIGN COMPANY</a:t>
            </a:r>
          </a:p>
          <a:p>
            <a:pPr algn="ctr">
              <a:lnSpc>
                <a:spcPts val="2519"/>
              </a:lnSpc>
            </a:pPr>
          </a:p>
          <a:p>
            <a:pPr algn="ctr">
              <a:lnSpc>
                <a:spcPts val="2519"/>
              </a:lnSpc>
            </a:pPr>
            <a:r>
              <a:rPr lang="en-US" sz="1574" u="sng">
                <a:solidFill>
                  <a:srgbClr val="000000"/>
                </a:solidFill>
                <a:latin typeface="Canva Sans"/>
                <a:ea typeface="Canva Sans"/>
                <a:cs typeface="Canva Sans"/>
                <a:sym typeface="Canva Sans"/>
                <a:hlinkClick r:id="rId18" tooltip="https://www.quorawebsolution.com/tour-and-travel-website-development-company-in-bangalore"/>
              </a:rPr>
              <a:t>TOUR AND TRAVEL WEBSITE DEVELOPMENT</a:t>
            </a:r>
          </a:p>
          <a:p>
            <a:pPr algn="ctr">
              <a:lnSpc>
                <a:spcPts val="2519"/>
              </a:lnSpc>
              <a:spcBef>
                <a:spcPct val="0"/>
              </a:spcBef>
            </a:pPr>
          </a:p>
        </p:txBody>
      </p:sp>
      <p:sp>
        <p:nvSpPr>
          <p:cNvPr name="TextBox 4" id="4"/>
          <p:cNvSpPr txBox="true"/>
          <p:nvPr/>
        </p:nvSpPr>
        <p:spPr>
          <a:xfrm rot="0">
            <a:off x="1028700" y="704850"/>
            <a:ext cx="6722570" cy="1593399"/>
          </a:xfrm>
          <a:prstGeom prst="rect">
            <a:avLst/>
          </a:prstGeom>
        </p:spPr>
        <p:txBody>
          <a:bodyPr anchor="t" rtlCol="false" tIns="0" lIns="0" bIns="0" rIns="0">
            <a:spAutoFit/>
          </a:bodyPr>
          <a:lstStyle/>
          <a:p>
            <a:pPr algn="ctr">
              <a:lnSpc>
                <a:spcPts val="13414"/>
              </a:lnSpc>
              <a:spcBef>
                <a:spcPct val="0"/>
              </a:spcBef>
            </a:pPr>
            <a:r>
              <a:rPr lang="en-US" b="true" sz="8383">
                <a:solidFill>
                  <a:srgbClr val="000000"/>
                </a:solidFill>
                <a:latin typeface="Canva Sans Bold"/>
                <a:ea typeface="Canva Sans Bold"/>
                <a:cs typeface="Canva Sans Bold"/>
                <a:sym typeface="Canva Sans Bold"/>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84865" y="274324"/>
            <a:ext cx="14373111" cy="7255136"/>
          </a:xfrm>
          <a:custGeom>
            <a:avLst/>
            <a:gdLst/>
            <a:ahLst/>
            <a:cxnLst/>
            <a:rect r="r" b="b" t="t" l="l"/>
            <a:pathLst>
              <a:path h="7255136" w="14373111">
                <a:moveTo>
                  <a:pt x="0" y="0"/>
                </a:moveTo>
                <a:lnTo>
                  <a:pt x="14373110" y="0"/>
                </a:lnTo>
                <a:lnTo>
                  <a:pt x="14373110" y="7255137"/>
                </a:lnTo>
                <a:lnTo>
                  <a:pt x="0" y="7255137"/>
                </a:lnTo>
                <a:lnTo>
                  <a:pt x="0" y="0"/>
                </a:lnTo>
                <a:close/>
              </a:path>
            </a:pathLst>
          </a:custGeom>
          <a:blipFill>
            <a:blip r:embed="rId2"/>
            <a:stretch>
              <a:fillRect l="-5861" t="-10666" r="-5861" b="0"/>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Maximizing ROI Through Strategic Website Design and Development: A Deep Dive</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76161" y="260041"/>
            <a:ext cx="14355137" cy="7133404"/>
          </a:xfrm>
          <a:custGeom>
            <a:avLst/>
            <a:gdLst/>
            <a:ahLst/>
            <a:cxnLst/>
            <a:rect r="r" b="b" t="t" l="l"/>
            <a:pathLst>
              <a:path h="7133404" w="14355137">
                <a:moveTo>
                  <a:pt x="0" y="0"/>
                </a:moveTo>
                <a:lnTo>
                  <a:pt x="14355137" y="0"/>
                </a:lnTo>
                <a:lnTo>
                  <a:pt x="14355137" y="7133405"/>
                </a:lnTo>
                <a:lnTo>
                  <a:pt x="0" y="7133405"/>
                </a:lnTo>
                <a:lnTo>
                  <a:pt x="0" y="0"/>
                </a:lnTo>
                <a:close/>
              </a:path>
            </a:pathLst>
          </a:custGeom>
          <a:blipFill>
            <a:blip r:embed="rId2"/>
            <a:stretch>
              <a:fillRect l="-19445" t="-9180" r="-19445"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In today’s digital-first world, a well-designed and strategically developed website is essential for driving business growth and maximizing return on investment (ROI).</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2097784" y="316749"/>
            <a:ext cx="14339324" cy="7321745"/>
          </a:xfrm>
          <a:custGeom>
            <a:avLst/>
            <a:gdLst/>
            <a:ahLst/>
            <a:cxnLst/>
            <a:rect r="r" b="b" t="t" l="l"/>
            <a:pathLst>
              <a:path h="7321745" w="14339324">
                <a:moveTo>
                  <a:pt x="0" y="0"/>
                </a:moveTo>
                <a:lnTo>
                  <a:pt x="14339324" y="0"/>
                </a:lnTo>
                <a:lnTo>
                  <a:pt x="14339324" y="7321745"/>
                </a:lnTo>
                <a:lnTo>
                  <a:pt x="0" y="7321745"/>
                </a:lnTo>
                <a:lnTo>
                  <a:pt x="0" y="0"/>
                </a:lnTo>
                <a:close/>
              </a:path>
            </a:pathLst>
          </a:custGeom>
          <a:blipFill>
            <a:blip r:embed="rId2"/>
            <a:stretch>
              <a:fillRect l="-3049" t="-2249" r="-3049" b="0"/>
            </a:stretch>
          </a:blipFill>
        </p:spPr>
      </p:sp>
      <p:sp>
        <p:nvSpPr>
          <p:cNvPr name="TextBox 3" id="3"/>
          <p:cNvSpPr txBox="true"/>
          <p:nvPr/>
        </p:nvSpPr>
        <p:spPr>
          <a:xfrm rot="0">
            <a:off x="0" y="8354880"/>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 Your website is the cornerstone of your online presence, but to achieve a strong ROI, it must go beyond basic functionality. </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97B2"/>
        </a:solidFill>
      </p:bgPr>
    </p:bg>
    <p:spTree>
      <p:nvGrpSpPr>
        <p:cNvPr id="1" name=""/>
        <p:cNvGrpSpPr/>
        <p:nvPr/>
      </p:nvGrpSpPr>
      <p:grpSpPr>
        <a:xfrm>
          <a:off x="0" y="0"/>
          <a:ext cx="0" cy="0"/>
          <a:chOff x="0" y="0"/>
          <a:chExt cx="0" cy="0"/>
        </a:xfrm>
      </p:grpSpPr>
      <p:sp>
        <p:nvSpPr>
          <p:cNvPr name="Freeform 2" id="2"/>
          <p:cNvSpPr/>
          <p:nvPr/>
        </p:nvSpPr>
        <p:spPr>
          <a:xfrm flipH="false" flipV="false" rot="0">
            <a:off x="1961773" y="223294"/>
            <a:ext cx="14583913" cy="7590953"/>
          </a:xfrm>
          <a:custGeom>
            <a:avLst/>
            <a:gdLst/>
            <a:ahLst/>
            <a:cxnLst/>
            <a:rect r="r" b="b" t="t" l="l"/>
            <a:pathLst>
              <a:path h="7590953" w="14583913">
                <a:moveTo>
                  <a:pt x="0" y="0"/>
                </a:moveTo>
                <a:lnTo>
                  <a:pt x="14583913" y="0"/>
                </a:lnTo>
                <a:lnTo>
                  <a:pt x="14583913" y="7590953"/>
                </a:lnTo>
                <a:lnTo>
                  <a:pt x="0" y="7590953"/>
                </a:lnTo>
                <a:lnTo>
                  <a:pt x="0" y="0"/>
                </a:lnTo>
                <a:close/>
              </a:path>
            </a:pathLst>
          </a:custGeom>
          <a:blipFill>
            <a:blip r:embed="rId2"/>
            <a:stretch>
              <a:fillRect l="-2126" t="-11901" r="-2126" b="-1084"/>
            </a:stretch>
          </a:blipFill>
        </p:spPr>
      </p:sp>
      <p:sp>
        <p:nvSpPr>
          <p:cNvPr name="TextBox 3" id="3"/>
          <p:cNvSpPr txBox="true"/>
          <p:nvPr/>
        </p:nvSpPr>
        <p:spPr>
          <a:xfrm rot="0">
            <a:off x="0" y="8907330"/>
            <a:ext cx="18288000"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Here’s a concise look at how businesses can make their websites a powerful asset.</a:t>
            </a: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3038212"/>
            <a:ext cx="18288000" cy="49284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Understanding ROI in Website Design and Development</a:t>
            </a:r>
          </a:p>
          <a:p>
            <a:pPr algn="ctr">
              <a:lnSpc>
                <a:spcPts val="4373"/>
              </a:lnSpc>
              <a:spcBef>
                <a:spcPct val="0"/>
              </a:spcBef>
            </a:pPr>
            <a:r>
              <a:rPr lang="en-US" sz="2733">
                <a:solidFill>
                  <a:srgbClr val="000000"/>
                </a:solidFill>
                <a:latin typeface="Canva Sans"/>
                <a:ea typeface="Canva Sans"/>
                <a:cs typeface="Canva Sans"/>
                <a:sym typeface="Canva Sans"/>
              </a:rPr>
              <a:t>ROI measures the profitability of your website relative to its cost. A high ROI indicates that your website not only attracts visitors but also converts them into customers or leads. This requires aligning the website’s design and functionality with business goals.</a:t>
            </a:r>
          </a:p>
          <a:p>
            <a:pPr algn="ctr">
              <a:lnSpc>
                <a:spcPts val="4373"/>
              </a:lnSpc>
              <a:spcBef>
                <a:spcPct val="0"/>
              </a:spcBef>
            </a:pPr>
            <a:r>
              <a:rPr lang="en-US" sz="2733">
                <a:solidFill>
                  <a:srgbClr val="000000"/>
                </a:solidFill>
                <a:latin typeface="Canva Sans"/>
                <a:ea typeface="Canva Sans"/>
                <a:cs typeface="Canva Sans"/>
                <a:sym typeface="Canva Sans"/>
              </a:rPr>
              <a:t>Key Elements of Strategic Website Design</a:t>
            </a:r>
          </a:p>
          <a:p>
            <a:pPr algn="ctr">
              <a:lnSpc>
                <a:spcPts val="4373"/>
              </a:lnSpc>
              <a:spcBef>
                <a:spcPct val="0"/>
              </a:spcBef>
            </a:pPr>
            <a:r>
              <a:rPr lang="en-US" sz="2733">
                <a:solidFill>
                  <a:srgbClr val="000000"/>
                </a:solidFill>
                <a:latin typeface="Canva Sans"/>
                <a:ea typeface="Canva Sans"/>
                <a:cs typeface="Canva Sans"/>
                <a:sym typeface="Canva Sans"/>
              </a:rPr>
              <a:t>User-Centric Design: Prioritize intuitive navigation, mobile responsiveness, and fast load times to create a seamless user experience.</a:t>
            </a:r>
          </a:p>
          <a:p>
            <a:pPr algn="ctr">
              <a:lnSpc>
                <a:spcPts val="4373"/>
              </a:lnSpc>
              <a:spcBef>
                <a:spcPct val="0"/>
              </a:spcBef>
            </a:pPr>
            <a:r>
              <a:rPr lang="en-US" sz="2733">
                <a:solidFill>
                  <a:srgbClr val="000000"/>
                </a:solidFill>
                <a:latin typeface="Canva Sans"/>
                <a:ea typeface="Canva Sans"/>
                <a:cs typeface="Canva Sans"/>
                <a:sym typeface="Canva Sans"/>
              </a:rPr>
              <a:t>Aesthetic Appeal: Ensure consistent branding, use high-quality visuals, and maintain clean layouts with ample white space.</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Effective CTAs: Guide visitors to take action with clear, visually distinct calls-to-action (CTAs) like "Get Started" or "Learn More."</a:t>
            </a:r>
          </a:p>
          <a:p>
            <a:pPr algn="ctr">
              <a:lnSpc>
                <a:spcPts val="4373"/>
              </a:lnSpc>
              <a:spcBef>
                <a:spcPct val="0"/>
              </a:spcBef>
            </a:pPr>
            <a:r>
              <a:rPr lang="en-US" sz="2733">
                <a:solidFill>
                  <a:srgbClr val="000000"/>
                </a:solidFill>
                <a:latin typeface="Canva Sans"/>
                <a:ea typeface="Canva Sans"/>
                <a:cs typeface="Canva Sans"/>
                <a:sym typeface="Canva Sans"/>
              </a:rPr>
              <a:t>Essential Aspects of Development</a:t>
            </a:r>
          </a:p>
          <a:p>
            <a:pPr algn="ctr">
              <a:lnSpc>
                <a:spcPts val="4373"/>
              </a:lnSpc>
              <a:spcBef>
                <a:spcPct val="0"/>
              </a:spcBef>
            </a:pPr>
            <a:r>
              <a:rPr lang="en-US" sz="2733">
                <a:solidFill>
                  <a:srgbClr val="000000"/>
                </a:solidFill>
                <a:latin typeface="Canva Sans"/>
                <a:ea typeface="Canva Sans"/>
                <a:cs typeface="Canva Sans"/>
                <a:sym typeface="Canva Sans"/>
              </a:rPr>
              <a:t>Scalability: Build a website that can grow with your business by using flexible frameworks and scalable architecture.</a:t>
            </a:r>
          </a:p>
          <a:p>
            <a:pPr algn="ctr">
              <a:lnSpc>
                <a:spcPts val="4373"/>
              </a:lnSpc>
              <a:spcBef>
                <a:spcPct val="0"/>
              </a:spcBef>
            </a:pPr>
            <a:r>
              <a:rPr lang="en-US" sz="2733">
                <a:solidFill>
                  <a:srgbClr val="000000"/>
                </a:solidFill>
                <a:latin typeface="Canva Sans"/>
                <a:ea typeface="Canva Sans"/>
                <a:cs typeface="Canva Sans"/>
                <a:sym typeface="Canva Sans"/>
              </a:rPr>
              <a:t>SEO Optimization: Improve search rankings through keyword research, meta tags, and fast, secure hosting.</a:t>
            </a:r>
          </a:p>
          <a:p>
            <a:pPr algn="ctr">
              <a:lnSpc>
                <a:spcPts val="4373"/>
              </a:lnSpc>
              <a:spcBef>
                <a:spcPct val="0"/>
              </a:spcBef>
            </a:pPr>
            <a:r>
              <a:rPr lang="en-US" sz="2733">
                <a:solidFill>
                  <a:srgbClr val="000000"/>
                </a:solidFill>
                <a:latin typeface="Canva Sans"/>
                <a:ea typeface="Canva Sans"/>
                <a:cs typeface="Canva Sans"/>
                <a:sym typeface="Canva Sans"/>
              </a:rPr>
              <a:t>Integration: Enhance functionality with tools like CRM systems, payment gateways, and analytics platforms.</a:t>
            </a:r>
          </a:p>
          <a:p>
            <a:pPr algn="ctr">
              <a:lnSpc>
                <a:spcPts val="4373"/>
              </a:lnSpc>
              <a:spcBef>
                <a:spcPct val="0"/>
              </a:spcBef>
            </a:pPr>
            <a:r>
              <a:rPr lang="en-US" sz="2733">
                <a:solidFill>
                  <a:srgbClr val="000000"/>
                </a:solidFill>
                <a:latin typeface="Canva Sans"/>
                <a:ea typeface="Canva Sans"/>
                <a:cs typeface="Canva Sans"/>
                <a:sym typeface="Canva Sans"/>
              </a:rPr>
              <a:t>Measuring and Improving ROI</a:t>
            </a:r>
          </a:p>
          <a:p>
            <a:pPr algn="ctr">
              <a:lnSpc>
                <a:spcPts val="4373"/>
              </a:lnSpc>
              <a:spcBef>
                <a:spcPct val="0"/>
              </a:spcBef>
            </a:pPr>
            <a:r>
              <a:rPr lang="en-US" sz="2733">
                <a:solidFill>
                  <a:srgbClr val="000000"/>
                </a:solidFill>
                <a:latin typeface="Canva Sans"/>
                <a:ea typeface="Canva Sans"/>
                <a:cs typeface="Canva Sans"/>
                <a:sym typeface="Canva Sans"/>
              </a:rPr>
              <a:t>Analytics Tracking: Use tools like Google Analytics to monitor traffic, user behavior, and conversions.</a:t>
            </a:r>
          </a:p>
          <a:p>
            <a:pPr algn="ctr">
              <a:lnSpc>
                <a:spcPts val="4373"/>
              </a:lnSpc>
              <a:spcBef>
                <a:spcPct val="0"/>
              </a:spcBef>
            </a:pPr>
            <a:r>
              <a:rPr lang="en-US" sz="2733">
                <a:solidFill>
                  <a:srgbClr val="000000"/>
                </a:solidFill>
                <a:latin typeface="Canva Sans"/>
                <a:ea typeface="Canva Sans"/>
                <a:cs typeface="Canva Sans"/>
                <a:sym typeface="Canva Sans"/>
              </a:rPr>
              <a:t>A/B Testing: Experiment with different designs or CTAs to determine what works best.</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868447"/>
            <a:ext cx="18288000" cy="43759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Continuous Updates: Keep your website fresh and relevant by regularly updating content and features.</a:t>
            </a:r>
          </a:p>
          <a:p>
            <a:pPr algn="ctr">
              <a:lnSpc>
                <a:spcPts val="4373"/>
              </a:lnSpc>
              <a:spcBef>
                <a:spcPct val="0"/>
              </a:spcBef>
            </a:pPr>
            <a:r>
              <a:rPr lang="en-US" sz="2733">
                <a:solidFill>
                  <a:srgbClr val="000000"/>
                </a:solidFill>
                <a:latin typeface="Canva Sans"/>
                <a:ea typeface="Canva Sans"/>
                <a:cs typeface="Canva Sans"/>
                <a:sym typeface="Canva Sans"/>
              </a:rPr>
              <a:t>Partnering with Professionals</a:t>
            </a:r>
          </a:p>
          <a:p>
            <a:pPr algn="ctr">
              <a:lnSpc>
                <a:spcPts val="4373"/>
              </a:lnSpc>
              <a:spcBef>
                <a:spcPct val="0"/>
              </a:spcBef>
            </a:pPr>
            <a:r>
              <a:rPr lang="en-US" sz="2733">
                <a:solidFill>
                  <a:srgbClr val="000000"/>
                </a:solidFill>
                <a:latin typeface="Canva Sans"/>
                <a:ea typeface="Canva Sans"/>
                <a:cs typeface="Canva Sans"/>
                <a:sym typeface="Canva Sans"/>
              </a:rPr>
              <a:t>Collaborating with a professional website design and development company ensures expertise in crafting tailored strategies, implementing best practices, and maintaining long-term success.</a:t>
            </a:r>
          </a:p>
          <a:p>
            <a:pPr algn="ctr">
              <a:lnSpc>
                <a:spcPts val="4373"/>
              </a:lnSpc>
              <a:spcBef>
                <a:spcPct val="0"/>
              </a:spcBef>
            </a:pPr>
            <a:r>
              <a:rPr lang="en-US" sz="2733">
                <a:solidFill>
                  <a:srgbClr val="000000"/>
                </a:solidFill>
                <a:latin typeface="Canva Sans"/>
                <a:ea typeface="Canva Sans"/>
                <a:cs typeface="Canva Sans"/>
                <a:sym typeface="Canva Sans"/>
              </a:rPr>
              <a:t>Conclusion</a:t>
            </a:r>
          </a:p>
          <a:p>
            <a:pPr algn="ctr">
              <a:lnSpc>
                <a:spcPts val="4373"/>
              </a:lnSpc>
              <a:spcBef>
                <a:spcPct val="0"/>
              </a:spcBef>
            </a:pPr>
            <a:r>
              <a:rPr lang="en-US" sz="2733">
                <a:solidFill>
                  <a:srgbClr val="000000"/>
                </a:solidFill>
                <a:latin typeface="Canva Sans"/>
                <a:ea typeface="Canva Sans"/>
                <a:cs typeface="Canva Sans"/>
                <a:sym typeface="Canva Sans"/>
              </a:rPr>
              <a:t>A strategic website is a vital investment for any business. By focusing on user experience, SEO, and regular optimization, businesses can transform their websites into powerful tools for maximizing ROI and achieving long-term growth.</a:t>
            </a:r>
          </a:p>
        </p:txBody>
      </p:sp>
      <p:sp>
        <p:nvSpPr>
          <p:cNvPr name="TextBox 3" id="3"/>
          <p:cNvSpPr txBox="true"/>
          <p:nvPr/>
        </p:nvSpPr>
        <p:spPr>
          <a:xfrm rot="0">
            <a:off x="0" y="8694761"/>
            <a:ext cx="18288000" cy="10612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Behind the Scenes of a High-Performing Website: The Role of Design and Development Companies in Success</a:t>
            </a:r>
          </a:p>
          <a:p>
            <a:pPr algn="ctr">
              <a:lnSpc>
                <a:spcPts val="4373"/>
              </a:lnSpc>
              <a:spcBef>
                <a:spcPct val="0"/>
              </a:spcBef>
            </a:pPr>
          </a:p>
        </p:txBody>
      </p:sp>
      <p:sp>
        <p:nvSpPr>
          <p:cNvPr name="TextBox 4" id="4"/>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0097B2"/>
        </a:solidFill>
      </p:bgPr>
    </p:bg>
    <p:spTree>
      <p:nvGrpSpPr>
        <p:cNvPr id="1" name=""/>
        <p:cNvGrpSpPr/>
        <p:nvPr/>
      </p:nvGrpSpPr>
      <p:grpSpPr>
        <a:xfrm>
          <a:off x="0" y="0"/>
          <a:ext cx="0" cy="0"/>
          <a:chOff x="0" y="0"/>
          <a:chExt cx="0" cy="0"/>
        </a:xfrm>
      </p:grpSpPr>
      <p:sp>
        <p:nvSpPr>
          <p:cNvPr name="TextBox 2" id="2"/>
          <p:cNvSpPr txBox="true"/>
          <p:nvPr/>
        </p:nvSpPr>
        <p:spPr>
          <a:xfrm rot="0">
            <a:off x="0" y="2932974"/>
            <a:ext cx="18288000" cy="548087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A high-performing website is the backbone of any successful online presence. While it might seem like a seamless and straightforward tool, creating such a website requires expertise, strategy, and collaboration. Design and development companies play a pivotal role in turning a business’s vision into a functional, engaging, and results-driven platform. Here’s how they contribute to success.</a:t>
            </a:r>
          </a:p>
          <a:p>
            <a:pPr algn="ctr">
              <a:lnSpc>
                <a:spcPts val="4373"/>
              </a:lnSpc>
              <a:spcBef>
                <a:spcPct val="0"/>
              </a:spcBef>
            </a:pPr>
            <a:r>
              <a:rPr lang="en-US" sz="2733">
                <a:solidFill>
                  <a:srgbClr val="000000"/>
                </a:solidFill>
                <a:latin typeface="Canva Sans"/>
                <a:ea typeface="Canva Sans"/>
                <a:cs typeface="Canva Sans"/>
                <a:sym typeface="Canva Sans"/>
              </a:rPr>
              <a:t>1. Understanding the Client’s Vision</a:t>
            </a:r>
          </a:p>
          <a:p>
            <a:pPr algn="ctr">
              <a:lnSpc>
                <a:spcPts val="4373"/>
              </a:lnSpc>
              <a:spcBef>
                <a:spcPct val="0"/>
              </a:spcBef>
            </a:pPr>
            <a:r>
              <a:rPr lang="en-US" sz="2733">
                <a:solidFill>
                  <a:srgbClr val="000000"/>
                </a:solidFill>
                <a:latin typeface="Canva Sans"/>
                <a:ea typeface="Canva Sans"/>
                <a:cs typeface="Canva Sans"/>
                <a:sym typeface="Canva Sans"/>
              </a:rPr>
              <a:t>The first step in building a high-performing website is understanding the client’s goals, target audience, and brand identity. Design and development companies collaborate with businesses to:</a:t>
            </a:r>
          </a:p>
          <a:p>
            <a:pPr algn="ctr">
              <a:lnSpc>
                <a:spcPts val="4373"/>
              </a:lnSpc>
              <a:spcBef>
                <a:spcPct val="0"/>
              </a:spcBef>
            </a:pPr>
            <a:r>
              <a:rPr lang="en-US" sz="2733">
                <a:solidFill>
                  <a:srgbClr val="000000"/>
                </a:solidFill>
                <a:latin typeface="Canva Sans"/>
                <a:ea typeface="Canva Sans"/>
                <a:cs typeface="Canva Sans"/>
                <a:sym typeface="Canva Sans"/>
              </a:rPr>
              <a:t>Define clear objectives, such as increasing sales, improving user engagement, or building brand awareness.</a:t>
            </a:r>
          </a:p>
          <a:p>
            <a:pPr algn="ctr">
              <a:lnSpc>
                <a:spcPts val="4373"/>
              </a:lnSpc>
              <a:spcBef>
                <a:spcPct val="0"/>
              </a:spcBef>
            </a:pPr>
            <a:r>
              <a:rPr lang="en-US" sz="2733">
                <a:solidFill>
                  <a:srgbClr val="000000"/>
                </a:solidFill>
                <a:latin typeface="Canva Sans"/>
                <a:ea typeface="Canva Sans"/>
                <a:cs typeface="Canva Sans"/>
                <a:sym typeface="Canva Sans"/>
              </a:rPr>
              <a:t>Identify the target audience’s preferences and needs.</a:t>
            </a:r>
          </a:p>
          <a:p>
            <a:pPr algn="ctr">
              <a:lnSpc>
                <a:spcPts val="4373"/>
              </a:lnSpc>
              <a:spcBef>
                <a:spcPct val="0"/>
              </a:spcBef>
            </a:pPr>
            <a:r>
              <a:rPr lang="en-US" sz="2733">
                <a:solidFill>
                  <a:srgbClr val="000000"/>
                </a:solidFill>
                <a:latin typeface="Canva Sans"/>
                <a:ea typeface="Canva Sans"/>
                <a:cs typeface="Canva Sans"/>
                <a:sym typeface="Canva Sans"/>
              </a:rPr>
              <a:t>Develop a plan that aligns with the client’s vision and industry standards.</a:t>
            </a:r>
          </a:p>
        </p:txBody>
      </p:sp>
      <p:sp>
        <p:nvSpPr>
          <p:cNvPr name="TextBox 3" id="3"/>
          <p:cNvSpPr txBox="true"/>
          <p:nvPr/>
        </p:nvSpPr>
        <p:spPr>
          <a:xfrm rot="0">
            <a:off x="9729327" y="9320907"/>
            <a:ext cx="5038395" cy="508827"/>
          </a:xfrm>
          <a:prstGeom prst="rect">
            <a:avLst/>
          </a:prstGeom>
        </p:spPr>
        <p:txBody>
          <a:bodyPr anchor="t" rtlCol="false" tIns="0" lIns="0" bIns="0" rIns="0">
            <a:spAutoFit/>
          </a:bodyPr>
          <a:lstStyle/>
          <a:p>
            <a:pPr algn="ctr">
              <a:lnSpc>
                <a:spcPts val="4373"/>
              </a:lnSpc>
              <a:spcBef>
                <a:spcPct val="0"/>
              </a:spcBef>
            </a:pPr>
            <a:r>
              <a:rPr lang="en-US" sz="2733">
                <a:solidFill>
                  <a:srgbClr val="000000"/>
                </a:solidFill>
                <a:latin typeface="Canva Sans"/>
                <a:ea typeface="Canva Sans"/>
                <a:cs typeface="Canva Sans"/>
                <a:sym typeface="Canva Sans"/>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DAGbiIcVamQ</dc:identifier>
  <dcterms:modified xsi:type="dcterms:W3CDTF">2011-08-01T06:04:30Z</dcterms:modified>
  <cp:revision>1</cp:revision>
  <dc:title>Maximizing ROI Through Strategic Website Design and Development: A Deep Dive</dc:title>
</cp:coreProperties>
</file>