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Libre Baskerville" charset="1" panose="02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2571750"/>
          </a:xfrm>
          <a:prstGeom prst="rect">
            <a:avLst/>
          </a:prstGeom>
        </p:spPr>
        <p:txBody>
          <a:bodyPr anchor="t" rtlCol="false" tIns="0" lIns="0" bIns="0" rIns="0">
            <a:spAutoFit/>
          </a:bodyPr>
          <a:lstStyle/>
          <a:p>
            <a:pPr algn="ctr">
              <a:lnSpc>
                <a:spcPts val="10199"/>
              </a:lnSpc>
            </a:pPr>
            <a:r>
              <a:rPr lang="en-US" sz="8499">
                <a:solidFill>
                  <a:srgbClr val="CB6CE6"/>
                </a:solidFill>
                <a:latin typeface="Libre Baskerville"/>
                <a:ea typeface="Libre Baskerville"/>
                <a:cs typeface="Libre Baskerville"/>
                <a:sym typeface="Libre Baskerville"/>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12505" r="0" b="-12505"/>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FFDE59"/>
                </a:solidFill>
                <a:latin typeface="Libre Baskerville"/>
                <a:ea typeface="Libre Baskerville"/>
                <a:cs typeface="Libre Baskerville"/>
                <a:sym typeface="Libre Baskerville"/>
              </a:rPr>
              <a:t>Website Design and </a:t>
            </a:r>
          </a:p>
          <a:p>
            <a:pPr algn="ctr">
              <a:lnSpc>
                <a:spcPts val="6480"/>
              </a:lnSpc>
            </a:pPr>
            <a:r>
              <a:rPr lang="en-US" sz="5400">
                <a:solidFill>
                  <a:srgbClr val="FFDE59"/>
                </a:solidFill>
                <a:latin typeface="Libre Baskerville"/>
                <a:ea typeface="Libre Baskerville"/>
                <a:cs typeface="Libre Baskerville"/>
                <a:sym typeface="Libre Baskerville"/>
              </a:rPr>
              <a:t>Development </a:t>
            </a:r>
          </a:p>
          <a:p>
            <a:pPr algn="ctr">
              <a:lnSpc>
                <a:spcPts val="6480"/>
              </a:lnSpc>
            </a:pPr>
            <a:r>
              <a:rPr lang="en-US" sz="5400">
                <a:solidFill>
                  <a:srgbClr val="FFDE59"/>
                </a:solidFill>
                <a:latin typeface="Libre Baskerville"/>
                <a:ea typeface="Libre Baskerville"/>
                <a:cs typeface="Libre Baskerville"/>
                <a:sym typeface="Libre Baskerville"/>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71231"/>
            <a:ext cx="5863828" cy="1021334"/>
          </a:xfrm>
          <a:prstGeom prst="rect">
            <a:avLst/>
          </a:prstGeom>
        </p:spPr>
        <p:txBody>
          <a:bodyPr anchor="t" rtlCol="false" tIns="0" lIns="0" bIns="0" rIns="0">
            <a:spAutoFit/>
          </a:bodyPr>
          <a:lstStyle/>
          <a:p>
            <a:pPr algn="ctr">
              <a:lnSpc>
                <a:spcPts val="4104"/>
              </a:lnSpc>
            </a:pPr>
            <a:r>
              <a:rPr lang="en-US" sz="2565">
                <a:solidFill>
                  <a:srgbClr val="38B6FF"/>
                </a:solidFill>
                <a:latin typeface="Libre Baskerville"/>
                <a:ea typeface="Libre Baskerville"/>
                <a:cs typeface="Libre Baskerville"/>
                <a:sym typeface="Libre Baskerville"/>
              </a:rPr>
              <a:t> Web Design &amp; Web Development </a:t>
            </a:r>
          </a:p>
          <a:p>
            <a:pPr algn="ctr">
              <a:lnSpc>
                <a:spcPts val="4160"/>
              </a:lnSpc>
            </a:pPr>
            <a:r>
              <a:rPr lang="en-US" sz="2600">
                <a:solidFill>
                  <a:srgbClr val="38B6FF"/>
                </a:solidFill>
                <a:latin typeface="Libre Baskerville"/>
                <a:ea typeface="Libre Baskerville"/>
                <a:cs typeface="Libre Baskerville"/>
                <a:sym typeface="Libre Baskerville"/>
              </a:rPr>
              <a:t>Company in Bangalore, India</a:t>
            </a:r>
          </a:p>
        </p:txBody>
      </p:sp>
      <p:sp>
        <p:nvSpPr>
          <p:cNvPr name="TextBox 11" id="11"/>
          <p:cNvSpPr txBox="true"/>
          <p:nvPr/>
        </p:nvSpPr>
        <p:spPr>
          <a:xfrm rot="0">
            <a:off x="11949261" y="6290480"/>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a:p>
            <a:pPr algn="ctr">
              <a:lnSpc>
                <a:spcPts val="4160"/>
              </a:lnSpc>
            </a:pPr>
            <a:r>
              <a:rPr lang="en-US" sz="2600">
                <a:solidFill>
                  <a:srgbClr val="FFFFFF"/>
                </a:solidFill>
                <a:latin typeface="Libre Baskerville"/>
                <a:ea typeface="Libre Baskerville"/>
                <a:cs typeface="Libre Baskerville"/>
                <a:sym typeface="Libre Baskerville"/>
              </a:rPr>
              <a:t>+91 9986 056 909</a:t>
            </a:r>
          </a:p>
          <a:p>
            <a:pPr algn="ctr">
              <a:lnSpc>
                <a:spcPts val="4160"/>
              </a:lnSpc>
            </a:pPr>
            <a:r>
              <a:rPr lang="en-US" sz="2600">
                <a:solidFill>
                  <a:srgbClr val="FFFFFF"/>
                </a:solidFill>
                <a:latin typeface="Libre Baskerville"/>
                <a:ea typeface="Libre Baskerville"/>
                <a:cs typeface="Libre Baskerville"/>
                <a:sym typeface="Libre Baskerville"/>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24A, 1st Main Rd, Chandra Reddy </a:t>
            </a:r>
          </a:p>
          <a:p>
            <a:pPr algn="ctr">
              <a:lnSpc>
                <a:spcPts val="4160"/>
              </a:lnSpc>
            </a:pPr>
            <a:r>
              <a:rPr lang="en-US" sz="2600">
                <a:solidFill>
                  <a:srgbClr val="FFFFFF"/>
                </a:solidFill>
                <a:latin typeface="Libre Baskerville"/>
                <a:ea typeface="Libre Baskerville"/>
                <a:cs typeface="Libre Baskerville"/>
                <a:sym typeface="Libre Baskerville"/>
              </a:rPr>
              <a:t>Layout, Koramangala 4th Block, </a:t>
            </a:r>
          </a:p>
          <a:p>
            <a:pPr algn="ctr">
              <a:lnSpc>
                <a:spcPts val="4160"/>
              </a:lnSpc>
            </a:pPr>
            <a:r>
              <a:rPr lang="en-US" sz="2600">
                <a:solidFill>
                  <a:srgbClr val="FFFFFF"/>
                </a:solidFill>
                <a:latin typeface="Libre Baskerville"/>
                <a:ea typeface="Libre Baskerville"/>
                <a:cs typeface="Libre Baskerville"/>
                <a:sym typeface="Libre Baskerville"/>
              </a:rPr>
              <a:t>Koramangala, Bengaluru, </a:t>
            </a:r>
          </a:p>
          <a:p>
            <a:pPr algn="ctr">
              <a:lnSpc>
                <a:spcPts val="4160"/>
              </a:lnSpc>
            </a:pPr>
            <a:r>
              <a:rPr lang="en-US" sz="2600">
                <a:solidFill>
                  <a:srgbClr val="FFFFFF"/>
                </a:solidFill>
                <a:latin typeface="Libre Baskerville"/>
                <a:ea typeface="Libre Baskerville"/>
                <a:cs typeface="Libre Baskerville"/>
                <a:sym typeface="Libre Baskervill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14754"/>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Social Media Marketing: We create engaging social media campaigns to build brand awareness and foster c</a:t>
            </a:r>
            <a:r>
              <a:rPr lang="en-US" sz="2600">
                <a:solidFill>
                  <a:srgbClr val="D9D9D9"/>
                </a:solidFill>
                <a:latin typeface="Libre Baskerville"/>
                <a:ea typeface="Libre Baskerville"/>
                <a:cs typeface="Libre Baskerville"/>
                <a:sym typeface="Libre Baskerville"/>
              </a:rPr>
              <a:t>ommunity.</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Content Marketing: We develop high-quality content to educate, inform, and inspire your audience.</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Why Choose Us?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Tailored Solutions: We customize our services to fit your specific needs.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Data-Driven Approach: We use data-driven insights to inform our strategies and measure success.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**We use the latest technologies and trends.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Collaborative Partnerships: We work closely with our clients to build strong, long-lasting relationships.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Results-Oriented Focus: We're committed to delivering measurable results that drive business growth.</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Ready to Elevate Your Online Presence?</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Contact us today to discuss your goals. Let's collaborate and weave the web of success for your business.</a:t>
            </a:r>
          </a:p>
        </p:txBody>
      </p:sp>
      <p:sp>
        <p:nvSpPr>
          <p:cNvPr name="TextBox 3" id="3"/>
          <p:cNvSpPr txBox="true"/>
          <p:nvPr/>
        </p:nvSpPr>
        <p:spPr>
          <a:xfrm rot="0">
            <a:off x="11015052" y="9569174"/>
            <a:ext cx="5018468"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2580"/>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9630"/>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Visit Us - www.quorawebsolution.com</a:t>
            </a:r>
          </a:p>
          <a:p>
            <a:pPr algn="ctr">
              <a:lnSpc>
                <a:spcPts val="4160"/>
              </a:lnSpc>
            </a:pPr>
            <a:r>
              <a:rPr lang="en-US" sz="2600">
                <a:solidFill>
                  <a:srgbClr val="FFFFFF"/>
                </a:solidFill>
                <a:latin typeface="Libre Baskerville"/>
                <a:ea typeface="Libre Baskerville"/>
                <a:cs typeface="Libre Baskerville"/>
                <a:sym typeface="Libre Baskerville"/>
              </a:rPr>
              <a:t>Call Us - +91 9986 056 909</a:t>
            </a:r>
          </a:p>
          <a:p>
            <a:pPr algn="ctr">
              <a:lnSpc>
                <a:spcPts val="4160"/>
              </a:lnSpc>
            </a:pPr>
            <a:r>
              <a:rPr lang="en-US" sz="2600">
                <a:solidFill>
                  <a:srgbClr val="FFFFFF"/>
                </a:solidFill>
                <a:latin typeface="Libre Baskerville"/>
                <a:ea typeface="Libre Baskerville"/>
                <a:cs typeface="Libre Baskerville"/>
                <a:sym typeface="Libre Baskerville"/>
              </a:rPr>
              <a:t>Mail Us - info@quorawebsolutions.com</a:t>
            </a:r>
          </a:p>
          <a:p>
            <a:pPr algn="ctr">
              <a:lnSpc>
                <a:spcPts val="4160"/>
              </a:lnSpc>
            </a:pPr>
          </a:p>
        </p:txBody>
      </p:sp>
      <p:sp>
        <p:nvSpPr>
          <p:cNvPr name="TextBox 4" id="4"/>
          <p:cNvSpPr txBox="true"/>
          <p:nvPr/>
        </p:nvSpPr>
        <p:spPr>
          <a:xfrm rot="0">
            <a:off x="11015052" y="9569174"/>
            <a:ext cx="4992023"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673" t="0" r="-33673" b="0"/>
              </a:stretch>
            </a:blipFill>
          </p:spPr>
        </p:sp>
      </p:grpSp>
      <p:sp>
        <p:nvSpPr>
          <p:cNvPr name="TextBox 10" id="10"/>
          <p:cNvSpPr txBox="true"/>
          <p:nvPr/>
        </p:nvSpPr>
        <p:spPr>
          <a:xfrm rot="0">
            <a:off x="7267729" y="581038"/>
            <a:ext cx="6270719" cy="9134450"/>
          </a:xfrm>
          <a:prstGeom prst="rect">
            <a:avLst/>
          </a:prstGeom>
        </p:spPr>
        <p:txBody>
          <a:bodyPr anchor="t" rtlCol="false" tIns="0" lIns="0" bIns="0" rIns="0">
            <a:spAutoFit/>
          </a:bodyPr>
          <a:lstStyle/>
          <a:p>
            <a:pPr algn="ctr">
              <a:lnSpc>
                <a:spcPts val="2279"/>
              </a:lnSpc>
            </a:pPr>
            <a:r>
              <a:rPr lang="en-US" sz="1899" u="sng">
                <a:solidFill>
                  <a:srgbClr val="FFFFFF"/>
                </a:solidFill>
                <a:latin typeface="Libre Baskerville"/>
                <a:ea typeface="Libre Baskerville"/>
                <a:cs typeface="Libre Baskerville"/>
                <a:sym typeface="Libre Baskervill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Libre Baskerville"/>
                <a:ea typeface="Libre Baskerville"/>
                <a:cs typeface="Libre Baskerville"/>
                <a:sym typeface="Libre Baskerville"/>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53167"/>
            <a:ext cx="2681783" cy="761985"/>
          </a:xfrm>
          <a:prstGeom prst="rect">
            <a:avLst/>
          </a:prstGeom>
        </p:spPr>
        <p:txBody>
          <a:bodyPr anchor="t" rtlCol="false" tIns="0" lIns="0" bIns="0" rIns="0">
            <a:spAutoFit/>
          </a:bodyPr>
          <a:lstStyle/>
          <a:p>
            <a:pPr algn="ctr">
              <a:lnSpc>
                <a:spcPts val="6000"/>
              </a:lnSpc>
            </a:pPr>
            <a:r>
              <a:rPr lang="en-US" sz="5000">
                <a:solidFill>
                  <a:srgbClr val="FFFFFF"/>
                </a:solidFill>
                <a:latin typeface="Libre Baskerville"/>
                <a:ea typeface="Libre Baskerville"/>
                <a:cs typeface="Libre Baskerville"/>
                <a:sym typeface="Libre Baskerville"/>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30490" y="238006"/>
            <a:ext cx="14507554" cy="6599524"/>
          </a:xfrm>
          <a:custGeom>
            <a:avLst/>
            <a:gdLst/>
            <a:ahLst/>
            <a:cxnLst/>
            <a:rect r="r" b="b" t="t" l="l"/>
            <a:pathLst>
              <a:path h="6599524" w="14507554">
                <a:moveTo>
                  <a:pt x="0" y="0"/>
                </a:moveTo>
                <a:lnTo>
                  <a:pt x="14507553" y="0"/>
                </a:lnTo>
                <a:lnTo>
                  <a:pt x="14507553" y="6599523"/>
                </a:lnTo>
                <a:lnTo>
                  <a:pt x="0" y="6599523"/>
                </a:lnTo>
                <a:lnTo>
                  <a:pt x="0" y="0"/>
                </a:lnTo>
                <a:close/>
              </a:path>
            </a:pathLst>
          </a:custGeom>
          <a:blipFill>
            <a:blip r:embed="rId2"/>
            <a:stretch>
              <a:fillRect l="0" t="-31703" r="0" b="-25692"/>
            </a:stretch>
          </a:blipFill>
        </p:spPr>
      </p:sp>
      <p:sp>
        <p:nvSpPr>
          <p:cNvPr name="TextBox 3" id="3"/>
          <p:cNvSpPr txBox="true"/>
          <p:nvPr/>
        </p:nvSpPr>
        <p:spPr>
          <a:xfrm rot="0">
            <a:off x="0" y="877125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Libre Baskerville"/>
                <a:ea typeface="Libre Baskerville"/>
                <a:cs typeface="Libre Baskerville"/>
                <a:sym typeface="Libre Baskerville"/>
              </a:rPr>
              <a:t>A strong online presence is essential in today's digital world. </a:t>
            </a:r>
            <a:r>
              <a:rPr lang="en-US" sz="2600">
                <a:solidFill>
                  <a:srgbClr val="D9D9D9"/>
                </a:solidFill>
                <a:latin typeface="Libre Baskerville"/>
                <a:ea typeface="Libre Baskerville"/>
                <a:cs typeface="Libre Baskerville"/>
                <a:sym typeface="Libre Baskerville"/>
              </a:rPr>
              <a:t>Your website is your brand's digital storefront. </a:t>
            </a:r>
          </a:p>
          <a:p>
            <a:pPr algn="ctr">
              <a:lnSpc>
                <a:spcPts val="4160"/>
              </a:lnSpc>
              <a:spcBef>
                <a:spcPct val="0"/>
              </a:spcBef>
            </a:pPr>
          </a:p>
        </p:txBody>
      </p:sp>
      <p:sp>
        <p:nvSpPr>
          <p:cNvPr name="TextBox 4" id="4"/>
          <p:cNvSpPr txBox="true"/>
          <p:nvPr/>
        </p:nvSpPr>
        <p:spPr>
          <a:xfrm rot="0">
            <a:off x="11015052" y="9569174"/>
            <a:ext cx="4992023"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42803" y="276748"/>
            <a:ext cx="14761064" cy="6560097"/>
          </a:xfrm>
          <a:custGeom>
            <a:avLst/>
            <a:gdLst/>
            <a:ahLst/>
            <a:cxnLst/>
            <a:rect r="r" b="b" t="t" l="l"/>
            <a:pathLst>
              <a:path h="6560097" w="14761064">
                <a:moveTo>
                  <a:pt x="0" y="0"/>
                </a:moveTo>
                <a:lnTo>
                  <a:pt x="14761064" y="0"/>
                </a:lnTo>
                <a:lnTo>
                  <a:pt x="14761064" y="6560097"/>
                </a:lnTo>
                <a:lnTo>
                  <a:pt x="0" y="6560097"/>
                </a:lnTo>
                <a:lnTo>
                  <a:pt x="0" y="0"/>
                </a:lnTo>
                <a:close/>
              </a:path>
            </a:pathLst>
          </a:custGeom>
          <a:blipFill>
            <a:blip r:embed="rId2"/>
            <a:stretch>
              <a:fillRect l="0" t="-8056" r="0" b="-7250"/>
            </a:stretch>
          </a:blipFill>
        </p:spPr>
      </p:sp>
      <p:sp>
        <p:nvSpPr>
          <p:cNvPr name="TextBox 3" id="3"/>
          <p:cNvSpPr txBox="true"/>
          <p:nvPr/>
        </p:nvSpPr>
        <p:spPr>
          <a:xfrm rot="0">
            <a:off x="0" y="877125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Libre Baskerville"/>
                <a:ea typeface="Libre Baskerville"/>
                <a:cs typeface="Libre Baskerville"/>
                <a:sym typeface="Libre Baskerville"/>
              </a:rPr>
              <a:t>That's why it's crucial to have a website that not only looks stunning but also performs seamlessly.</a:t>
            </a:r>
          </a:p>
          <a:p>
            <a:pPr algn="ctr">
              <a:lnSpc>
                <a:spcPts val="4160"/>
              </a:lnSpc>
              <a:spcBef>
                <a:spcPct val="0"/>
              </a:spcBef>
            </a:pPr>
          </a:p>
        </p:txBody>
      </p:sp>
      <p:sp>
        <p:nvSpPr>
          <p:cNvPr name="TextBox 4" id="4"/>
          <p:cNvSpPr txBox="true"/>
          <p:nvPr/>
        </p:nvSpPr>
        <p:spPr>
          <a:xfrm rot="0">
            <a:off x="11015052" y="9569174"/>
            <a:ext cx="4992023"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63010" y="249239"/>
            <a:ext cx="14667761" cy="6720896"/>
          </a:xfrm>
          <a:custGeom>
            <a:avLst/>
            <a:gdLst/>
            <a:ahLst/>
            <a:cxnLst/>
            <a:rect r="r" b="b" t="t" l="l"/>
            <a:pathLst>
              <a:path h="6720896" w="14667761">
                <a:moveTo>
                  <a:pt x="0" y="0"/>
                </a:moveTo>
                <a:lnTo>
                  <a:pt x="14667760" y="0"/>
                </a:lnTo>
                <a:lnTo>
                  <a:pt x="14667760" y="6720895"/>
                </a:lnTo>
                <a:lnTo>
                  <a:pt x="0" y="6720895"/>
                </a:lnTo>
                <a:lnTo>
                  <a:pt x="0" y="0"/>
                </a:lnTo>
                <a:close/>
              </a:path>
            </a:pathLst>
          </a:custGeom>
          <a:blipFill>
            <a:blip r:embed="rId2"/>
            <a:stretch>
              <a:fillRect l="0" t="-13540" r="0" b="-5671"/>
            </a:stretch>
          </a:blipFill>
        </p:spPr>
      </p:sp>
      <p:sp>
        <p:nvSpPr>
          <p:cNvPr name="TextBox 3" id="3"/>
          <p:cNvSpPr txBox="true"/>
          <p:nvPr/>
        </p:nvSpPr>
        <p:spPr>
          <a:xfrm rot="0">
            <a:off x="0" y="8705215"/>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The Art of Web Design</a:t>
            </a:r>
          </a:p>
        </p:txBody>
      </p:sp>
      <p:sp>
        <p:nvSpPr>
          <p:cNvPr name="TextBox 4" id="4"/>
          <p:cNvSpPr txBox="true"/>
          <p:nvPr/>
        </p:nvSpPr>
        <p:spPr>
          <a:xfrm rot="0">
            <a:off x="11015052" y="9569174"/>
            <a:ext cx="4992023"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922138" y="276748"/>
            <a:ext cx="14549504" cy="6850993"/>
          </a:xfrm>
          <a:custGeom>
            <a:avLst/>
            <a:gdLst/>
            <a:ahLst/>
            <a:cxnLst/>
            <a:rect r="r" b="b" t="t" l="l"/>
            <a:pathLst>
              <a:path h="6850993" w="14549504">
                <a:moveTo>
                  <a:pt x="0" y="0"/>
                </a:moveTo>
                <a:lnTo>
                  <a:pt x="14549504" y="0"/>
                </a:lnTo>
                <a:lnTo>
                  <a:pt x="14549504" y="6850992"/>
                </a:lnTo>
                <a:lnTo>
                  <a:pt x="0" y="6850992"/>
                </a:lnTo>
                <a:lnTo>
                  <a:pt x="0" y="0"/>
                </a:lnTo>
                <a:close/>
              </a:path>
            </a:pathLst>
          </a:custGeom>
          <a:blipFill>
            <a:blip r:embed="rId2"/>
            <a:stretch>
              <a:fillRect l="0" t="-6923" r="0" b="-1905"/>
            </a:stretch>
          </a:blipFill>
        </p:spPr>
      </p:sp>
      <p:sp>
        <p:nvSpPr>
          <p:cNvPr name="TextBox 3" id="3"/>
          <p:cNvSpPr txBox="true"/>
          <p:nvPr/>
        </p:nvSpPr>
        <p:spPr>
          <a:xfrm rot="0">
            <a:off x="0" y="8521424"/>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At Website Design and Development Company, we believe that web design is more than just aesthetics. </a:t>
            </a:r>
          </a:p>
          <a:p>
            <a:pPr algn="ctr">
              <a:lnSpc>
                <a:spcPts val="4160"/>
              </a:lnSpc>
              <a:spcBef>
                <a:spcPct val="0"/>
              </a:spcBef>
            </a:pPr>
          </a:p>
        </p:txBody>
      </p:sp>
      <p:sp>
        <p:nvSpPr>
          <p:cNvPr name="TextBox 4" id="4"/>
          <p:cNvSpPr txBox="true"/>
          <p:nvPr/>
        </p:nvSpPr>
        <p:spPr>
          <a:xfrm rot="0">
            <a:off x="11015052" y="9569174"/>
            <a:ext cx="4992023"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1777089"/>
            <a:ext cx="18288000" cy="8345170"/>
          </a:xfrm>
          <a:prstGeom prst="rect">
            <a:avLst/>
          </a:prstGeom>
        </p:spPr>
        <p:txBody>
          <a:bodyPr anchor="t" rtlCol="false" tIns="0" lIns="0" bIns="0" rIns="0">
            <a:spAutoFit/>
          </a:bodyPr>
          <a:lstStyle/>
          <a:p>
            <a:pPr algn="ctr">
              <a:lnSpc>
                <a:spcPts val="4160"/>
              </a:lnSpc>
            </a:pPr>
            <a:r>
              <a:rPr lang="en-US" sz="2600">
                <a:solidFill>
                  <a:srgbClr val="D9D9D9"/>
                </a:solidFill>
                <a:latin typeface="Libre Baskerville"/>
                <a:ea typeface="Libre Baskerville"/>
                <a:cs typeface="Libre Baskerville"/>
                <a:sym typeface="Libre Baskerville"/>
              </a:rPr>
              <a:t>It's about creating a visually appealing and user-friendly experience that resonates with your target audience. Our team of skilled designers is passionate about crafting unique and innovative designs that reflect your brand's identity.</a:t>
            </a:r>
          </a:p>
          <a:p>
            <a:pPr algn="ctr">
              <a:lnSpc>
                <a:spcPts val="4160"/>
              </a:lnSpc>
            </a:pPr>
            <a:r>
              <a:rPr lang="en-US" sz="2600">
                <a:solidFill>
                  <a:srgbClr val="D9D9D9"/>
                </a:solidFill>
                <a:latin typeface="Libre Baskerville"/>
                <a:ea typeface="Libre Baskerville"/>
                <a:cs typeface="Libre Baskerville"/>
                <a:sym typeface="Libre Baskerville"/>
              </a:rPr>
              <a:t>Key Elements of Effective Web Design</a:t>
            </a:r>
          </a:p>
          <a:p>
            <a:pPr algn="ctr" marL="561341" indent="-280670" lvl="1">
              <a:lnSpc>
                <a:spcPts val="4160"/>
              </a:lnSpc>
              <a:buFont typeface="Arial"/>
              <a:buChar char="•"/>
            </a:pPr>
            <a:r>
              <a:rPr lang="en-US" sz="2600">
                <a:solidFill>
                  <a:srgbClr val="D9D9D9"/>
                </a:solidFill>
                <a:latin typeface="Libre Baskerville"/>
                <a:ea typeface="Libre Baskerville"/>
                <a:cs typeface="Libre Baskerville"/>
                <a:sym typeface="Libre Baskerville"/>
              </a:rPr>
              <a:t>User Experience (UX): We prioritize creating intuitive and engaging user experiences. Our designs are optimized for easy navigation and seamless interaction.</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Responsive Design: </a:t>
            </a:r>
            <a:r>
              <a:rPr lang="en-US" sz="2600">
                <a:solidFill>
                  <a:srgbClr val="D9D9D9"/>
                </a:solidFill>
                <a:latin typeface="Libre Baskerville"/>
                <a:ea typeface="Libre Baskerville"/>
                <a:cs typeface="Libre Baskerville"/>
                <a:sym typeface="Libre Baskerville"/>
              </a:rPr>
              <a:t>Your website should look great on any device, from desktops to smartphones. Our responsive designs ensure a consistent experience across all platforms.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Visual Appeal: We combine stunning visuals with strategic typography to create visually striking designs that capture attention.</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Brand Consistency: We work closely with you to ensure that your website aligns with your brand's overall look and feel.</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The Science of Web Development</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While design is the art, development is the science. Our team of experienced developers brings technical expertise to the table, ensuring that your website is not only beautiful but also functional.</a:t>
            </a:r>
          </a:p>
          <a:p>
            <a:pPr algn="ctr">
              <a:lnSpc>
                <a:spcPts val="4160"/>
              </a:lnSpc>
              <a:spcBef>
                <a:spcPct val="0"/>
              </a:spcBef>
            </a:pPr>
          </a:p>
        </p:txBody>
      </p:sp>
      <p:sp>
        <p:nvSpPr>
          <p:cNvPr name="TextBox 3" id="3"/>
          <p:cNvSpPr txBox="true"/>
          <p:nvPr/>
        </p:nvSpPr>
        <p:spPr>
          <a:xfrm rot="0">
            <a:off x="11015052" y="9569174"/>
            <a:ext cx="4859797"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18539"/>
            <a:ext cx="18288000" cy="624967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Libre Baskerville"/>
                <a:ea typeface="Libre Baskerville"/>
                <a:cs typeface="Libre Baskerville"/>
                <a:sym typeface="Libre Baskerville"/>
              </a:rPr>
              <a:t>Key Elements of Effective Web Development</a:t>
            </a:r>
          </a:p>
          <a:p>
            <a:pPr algn="ctr" marL="561341" indent="-280670" lvl="1">
              <a:lnSpc>
                <a:spcPts val="4160"/>
              </a:lnSpc>
              <a:buFont typeface="Arial"/>
              <a:buChar char="•"/>
            </a:pPr>
            <a:r>
              <a:rPr lang="en-US" sz="2600">
                <a:solidFill>
                  <a:srgbClr val="D9D9D9"/>
                </a:solidFill>
                <a:latin typeface="Libre Baskerville"/>
                <a:ea typeface="Libre Baskerville"/>
                <a:cs typeface="Libre Baskerville"/>
                <a:sym typeface="Libre Baskerville"/>
              </a:rPr>
              <a:t>Performance Optimization: We optimize your website for speed and performance, ensuring fast loading times and smooth user experiences.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Security: </a:t>
            </a:r>
            <a:r>
              <a:rPr lang="en-US" sz="2600">
                <a:solidFill>
                  <a:srgbClr val="D9D9D9"/>
                </a:solidFill>
                <a:latin typeface="Libre Baskerville"/>
                <a:ea typeface="Libre Baskerville"/>
                <a:cs typeface="Libre Baskerville"/>
                <a:sym typeface="Libre Baskerville"/>
              </a:rPr>
              <a:t>Your website's security is paramount. We protect your data and your visitors' privacy.</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SEO: We build websites with SEO in mind, helping you rank higher in search engine results and attract more organic traffic.</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Accessibility: We design and develop websites that are accessible to everyone, including individuals with disabilities.</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Partner with Us</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At Website Design and Development Company, we're committed to delivering exceptional web design and development services. We're more than just a service provider; we're your partner in digital success.</a:t>
            </a:r>
          </a:p>
        </p:txBody>
      </p:sp>
      <p:sp>
        <p:nvSpPr>
          <p:cNvPr name="TextBox 3" id="3"/>
          <p:cNvSpPr txBox="true"/>
          <p:nvPr/>
        </p:nvSpPr>
        <p:spPr>
          <a:xfrm rot="0">
            <a:off x="11015052" y="9569174"/>
            <a:ext cx="4886242"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662325"/>
            <a:ext cx="18288000" cy="25825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Libre Baskerville"/>
                <a:ea typeface="Libre Baskerville"/>
                <a:cs typeface="Libre Baskerville"/>
                <a:sym typeface="Libre Baskerville"/>
              </a:rPr>
              <a:t>Contact us today to discuss your project and let us help you create a website that truly represents your brand.</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By combining creativity and technical expertise, we'll transform your online presence and help you achieve your business goals.</a:t>
            </a:r>
          </a:p>
        </p:txBody>
      </p:sp>
      <p:sp>
        <p:nvSpPr>
          <p:cNvPr name="TextBox 3" id="3"/>
          <p:cNvSpPr txBox="true"/>
          <p:nvPr/>
        </p:nvSpPr>
        <p:spPr>
          <a:xfrm rot="0">
            <a:off x="0" y="6450568"/>
            <a:ext cx="18288000" cy="2582545"/>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Libre Baskerville"/>
                <a:ea typeface="Libre Baskerville"/>
                <a:cs typeface="Libre Baskerville"/>
                <a:sym typeface="Libre Baskerville"/>
              </a:rPr>
              <a:t>Weaving the Web of Success: </a:t>
            </a:r>
            <a:r>
              <a:rPr lang="en-US" sz="2600">
                <a:solidFill>
                  <a:srgbClr val="D9D9D9"/>
                </a:solidFill>
                <a:latin typeface="Libre Baskerville"/>
                <a:ea typeface="Libre Baskerville"/>
                <a:cs typeface="Libre Baskerville"/>
                <a:sym typeface="Libre Baskerville"/>
              </a:rPr>
              <a:t>Your Digital Transformation Partner</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Embracing the Digital Age</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You need a strong online presence to succeed. At Website Design and Development Company, we're your trusted partner in navigating this complex digital world.</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Our Expertise, Your Advantage</a:t>
            </a:r>
          </a:p>
        </p:txBody>
      </p:sp>
      <p:sp>
        <p:nvSpPr>
          <p:cNvPr name="TextBox 4" id="4"/>
          <p:cNvSpPr txBox="true"/>
          <p:nvPr/>
        </p:nvSpPr>
        <p:spPr>
          <a:xfrm rot="0">
            <a:off x="11015052" y="9569174"/>
            <a:ext cx="4912687"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67735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We create besp</a:t>
            </a:r>
            <a:r>
              <a:rPr lang="en-US" sz="2600">
                <a:solidFill>
                  <a:srgbClr val="D9D9D9"/>
                </a:solidFill>
                <a:latin typeface="Libre Baskerville"/>
                <a:ea typeface="Libre Baskerville"/>
                <a:cs typeface="Libre Baskerville"/>
                <a:sym typeface="Libre Baskerville"/>
              </a:rPr>
              <a:t>oke digital solutions that empower businesses to reach new heights. Our team of skilled designers, developers, and digital strategists is dedicated to delivering exceptional results.</a:t>
            </a:r>
          </a:p>
          <a:p>
            <a:pPr algn="ctr">
              <a:lnSpc>
                <a:spcPts val="4160"/>
              </a:lnSpc>
              <a:spcBef>
                <a:spcPct val="0"/>
              </a:spcBef>
            </a:pPr>
            <a:r>
              <a:rPr lang="en-US" sz="2600">
                <a:solidFill>
                  <a:srgbClr val="D9D9D9"/>
                </a:solidFill>
                <a:latin typeface="Libre Baskerville"/>
                <a:ea typeface="Libre Baskerville"/>
                <a:cs typeface="Libre Baskerville"/>
                <a:sym typeface="Libre Baskerville"/>
              </a:rPr>
              <a:t>Our Services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Web Design and Development: From sleek, modern websites to robust e-commerce platforms, we create visually stunning and highly functional digital experiences.</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Digital Marketing: Our comprehensive digital marketing services help you attract, engage, and convert your target audience.</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Search Engine Optimization (SEO): We make your website more visible in search engine results, driving organic traffic.</a:t>
            </a:r>
          </a:p>
          <a:p>
            <a:pPr algn="ctr" marL="561341" indent="-280670" lvl="1">
              <a:lnSpc>
                <a:spcPts val="4160"/>
              </a:lnSpc>
              <a:spcBef>
                <a:spcPct val="0"/>
              </a:spcBef>
              <a:buFont typeface="Arial"/>
              <a:buChar char="•"/>
            </a:pPr>
            <a:r>
              <a:rPr lang="en-US" sz="2600">
                <a:solidFill>
                  <a:srgbClr val="D9D9D9"/>
                </a:solidFill>
                <a:latin typeface="Libre Baskerville"/>
                <a:ea typeface="Libre Baskerville"/>
                <a:cs typeface="Libre Baskerville"/>
                <a:sym typeface="Libre Baskerville"/>
              </a:rPr>
              <a:t>Pay-Per-Click (PPC) Advertising: We leverage the power of PPC advertising to generate immediate results and maximize your return on investment.</a:t>
            </a:r>
          </a:p>
          <a:p>
            <a:pPr algn="ctr">
              <a:lnSpc>
                <a:spcPts val="4160"/>
              </a:lnSpc>
              <a:spcBef>
                <a:spcPct val="0"/>
              </a:spcBef>
            </a:pPr>
          </a:p>
        </p:txBody>
      </p:sp>
      <p:sp>
        <p:nvSpPr>
          <p:cNvPr name="TextBox 3" id="3"/>
          <p:cNvSpPr txBox="true"/>
          <p:nvPr/>
        </p:nvSpPr>
        <p:spPr>
          <a:xfrm rot="0">
            <a:off x="11015052" y="9569174"/>
            <a:ext cx="4912687" cy="487045"/>
          </a:xfrm>
          <a:prstGeom prst="rect">
            <a:avLst/>
          </a:prstGeom>
        </p:spPr>
        <p:txBody>
          <a:bodyPr anchor="t" rtlCol="false" tIns="0" lIns="0" bIns="0" rIns="0">
            <a:spAutoFit/>
          </a:bodyPr>
          <a:lstStyle/>
          <a:p>
            <a:pPr algn="ctr">
              <a:lnSpc>
                <a:spcPts val="4160"/>
              </a:lnSpc>
            </a:pPr>
            <a:r>
              <a:rPr lang="en-US" sz="2600">
                <a:solidFill>
                  <a:srgbClr val="FFFFFF"/>
                </a:solidFill>
                <a:latin typeface="Libre Baskerville"/>
                <a:ea typeface="Libre Baskerville"/>
                <a:cs typeface="Libre Baskerville"/>
                <a:sym typeface="Libre Baskervill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DAGXm3Rn7cs</dc:identifier>
  <dcterms:modified xsi:type="dcterms:W3CDTF">2011-08-01T06:04:30Z</dcterms:modified>
  <cp:revision>1</cp:revision>
  <dc:title>Your Brand, Our Canvas: Masterful Web Design and Development</dc:title>
</cp:coreProperties>
</file>