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Lst>
  <p:sldSz cx="18288000" cy="10287000"/>
  <p:notesSz cx="6858000" cy="9144000"/>
  <p:embeddedFontLst>
    <p:embeddedFont>
      <p:font typeface="Tex Gyre Bonum Bold" charset="1" panose="00000800000000000000"/>
      <p:regular r:id="rId13"/>
    </p:embeddedFont>
    <p:embeddedFont>
      <p:font typeface="Times New Roman MT" charset="1" panose="02030502070405020303"/>
      <p:regular r:id="rId14"/>
    </p:embeddedFont>
    <p:embeddedFont>
      <p:font typeface="Times New Roman MT Bold" charset="1" panose="02030802070405020303"/>
      <p:regular r:id="rId15"/>
    </p:embeddedFont>
    <p:embeddedFont>
      <p:font typeface="Poppins Bold" charset="1" panose="0000080000000000000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16" Target="fonts/font16.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insurewithhart.com" TargetMode="External" Type="http://schemas.openxmlformats.org/officeDocument/2006/relationships/hyperlink"/><Relationship Id="rId3"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insurewithhart.com" TargetMode="External" Type="http://schemas.openxmlformats.org/officeDocument/2006/relationships/hyperlink"/></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10" Target="tel:+12814191656" TargetMode="External" Type="http://schemas.openxmlformats.org/officeDocument/2006/relationships/hyperlink"/><Relationship Id="rId11" Target="http://www.insurewithhart.com" TargetMode="External" Type="http://schemas.openxmlformats.org/officeDocument/2006/relationships/hyperlink"/><Relationship Id="rId12" Target="mailto:hart.insurance@yahoo.com" TargetMode="External" Type="http://schemas.openxmlformats.org/officeDocument/2006/relationships/hyperlink"/><Relationship Id="rId13" Target="https://maps.app.goo.gl/ebDmcur7LD2eySZD6" TargetMode="External" Type="http://schemas.openxmlformats.org/officeDocument/2006/relationships/hyperlink"/><Relationship Id="rId2" Target="../media/image4.png" Type="http://schemas.openxmlformats.org/officeDocument/2006/relationships/image"/><Relationship Id="rId3" Target="../media/image5.svg" Type="http://schemas.openxmlformats.org/officeDocument/2006/relationships/image"/><Relationship Id="rId4" Target="../media/image6.png" Type="http://schemas.openxmlformats.org/officeDocument/2006/relationships/image"/><Relationship Id="rId5" Target="../media/image7.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 Id="rId8" Target="../media/image10.png" Type="http://schemas.openxmlformats.org/officeDocument/2006/relationships/image"/><Relationship Id="rId9" Target="../media/image11.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4995776" y="-3807453"/>
            <a:ext cx="8299576" cy="6584448"/>
            <a:chOff x="0" y="0"/>
            <a:chExt cx="1024520" cy="812800"/>
          </a:xfrm>
        </p:grpSpPr>
        <p:sp>
          <p:nvSpPr>
            <p:cNvPr name="Freeform 3" id="3"/>
            <p:cNvSpPr/>
            <p:nvPr/>
          </p:nvSpPr>
          <p:spPr>
            <a:xfrm flipH="false" flipV="false" rot="0">
              <a:off x="0" y="0"/>
              <a:ext cx="1024520" cy="812800"/>
            </a:xfrm>
            <a:custGeom>
              <a:avLst/>
              <a:gdLst/>
              <a:ahLst/>
              <a:cxnLst/>
              <a:rect r="r" b="b" t="t" l="l"/>
              <a:pathLst>
                <a:path h="812800" w="1024520">
                  <a:moveTo>
                    <a:pt x="512260" y="0"/>
                  </a:moveTo>
                  <a:cubicBezTo>
                    <a:pt x="229347" y="0"/>
                    <a:pt x="0" y="181951"/>
                    <a:pt x="0" y="406400"/>
                  </a:cubicBezTo>
                  <a:cubicBezTo>
                    <a:pt x="0" y="630849"/>
                    <a:pt x="229347" y="812800"/>
                    <a:pt x="512260" y="812800"/>
                  </a:cubicBezTo>
                  <a:cubicBezTo>
                    <a:pt x="795173" y="812800"/>
                    <a:pt x="1024520" y="630849"/>
                    <a:pt x="1024520" y="406400"/>
                  </a:cubicBezTo>
                  <a:cubicBezTo>
                    <a:pt x="1024520" y="181951"/>
                    <a:pt x="795173" y="0"/>
                    <a:pt x="512260" y="0"/>
                  </a:cubicBezTo>
                  <a:close/>
                </a:path>
              </a:pathLst>
            </a:custGeom>
            <a:solidFill>
              <a:srgbClr val="19324D">
                <a:alpha val="15686"/>
              </a:srgbClr>
            </a:solidFill>
            <a:ln cap="sq">
              <a:noFill/>
              <a:prstDash val="solid"/>
              <a:miter/>
            </a:ln>
          </p:spPr>
        </p:sp>
        <p:sp>
          <p:nvSpPr>
            <p:cNvPr name="TextBox 4" id="4"/>
            <p:cNvSpPr txBox="true"/>
            <p:nvPr/>
          </p:nvSpPr>
          <p:spPr>
            <a:xfrm>
              <a:off x="96049" y="38100"/>
              <a:ext cx="832422" cy="698500"/>
            </a:xfrm>
            <a:prstGeom prst="rect">
              <a:avLst/>
            </a:prstGeom>
          </p:spPr>
          <p:txBody>
            <a:bodyPr anchor="ctr" rtlCol="false" tIns="50800" lIns="50800" bIns="50800" rIns="50800"/>
            <a:lstStyle/>
            <a:p>
              <a:pPr algn="ctr" marL="0" indent="0" lvl="0">
                <a:lnSpc>
                  <a:spcPts val="2659"/>
                </a:lnSpc>
                <a:spcBef>
                  <a:spcPct val="0"/>
                </a:spcBef>
              </a:pPr>
            </a:p>
          </p:txBody>
        </p:sp>
      </p:grpSp>
      <p:grpSp>
        <p:nvGrpSpPr>
          <p:cNvPr name="Group 5" id="5"/>
          <p:cNvGrpSpPr/>
          <p:nvPr/>
        </p:nvGrpSpPr>
        <p:grpSpPr>
          <a:xfrm rot="0">
            <a:off x="-5132848" y="8120191"/>
            <a:ext cx="8605745" cy="6584448"/>
            <a:chOff x="0" y="0"/>
            <a:chExt cx="1062314" cy="812800"/>
          </a:xfrm>
        </p:grpSpPr>
        <p:sp>
          <p:nvSpPr>
            <p:cNvPr name="Freeform 6" id="6"/>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solidFill>
          </p:spPr>
        </p:sp>
        <p:sp>
          <p:nvSpPr>
            <p:cNvPr name="TextBox 7" id="7"/>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91458" y="9905234"/>
            <a:ext cx="18629969" cy="763533"/>
            <a:chOff x="0" y="0"/>
            <a:chExt cx="4638854" cy="190119"/>
          </a:xfrm>
        </p:grpSpPr>
        <p:sp>
          <p:nvSpPr>
            <p:cNvPr name="Freeform 9" id="9"/>
            <p:cNvSpPr/>
            <p:nvPr/>
          </p:nvSpPr>
          <p:spPr>
            <a:xfrm flipH="false" flipV="false" rot="0">
              <a:off x="0" y="0"/>
              <a:ext cx="4638854" cy="190119"/>
            </a:xfrm>
            <a:custGeom>
              <a:avLst/>
              <a:gdLst/>
              <a:ahLst/>
              <a:cxnLst/>
              <a:rect r="r" b="b" t="t" l="l"/>
              <a:pathLst>
                <a:path h="190119" w="4638854">
                  <a:moveTo>
                    <a:pt x="0" y="0"/>
                  </a:moveTo>
                  <a:lnTo>
                    <a:pt x="4638854" y="0"/>
                  </a:lnTo>
                  <a:lnTo>
                    <a:pt x="4638854" y="190119"/>
                  </a:lnTo>
                  <a:lnTo>
                    <a:pt x="0" y="190119"/>
                  </a:lnTo>
                  <a:close/>
                </a:path>
              </a:pathLst>
            </a:custGeom>
            <a:solidFill>
              <a:srgbClr val="53C89B"/>
            </a:solidFill>
          </p:spPr>
        </p:sp>
        <p:sp>
          <p:nvSpPr>
            <p:cNvPr name="TextBox 10" id="10"/>
            <p:cNvSpPr txBox="true"/>
            <p:nvPr/>
          </p:nvSpPr>
          <p:spPr>
            <a:xfrm>
              <a:off x="0" y="28575"/>
              <a:ext cx="4638854" cy="161544"/>
            </a:xfrm>
            <a:prstGeom prst="rect">
              <a:avLst/>
            </a:prstGeom>
          </p:spPr>
          <p:txBody>
            <a:bodyPr anchor="ctr" rtlCol="false" tIns="50800" lIns="50800" bIns="50800" rIns="50800"/>
            <a:lstStyle/>
            <a:p>
              <a:pPr algn="ctr">
                <a:lnSpc>
                  <a:spcPts val="2183"/>
                </a:lnSpc>
              </a:pPr>
            </a:p>
          </p:txBody>
        </p:sp>
      </p:grpSp>
      <p:sp>
        <p:nvSpPr>
          <p:cNvPr name="Freeform 11" id="11"/>
          <p:cNvSpPr/>
          <p:nvPr/>
        </p:nvSpPr>
        <p:spPr>
          <a:xfrm flipH="false" flipV="false" rot="0">
            <a:off x="5628452" y="2776995"/>
            <a:ext cx="7031095" cy="1248019"/>
          </a:xfrm>
          <a:custGeom>
            <a:avLst/>
            <a:gdLst/>
            <a:ahLst/>
            <a:cxnLst/>
            <a:rect r="r" b="b" t="t" l="l"/>
            <a:pathLst>
              <a:path h="1248019" w="7031095">
                <a:moveTo>
                  <a:pt x="0" y="0"/>
                </a:moveTo>
                <a:lnTo>
                  <a:pt x="7031096" y="0"/>
                </a:lnTo>
                <a:lnTo>
                  <a:pt x="7031096" y="1248019"/>
                </a:lnTo>
                <a:lnTo>
                  <a:pt x="0" y="1248019"/>
                </a:lnTo>
                <a:lnTo>
                  <a:pt x="0" y="0"/>
                </a:lnTo>
                <a:close/>
              </a:path>
            </a:pathLst>
          </a:custGeom>
          <a:blipFill>
            <a:blip r:embed="rId2"/>
            <a:stretch>
              <a:fillRect l="0" t="0" r="0" b="0"/>
            </a:stretch>
          </a:blipFill>
        </p:spPr>
      </p:sp>
      <p:sp>
        <p:nvSpPr>
          <p:cNvPr name="TextBox 12" id="12"/>
          <p:cNvSpPr txBox="true"/>
          <p:nvPr/>
        </p:nvSpPr>
        <p:spPr>
          <a:xfrm rot="0">
            <a:off x="2170170" y="4575549"/>
            <a:ext cx="14438589" cy="1660362"/>
          </a:xfrm>
          <a:prstGeom prst="rect">
            <a:avLst/>
          </a:prstGeom>
        </p:spPr>
        <p:txBody>
          <a:bodyPr anchor="t" rtlCol="false" tIns="0" lIns="0" bIns="0" rIns="0">
            <a:spAutoFit/>
          </a:bodyPr>
          <a:lstStyle/>
          <a:p>
            <a:pPr algn="ctr">
              <a:lnSpc>
                <a:spcPts val="6658"/>
              </a:lnSpc>
              <a:spcBef>
                <a:spcPct val="0"/>
              </a:spcBef>
            </a:pPr>
            <a:r>
              <a:rPr lang="en-US" b="true" sz="4756">
                <a:solidFill>
                  <a:srgbClr val="000000"/>
                </a:solidFill>
                <a:latin typeface="Tex Gyre Bonum Bold"/>
                <a:ea typeface="Tex Gyre Bonum Bold"/>
                <a:cs typeface="Tex Gyre Bonum Bold"/>
                <a:sym typeface="Tex Gyre Bonum Bold"/>
              </a:rPr>
              <a:t>C</a:t>
            </a:r>
            <a:r>
              <a:rPr lang="en-US" b="true" sz="4756">
                <a:solidFill>
                  <a:srgbClr val="000000"/>
                </a:solidFill>
                <a:latin typeface="Tex Gyre Bonum Bold"/>
                <a:ea typeface="Tex Gyre Bonum Bold"/>
                <a:cs typeface="Tex Gyre Bonum Bold"/>
                <a:sym typeface="Tex Gyre Bonum Bold"/>
              </a:rPr>
              <a:t>ould Your Coverage Be Better? Must Ask Your Home Insurance Company</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11263D"/>
        </a:solidFill>
      </p:bgPr>
    </p:bg>
    <p:spTree>
      <p:nvGrpSpPr>
        <p:cNvPr id="1" name=""/>
        <p:cNvGrpSpPr/>
        <p:nvPr/>
      </p:nvGrpSpPr>
      <p:grpSpPr>
        <a:xfrm>
          <a:off x="0" y="0"/>
          <a:ext cx="0" cy="0"/>
          <a:chOff x="0" y="0"/>
          <a:chExt cx="0" cy="0"/>
        </a:xfrm>
      </p:grpSpPr>
      <p:grpSp>
        <p:nvGrpSpPr>
          <p:cNvPr name="Group 2" id="2"/>
          <p:cNvGrpSpPr/>
          <p:nvPr/>
        </p:nvGrpSpPr>
        <p:grpSpPr>
          <a:xfrm rot="0">
            <a:off x="613828" y="818443"/>
            <a:ext cx="17181101" cy="9180533"/>
            <a:chOff x="0" y="0"/>
            <a:chExt cx="4278087" cy="2285949"/>
          </a:xfrm>
        </p:grpSpPr>
        <p:sp>
          <p:nvSpPr>
            <p:cNvPr name="Freeform 3" id="3"/>
            <p:cNvSpPr/>
            <p:nvPr/>
          </p:nvSpPr>
          <p:spPr>
            <a:xfrm flipH="false" flipV="false" rot="0">
              <a:off x="0" y="0"/>
              <a:ext cx="4278087" cy="2285949"/>
            </a:xfrm>
            <a:custGeom>
              <a:avLst/>
              <a:gdLst/>
              <a:ahLst/>
              <a:cxnLst/>
              <a:rect r="r" b="b" t="t" l="l"/>
              <a:pathLst>
                <a:path h="2285949" w="4278087">
                  <a:moveTo>
                    <a:pt x="14870" y="0"/>
                  </a:moveTo>
                  <a:lnTo>
                    <a:pt x="4263217" y="0"/>
                  </a:lnTo>
                  <a:cubicBezTo>
                    <a:pt x="4271429" y="0"/>
                    <a:pt x="4278087" y="6658"/>
                    <a:pt x="4278087" y="14870"/>
                  </a:cubicBezTo>
                  <a:lnTo>
                    <a:pt x="4278087" y="2271079"/>
                  </a:lnTo>
                  <a:cubicBezTo>
                    <a:pt x="4278087" y="2279291"/>
                    <a:pt x="4271429" y="2285949"/>
                    <a:pt x="4263217" y="2285949"/>
                  </a:cubicBezTo>
                  <a:lnTo>
                    <a:pt x="14870" y="2285949"/>
                  </a:lnTo>
                  <a:cubicBezTo>
                    <a:pt x="6658" y="2285949"/>
                    <a:pt x="0" y="2279291"/>
                    <a:pt x="0" y="2271079"/>
                  </a:cubicBezTo>
                  <a:lnTo>
                    <a:pt x="0" y="14870"/>
                  </a:lnTo>
                  <a:cubicBezTo>
                    <a:pt x="0" y="6658"/>
                    <a:pt x="6658" y="0"/>
                    <a:pt x="14870" y="0"/>
                  </a:cubicBezTo>
                  <a:close/>
                </a:path>
              </a:pathLst>
            </a:custGeom>
            <a:solidFill>
              <a:srgbClr val="FFFFFF"/>
            </a:solidFill>
          </p:spPr>
        </p:sp>
        <p:sp>
          <p:nvSpPr>
            <p:cNvPr name="TextBox 4" id="4"/>
            <p:cNvSpPr txBox="true"/>
            <p:nvPr/>
          </p:nvSpPr>
          <p:spPr>
            <a:xfrm>
              <a:off x="0" y="28575"/>
              <a:ext cx="4278087" cy="2257374"/>
            </a:xfrm>
            <a:prstGeom prst="rect">
              <a:avLst/>
            </a:prstGeom>
          </p:spPr>
          <p:txBody>
            <a:bodyPr anchor="ctr" rtlCol="false" tIns="50800" lIns="50800" bIns="50800" rIns="50800"/>
            <a:lstStyle/>
            <a:p>
              <a:pPr algn="ctr">
                <a:lnSpc>
                  <a:spcPts val="2183"/>
                </a:lnSpc>
              </a:pPr>
            </a:p>
          </p:txBody>
        </p:sp>
      </p:grpSp>
      <p:grpSp>
        <p:nvGrpSpPr>
          <p:cNvPr name="Group 5" id="5"/>
          <p:cNvGrpSpPr/>
          <p:nvPr/>
        </p:nvGrpSpPr>
        <p:grpSpPr>
          <a:xfrm rot="0">
            <a:off x="-5132848" y="8120191"/>
            <a:ext cx="8605745" cy="6584448"/>
            <a:chOff x="0" y="0"/>
            <a:chExt cx="1062314" cy="812800"/>
          </a:xfrm>
        </p:grpSpPr>
        <p:sp>
          <p:nvSpPr>
            <p:cNvPr name="Freeform 6" id="6"/>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7" id="7"/>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945846" y="8120191"/>
            <a:ext cx="8605745" cy="6584448"/>
            <a:chOff x="0" y="0"/>
            <a:chExt cx="1062314" cy="812800"/>
          </a:xfrm>
        </p:grpSpPr>
        <p:sp>
          <p:nvSpPr>
            <p:cNvPr name="Freeform 9" id="9"/>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10" id="10"/>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sp>
        <p:nvSpPr>
          <p:cNvPr name="TextBox 11" id="11"/>
          <p:cNvSpPr txBox="true"/>
          <p:nvPr/>
        </p:nvSpPr>
        <p:spPr>
          <a:xfrm rot="0">
            <a:off x="813603" y="2132400"/>
            <a:ext cx="16261224" cy="7515225"/>
          </a:xfrm>
          <a:prstGeom prst="rect">
            <a:avLst/>
          </a:prstGeom>
        </p:spPr>
        <p:txBody>
          <a:bodyPr anchor="t" rtlCol="false" tIns="0" lIns="0" bIns="0" rIns="0">
            <a:spAutoFit/>
          </a:bodyPr>
          <a:lstStyle/>
          <a:p>
            <a:pPr algn="l">
              <a:lnSpc>
                <a:spcPts val="4200"/>
              </a:lnSpc>
            </a:pPr>
            <a:r>
              <a:rPr lang="en-US" sz="3000">
                <a:solidFill>
                  <a:srgbClr val="222222"/>
                </a:solidFill>
                <a:latin typeface="Times New Roman MT"/>
                <a:ea typeface="Times New Roman MT"/>
                <a:cs typeface="Times New Roman MT"/>
                <a:sym typeface="Times New Roman MT"/>
              </a:rPr>
              <a:t>H</a:t>
            </a:r>
            <a:r>
              <a:rPr lang="en-US" sz="3000" u="none">
                <a:solidFill>
                  <a:srgbClr val="222222"/>
                </a:solidFill>
                <a:latin typeface="Times New Roman MT"/>
                <a:ea typeface="Times New Roman MT"/>
                <a:cs typeface="Times New Roman MT"/>
                <a:sym typeface="Times New Roman MT"/>
              </a:rPr>
              <a:t>ome insurance i</a:t>
            </a:r>
            <a:r>
              <a:rPr lang="en-US" sz="3000">
                <a:solidFill>
                  <a:srgbClr val="222222"/>
                </a:solidFill>
                <a:latin typeface="Times New Roman MT"/>
                <a:ea typeface="Times New Roman MT"/>
                <a:cs typeface="Times New Roman MT"/>
                <a:sym typeface="Times New Roman MT"/>
              </a:rPr>
              <a:t>s desig</a:t>
            </a:r>
            <a:r>
              <a:rPr lang="en-US" sz="3000" u="none">
                <a:solidFill>
                  <a:srgbClr val="222222"/>
                </a:solidFill>
                <a:latin typeface="Times New Roman MT"/>
                <a:ea typeface="Times New Roman MT"/>
                <a:cs typeface="Times New Roman MT"/>
                <a:sym typeface="Times New Roman MT"/>
              </a:rPr>
              <a:t>n</a:t>
            </a:r>
            <a:r>
              <a:rPr lang="en-US" sz="3000">
                <a:solidFill>
                  <a:srgbClr val="222222"/>
                </a:solidFill>
                <a:latin typeface="Times New Roman MT"/>
                <a:ea typeface="Times New Roman MT"/>
                <a:cs typeface="Times New Roman MT"/>
                <a:sym typeface="Times New Roman MT"/>
              </a:rPr>
              <a:t>ed</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to pr</a:t>
            </a:r>
            <a:r>
              <a:rPr lang="en-US" sz="3000" u="none">
                <a:solidFill>
                  <a:srgbClr val="222222"/>
                </a:solidFill>
                <a:latin typeface="Times New Roman MT"/>
                <a:ea typeface="Times New Roman MT"/>
                <a:cs typeface="Times New Roman MT"/>
                <a:sym typeface="Times New Roman MT"/>
              </a:rPr>
              <a:t>o</a:t>
            </a:r>
            <a:r>
              <a:rPr lang="en-US" sz="3000">
                <a:solidFill>
                  <a:srgbClr val="222222"/>
                </a:solidFill>
                <a:latin typeface="Times New Roman MT"/>
                <a:ea typeface="Times New Roman MT"/>
                <a:cs typeface="Times New Roman MT"/>
                <a:sym typeface="Times New Roman MT"/>
              </a:rPr>
              <a:t>vide financial pro</a:t>
            </a:r>
            <a:r>
              <a:rPr lang="en-US" sz="3000" u="none">
                <a:solidFill>
                  <a:srgbClr val="222222"/>
                </a:solidFill>
                <a:latin typeface="Times New Roman MT"/>
                <a:ea typeface="Times New Roman MT"/>
                <a:cs typeface="Times New Roman MT"/>
                <a:sym typeface="Times New Roman MT"/>
              </a:rPr>
              <a:t>t</a:t>
            </a:r>
            <a:r>
              <a:rPr lang="en-US" sz="3000">
                <a:solidFill>
                  <a:srgbClr val="222222"/>
                </a:solidFill>
                <a:latin typeface="Times New Roman MT"/>
                <a:ea typeface="Times New Roman MT"/>
                <a:cs typeface="Times New Roman MT"/>
                <a:sym typeface="Times New Roman MT"/>
              </a:rPr>
              <a:t>ecti</a:t>
            </a:r>
            <a:r>
              <a:rPr lang="en-US" sz="3000" u="none">
                <a:solidFill>
                  <a:srgbClr val="222222"/>
                </a:solidFill>
                <a:latin typeface="Times New Roman MT"/>
                <a:ea typeface="Times New Roman MT"/>
                <a:cs typeface="Times New Roman MT"/>
                <a:sym typeface="Times New Roman MT"/>
              </a:rPr>
              <a:t>on</a:t>
            </a:r>
            <a:r>
              <a:rPr lang="en-US" sz="3000">
                <a:solidFill>
                  <a:srgbClr val="222222"/>
                </a:solidFill>
                <a:latin typeface="Times New Roman MT"/>
                <a:ea typeface="Times New Roman MT"/>
                <a:cs typeface="Times New Roman MT"/>
                <a:sym typeface="Times New Roman MT"/>
              </a:rPr>
              <a:t> when the unexpected</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occurs, but coverage that was appropriate when a policy was first purchased may not remain the right fit indefinitely. Property improvements, changing rebuilding costs, new personal assets, and evolving household needs can all influence whether a policy continues to provide adequate protection. Despite these changes, policy renewals often happen automatically, leaving little opportunity to evaluate whether coverage still aligns with current circumstances.</a:t>
            </a:r>
          </a:p>
          <a:p>
            <a:pPr algn="l">
              <a:lnSpc>
                <a:spcPts val="4200"/>
              </a:lnSpc>
            </a:pPr>
          </a:p>
          <a:p>
            <a:pPr algn="l">
              <a:lnSpc>
                <a:spcPts val="4200"/>
              </a:lnSpc>
            </a:pPr>
            <a:r>
              <a:rPr lang="en-US" sz="3000">
                <a:solidFill>
                  <a:srgbClr val="222222"/>
                </a:solidFill>
                <a:latin typeface="Times New Roman MT"/>
                <a:ea typeface="Times New Roman MT"/>
                <a:cs typeface="Times New Roman MT"/>
                <a:sym typeface="Times New Roman MT"/>
              </a:rPr>
              <a:t>This is why reviewing your policy periodically is one of the most important aspects of responsible homeownership. A conversation with a trusted </a:t>
            </a:r>
            <a:r>
              <a:rPr lang="en-US" b="true" sz="3000" u="sng">
                <a:solidFill>
                  <a:srgbClr val="222222"/>
                </a:solidFill>
                <a:latin typeface="Times New Roman MT Bold"/>
                <a:ea typeface="Times New Roman MT Bold"/>
                <a:cs typeface="Times New Roman MT Bold"/>
                <a:sym typeface="Times New Roman MT Bold"/>
                <a:hlinkClick r:id="rId2" tooltip="https://www.insurewithhart.com"/>
              </a:rPr>
              <a:t>home insurance agency in spring TX</a:t>
            </a:r>
            <a:r>
              <a:rPr lang="en-US" sz="3000">
                <a:solidFill>
                  <a:srgbClr val="222222"/>
                </a:solidFill>
                <a:latin typeface="Times New Roman MT"/>
                <a:ea typeface="Times New Roman MT"/>
                <a:cs typeface="Times New Roman MT"/>
                <a:sym typeface="Times New Roman MT"/>
              </a:rPr>
              <a:t> can help uncover questions that are often overlooked and provide greater clarity about the protection you have in place. Hart Insurance Group believes homeowners should feel confident in their coverage decisions, which is why the agency focuses on personalized guidance, access to multiple insurance carriers, and helping clients make informed choices based on their individual needs rather than assumptions.</a:t>
            </a:r>
          </a:p>
          <a:p>
            <a:pPr algn="l">
              <a:lnSpc>
                <a:spcPts val="4200"/>
              </a:lnSpc>
            </a:pPr>
          </a:p>
        </p:txBody>
      </p:sp>
      <p:grpSp>
        <p:nvGrpSpPr>
          <p:cNvPr name="Group 12" id="12"/>
          <p:cNvGrpSpPr/>
          <p:nvPr/>
        </p:nvGrpSpPr>
        <p:grpSpPr>
          <a:xfrm rot="0">
            <a:off x="15775849" y="0"/>
            <a:ext cx="2597957" cy="2597957"/>
            <a:chOff x="0" y="0"/>
            <a:chExt cx="6350000" cy="6350000"/>
          </a:xfrm>
        </p:grpSpPr>
        <p:sp>
          <p:nvSpPr>
            <p:cNvPr name="Freeform 13" id="13"/>
            <p:cNvSpPr/>
            <p:nvPr/>
          </p:nvSpPr>
          <p:spPr>
            <a:xfrm flipH="false" flipV="false" rot="0">
              <a:off x="0" y="0"/>
              <a:ext cx="6351270" cy="6350000"/>
            </a:xfrm>
            <a:custGeom>
              <a:avLst/>
              <a:gdLst/>
              <a:ahLst/>
              <a:cxnLst/>
              <a:rect r="r" b="b" t="t" l="l"/>
              <a:pathLst>
                <a:path h="6350000" w="6351270">
                  <a:moveTo>
                    <a:pt x="5985510" y="0"/>
                  </a:moveTo>
                  <a:lnTo>
                    <a:pt x="364490" y="0"/>
                  </a:lnTo>
                  <a:cubicBezTo>
                    <a:pt x="162560" y="0"/>
                    <a:pt x="0" y="162560"/>
                    <a:pt x="0" y="364490"/>
                  </a:cubicBezTo>
                  <a:lnTo>
                    <a:pt x="0" y="5986780"/>
                  </a:lnTo>
                  <a:cubicBezTo>
                    <a:pt x="0" y="6187440"/>
                    <a:pt x="162560" y="6350000"/>
                    <a:pt x="364490" y="6350000"/>
                  </a:cubicBezTo>
                  <a:lnTo>
                    <a:pt x="5986780" y="6350000"/>
                  </a:lnTo>
                  <a:cubicBezTo>
                    <a:pt x="6187440" y="6350000"/>
                    <a:pt x="6351270" y="6187440"/>
                    <a:pt x="6351270" y="5985510"/>
                  </a:cubicBezTo>
                  <a:lnTo>
                    <a:pt x="6351270" y="364490"/>
                  </a:lnTo>
                  <a:cubicBezTo>
                    <a:pt x="6350000" y="162560"/>
                    <a:pt x="6187440" y="0"/>
                    <a:pt x="5985510" y="0"/>
                  </a:cubicBezTo>
                  <a:close/>
                </a:path>
              </a:pathLst>
            </a:custGeom>
            <a:blipFill>
              <a:blip r:embed="rId3"/>
              <a:stretch>
                <a:fillRect l="0" t="0" r="-58384" b="0"/>
              </a:stretch>
            </a:blipFill>
          </p:spPr>
        </p:sp>
      </p:grpSp>
      <p:sp>
        <p:nvSpPr>
          <p:cNvPr name="TextBox 14" id="14"/>
          <p:cNvSpPr txBox="true"/>
          <p:nvPr/>
        </p:nvSpPr>
        <p:spPr>
          <a:xfrm rot="0">
            <a:off x="813603" y="962025"/>
            <a:ext cx="12804738" cy="1786162"/>
          </a:xfrm>
          <a:prstGeom prst="rect">
            <a:avLst/>
          </a:prstGeom>
        </p:spPr>
        <p:txBody>
          <a:bodyPr anchor="t" rtlCol="false" tIns="0" lIns="0" bIns="0" rIns="0">
            <a:spAutoFit/>
          </a:bodyPr>
          <a:lstStyle/>
          <a:p>
            <a:pPr algn="l">
              <a:lnSpc>
                <a:spcPts val="4643"/>
              </a:lnSpc>
            </a:pPr>
            <a:r>
              <a:rPr lang="en-US" sz="3714" b="true">
                <a:solidFill>
                  <a:srgbClr val="0F3157"/>
                </a:solidFill>
                <a:latin typeface="Poppins Bold"/>
                <a:ea typeface="Poppins Bold"/>
                <a:cs typeface="Poppins Bold"/>
                <a:sym typeface="Poppins Bold"/>
              </a:rPr>
              <a:t>Could Your Coverage Be Better? Must Ask Your Home Insurance Company</a:t>
            </a:r>
          </a:p>
          <a:p>
            <a:pPr algn="l">
              <a:lnSpc>
                <a:spcPts val="4643"/>
              </a:lnSpc>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11263D"/>
        </a:solidFill>
      </p:bgPr>
    </p:bg>
    <p:spTree>
      <p:nvGrpSpPr>
        <p:cNvPr id="1" name=""/>
        <p:cNvGrpSpPr/>
        <p:nvPr/>
      </p:nvGrpSpPr>
      <p:grpSpPr>
        <a:xfrm>
          <a:off x="0" y="0"/>
          <a:ext cx="0" cy="0"/>
          <a:chOff x="0" y="0"/>
          <a:chExt cx="0" cy="0"/>
        </a:xfrm>
      </p:grpSpPr>
      <p:grpSp>
        <p:nvGrpSpPr>
          <p:cNvPr name="Group 2" id="2"/>
          <p:cNvGrpSpPr/>
          <p:nvPr/>
        </p:nvGrpSpPr>
        <p:grpSpPr>
          <a:xfrm rot="0">
            <a:off x="-5273414" y="8665726"/>
            <a:ext cx="8605745" cy="6584448"/>
            <a:chOff x="0" y="0"/>
            <a:chExt cx="1062314" cy="812800"/>
          </a:xfrm>
        </p:grpSpPr>
        <p:sp>
          <p:nvSpPr>
            <p:cNvPr name="Freeform 3" id="3"/>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4" id="4"/>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945846" y="8665726"/>
            <a:ext cx="8605745" cy="6584448"/>
            <a:chOff x="0" y="0"/>
            <a:chExt cx="1062314" cy="812800"/>
          </a:xfrm>
        </p:grpSpPr>
        <p:sp>
          <p:nvSpPr>
            <p:cNvPr name="Freeform 6" id="6"/>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7" id="7"/>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222469" y="571983"/>
            <a:ext cx="16858014" cy="9385859"/>
            <a:chOff x="0" y="0"/>
            <a:chExt cx="4439971" cy="2471996"/>
          </a:xfrm>
        </p:grpSpPr>
        <p:sp>
          <p:nvSpPr>
            <p:cNvPr name="Freeform 9" id="9"/>
            <p:cNvSpPr/>
            <p:nvPr/>
          </p:nvSpPr>
          <p:spPr>
            <a:xfrm flipH="false" flipV="false" rot="0">
              <a:off x="0" y="0"/>
              <a:ext cx="4439971" cy="2471996"/>
            </a:xfrm>
            <a:custGeom>
              <a:avLst/>
              <a:gdLst/>
              <a:ahLst/>
              <a:cxnLst/>
              <a:rect r="r" b="b" t="t" l="l"/>
              <a:pathLst>
                <a:path h="2471996" w="4439971">
                  <a:moveTo>
                    <a:pt x="15155" y="0"/>
                  </a:moveTo>
                  <a:lnTo>
                    <a:pt x="4424816" y="0"/>
                  </a:lnTo>
                  <a:cubicBezTo>
                    <a:pt x="4433186" y="0"/>
                    <a:pt x="4439971" y="6785"/>
                    <a:pt x="4439971" y="15155"/>
                  </a:cubicBezTo>
                  <a:lnTo>
                    <a:pt x="4439971" y="2456841"/>
                  </a:lnTo>
                  <a:cubicBezTo>
                    <a:pt x="4439971" y="2465211"/>
                    <a:pt x="4433186" y="2471996"/>
                    <a:pt x="4424816" y="2471996"/>
                  </a:cubicBezTo>
                  <a:lnTo>
                    <a:pt x="15155" y="2471996"/>
                  </a:lnTo>
                  <a:cubicBezTo>
                    <a:pt x="6785" y="2471996"/>
                    <a:pt x="0" y="2465211"/>
                    <a:pt x="0" y="2456841"/>
                  </a:cubicBezTo>
                  <a:lnTo>
                    <a:pt x="0" y="15155"/>
                  </a:lnTo>
                  <a:cubicBezTo>
                    <a:pt x="0" y="6785"/>
                    <a:pt x="6785" y="0"/>
                    <a:pt x="15155" y="0"/>
                  </a:cubicBezTo>
                  <a:close/>
                </a:path>
              </a:pathLst>
            </a:custGeom>
            <a:solidFill>
              <a:srgbClr val="FFFFFF"/>
            </a:solidFill>
            <a:ln cap="rnd">
              <a:noFill/>
              <a:prstDash val="solid"/>
              <a:round/>
            </a:ln>
          </p:spPr>
        </p:sp>
        <p:sp>
          <p:nvSpPr>
            <p:cNvPr name="TextBox 10" id="10"/>
            <p:cNvSpPr txBox="true"/>
            <p:nvPr/>
          </p:nvSpPr>
          <p:spPr>
            <a:xfrm>
              <a:off x="0" y="28575"/>
              <a:ext cx="4439971" cy="2443421"/>
            </a:xfrm>
            <a:prstGeom prst="rect">
              <a:avLst/>
            </a:prstGeom>
          </p:spPr>
          <p:txBody>
            <a:bodyPr anchor="ctr" rtlCol="false" tIns="50800" lIns="50800" bIns="50800" rIns="50800"/>
            <a:lstStyle/>
            <a:p>
              <a:pPr algn="ctr" marL="0" indent="0" lvl="0">
                <a:lnSpc>
                  <a:spcPts val="2183"/>
                </a:lnSpc>
                <a:spcBef>
                  <a:spcPct val="0"/>
                </a:spcBef>
              </a:pPr>
            </a:p>
          </p:txBody>
        </p:sp>
      </p:grpSp>
      <p:sp>
        <p:nvSpPr>
          <p:cNvPr name="TextBox 11" id="11"/>
          <p:cNvSpPr txBox="true"/>
          <p:nvPr/>
        </p:nvSpPr>
        <p:spPr>
          <a:xfrm rot="0">
            <a:off x="555491" y="981075"/>
            <a:ext cx="13424151" cy="577850"/>
          </a:xfrm>
          <a:prstGeom prst="rect">
            <a:avLst/>
          </a:prstGeom>
        </p:spPr>
        <p:txBody>
          <a:bodyPr anchor="t" rtlCol="false" tIns="0" lIns="0" bIns="0" rIns="0">
            <a:spAutoFit/>
          </a:bodyPr>
          <a:lstStyle/>
          <a:p>
            <a:pPr algn="l" marL="0" indent="0" lvl="0">
              <a:lnSpc>
                <a:spcPts val="4375"/>
              </a:lnSpc>
              <a:spcBef>
                <a:spcPct val="0"/>
              </a:spcBef>
            </a:pPr>
            <a:r>
              <a:rPr lang="en-US" b="true" sz="3500">
                <a:solidFill>
                  <a:srgbClr val="11263D"/>
                </a:solidFill>
                <a:latin typeface="Poppins Bold"/>
                <a:ea typeface="Poppins Bold"/>
                <a:cs typeface="Poppins Bold"/>
                <a:sym typeface="Poppins Bold"/>
              </a:rPr>
              <a:t>Is Your Policy Keeping Pace With Changes to Your Home?</a:t>
            </a:r>
          </a:p>
        </p:txBody>
      </p:sp>
      <p:grpSp>
        <p:nvGrpSpPr>
          <p:cNvPr name="Group 12" id="12"/>
          <p:cNvGrpSpPr/>
          <p:nvPr/>
        </p:nvGrpSpPr>
        <p:grpSpPr>
          <a:xfrm rot="0">
            <a:off x="16256790" y="0"/>
            <a:ext cx="2005020" cy="1791728"/>
            <a:chOff x="0" y="0"/>
            <a:chExt cx="2673360" cy="2388970"/>
          </a:xfrm>
        </p:grpSpPr>
        <p:pic>
          <p:nvPicPr>
            <p:cNvPr name="Picture 13" id="13"/>
            <p:cNvPicPr>
              <a:picLocks noChangeAspect="true"/>
            </p:cNvPicPr>
            <p:nvPr/>
          </p:nvPicPr>
          <p:blipFill>
            <a:blip r:embed="rId2"/>
            <a:srcRect l="14610" t="0" r="14610" b="0"/>
            <a:stretch>
              <a:fillRect/>
            </a:stretch>
          </p:blipFill>
          <p:spPr>
            <a:xfrm flipH="false" flipV="false">
              <a:off x="0" y="0"/>
              <a:ext cx="2673360" cy="2388970"/>
            </a:xfrm>
            <a:prstGeom prst="rect">
              <a:avLst/>
            </a:prstGeom>
          </p:spPr>
        </p:pic>
      </p:grpSp>
      <p:sp>
        <p:nvSpPr>
          <p:cNvPr name="TextBox 14" id="14"/>
          <p:cNvSpPr txBox="true"/>
          <p:nvPr/>
        </p:nvSpPr>
        <p:spPr>
          <a:xfrm rot="0">
            <a:off x="555491" y="1843478"/>
            <a:ext cx="16524993" cy="7515225"/>
          </a:xfrm>
          <a:prstGeom prst="rect">
            <a:avLst/>
          </a:prstGeom>
        </p:spPr>
        <p:txBody>
          <a:bodyPr anchor="t" rtlCol="false" tIns="0" lIns="0" bIns="0" rIns="0">
            <a:spAutoFit/>
          </a:bodyPr>
          <a:lstStyle/>
          <a:p>
            <a:pPr algn="l">
              <a:lnSpc>
                <a:spcPts val="4200"/>
              </a:lnSpc>
            </a:pPr>
            <a:r>
              <a:rPr lang="en-US" sz="3000">
                <a:solidFill>
                  <a:srgbClr val="222222"/>
                </a:solidFill>
                <a:latin typeface="Times New Roman MT"/>
                <a:ea typeface="Times New Roman MT"/>
                <a:cs typeface="Times New Roman MT"/>
                <a:sym typeface="Times New Roman MT"/>
              </a:rPr>
              <a:t>A home rarely remains t</a:t>
            </a:r>
            <a:r>
              <a:rPr lang="en-US" sz="3000" u="none">
                <a:solidFill>
                  <a:srgbClr val="222222"/>
                </a:solidFill>
                <a:latin typeface="Times New Roman MT"/>
                <a:ea typeface="Times New Roman MT"/>
                <a:cs typeface="Times New Roman MT"/>
                <a:sym typeface="Times New Roman MT"/>
              </a:rPr>
              <a:t>h</a:t>
            </a:r>
            <a:r>
              <a:rPr lang="en-US" sz="3000">
                <a:solidFill>
                  <a:srgbClr val="222222"/>
                </a:solidFill>
                <a:latin typeface="Times New Roman MT"/>
                <a:ea typeface="Times New Roman MT"/>
                <a:cs typeface="Times New Roman MT"/>
                <a:sym typeface="Times New Roman MT"/>
              </a:rPr>
              <a:t>e sa</a:t>
            </a:r>
            <a:r>
              <a:rPr lang="en-US" sz="3000" u="none">
                <a:solidFill>
                  <a:srgbClr val="222222"/>
                </a:solidFill>
                <a:latin typeface="Times New Roman MT"/>
                <a:ea typeface="Times New Roman MT"/>
                <a:cs typeface="Times New Roman MT"/>
                <a:sym typeface="Times New Roman MT"/>
              </a:rPr>
              <a:t>me</a:t>
            </a:r>
            <a:r>
              <a:rPr lang="en-US" sz="3000">
                <a:solidFill>
                  <a:srgbClr val="222222"/>
                </a:solidFill>
                <a:latin typeface="Times New Roman MT"/>
                <a:ea typeface="Times New Roman MT"/>
                <a:cs typeface="Times New Roman MT"/>
                <a:sym typeface="Times New Roman MT"/>
              </a:rPr>
              <a:t> </a:t>
            </a:r>
            <a:r>
              <a:rPr lang="en-US" sz="3000" u="none">
                <a:solidFill>
                  <a:srgbClr val="222222"/>
                </a:solidFill>
                <a:latin typeface="Times New Roman MT"/>
                <a:ea typeface="Times New Roman MT"/>
                <a:cs typeface="Times New Roman MT"/>
                <a:sym typeface="Times New Roman MT"/>
              </a:rPr>
              <a:t>o</a:t>
            </a:r>
            <a:r>
              <a:rPr lang="en-US" sz="3000">
                <a:solidFill>
                  <a:srgbClr val="222222"/>
                </a:solidFill>
                <a:latin typeface="Times New Roman MT"/>
                <a:ea typeface="Times New Roman MT"/>
                <a:cs typeface="Times New Roman MT"/>
                <a:sym typeface="Times New Roman MT"/>
              </a:rPr>
              <a:t>v</a:t>
            </a:r>
            <a:r>
              <a:rPr lang="en-US" sz="3000" u="none">
                <a:solidFill>
                  <a:srgbClr val="222222"/>
                </a:solidFill>
                <a:latin typeface="Times New Roman MT"/>
                <a:ea typeface="Times New Roman MT"/>
                <a:cs typeface="Times New Roman MT"/>
                <a:sym typeface="Times New Roman MT"/>
              </a:rPr>
              <a:t>er</a:t>
            </a:r>
            <a:r>
              <a:rPr lang="en-US" sz="3000">
                <a:solidFill>
                  <a:srgbClr val="222222"/>
                </a:solidFill>
                <a:latin typeface="Times New Roman MT"/>
                <a:ea typeface="Times New Roman MT"/>
                <a:cs typeface="Times New Roman MT"/>
                <a:sym typeface="Times New Roman MT"/>
              </a:rPr>
              <a:t> the year</a:t>
            </a:r>
            <a:r>
              <a:rPr lang="en-US" sz="3000" u="none">
                <a:solidFill>
                  <a:srgbClr val="222222"/>
                </a:solidFill>
                <a:latin typeface="Times New Roman MT"/>
                <a:ea typeface="Times New Roman MT"/>
                <a:cs typeface="Times New Roman MT"/>
                <a:sym typeface="Times New Roman MT"/>
              </a:rPr>
              <a:t>s</a:t>
            </a:r>
            <a:r>
              <a:rPr lang="en-US" sz="3000">
                <a:solidFill>
                  <a:srgbClr val="222222"/>
                </a:solidFill>
                <a:latin typeface="Times New Roman MT"/>
                <a:ea typeface="Times New Roman MT"/>
                <a:cs typeface="Times New Roman MT"/>
                <a:sym typeface="Times New Roman MT"/>
              </a:rPr>
              <a:t>.</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Renovat</a:t>
            </a:r>
            <a:r>
              <a:rPr lang="en-US" sz="3000" u="none">
                <a:solidFill>
                  <a:srgbClr val="222222"/>
                </a:solidFill>
                <a:latin typeface="Times New Roman MT"/>
                <a:ea typeface="Times New Roman MT"/>
                <a:cs typeface="Times New Roman MT"/>
                <a:sym typeface="Times New Roman MT"/>
              </a:rPr>
              <a:t>i</a:t>
            </a:r>
            <a:r>
              <a:rPr lang="en-US" sz="3000">
                <a:solidFill>
                  <a:srgbClr val="222222"/>
                </a:solidFill>
                <a:latin typeface="Times New Roman MT"/>
                <a:ea typeface="Times New Roman MT"/>
                <a:cs typeface="Times New Roman MT"/>
                <a:sym typeface="Times New Roman MT"/>
              </a:rPr>
              <a:t>o</a:t>
            </a:r>
            <a:r>
              <a:rPr lang="en-US" sz="3000" u="none">
                <a:solidFill>
                  <a:srgbClr val="222222"/>
                </a:solidFill>
                <a:latin typeface="Times New Roman MT"/>
                <a:ea typeface="Times New Roman MT"/>
                <a:cs typeface="Times New Roman MT"/>
                <a:sym typeface="Times New Roman MT"/>
              </a:rPr>
              <a:t>ns</a:t>
            </a:r>
            <a:r>
              <a:rPr lang="en-US" sz="3000">
                <a:solidFill>
                  <a:srgbClr val="222222"/>
                </a:solidFill>
                <a:latin typeface="Times New Roman MT"/>
                <a:ea typeface="Times New Roman MT"/>
                <a:cs typeface="Times New Roman MT"/>
                <a:sym typeface="Times New Roman MT"/>
              </a:rPr>
              <a:t>, </a:t>
            </a:r>
            <a:r>
              <a:rPr lang="en-US" sz="3000" u="none">
                <a:solidFill>
                  <a:srgbClr val="222222"/>
                </a:solidFill>
                <a:latin typeface="Times New Roman MT"/>
                <a:ea typeface="Times New Roman MT"/>
                <a:cs typeface="Times New Roman MT"/>
                <a:sym typeface="Times New Roman MT"/>
              </a:rPr>
              <a:t>u</a:t>
            </a:r>
            <a:r>
              <a:rPr lang="en-US" sz="3000">
                <a:solidFill>
                  <a:srgbClr val="222222"/>
                </a:solidFill>
                <a:latin typeface="Times New Roman MT"/>
                <a:ea typeface="Times New Roman MT"/>
                <a:cs typeface="Times New Roman MT"/>
                <a:sym typeface="Times New Roman MT"/>
              </a:rPr>
              <a:t>pg</a:t>
            </a:r>
            <a:r>
              <a:rPr lang="en-US" sz="3000" u="none">
                <a:solidFill>
                  <a:srgbClr val="222222"/>
                </a:solidFill>
                <a:latin typeface="Times New Roman MT"/>
                <a:ea typeface="Times New Roman MT"/>
                <a:cs typeface="Times New Roman MT"/>
                <a:sym typeface="Times New Roman MT"/>
              </a:rPr>
              <a:t>ra</a:t>
            </a:r>
            <a:r>
              <a:rPr lang="en-US" sz="3000">
                <a:solidFill>
                  <a:srgbClr val="222222"/>
                </a:solidFill>
                <a:latin typeface="Times New Roman MT"/>
                <a:ea typeface="Times New Roman MT"/>
                <a:cs typeface="Times New Roman MT"/>
                <a:sym typeface="Times New Roman MT"/>
              </a:rPr>
              <a:t>ded fi</a:t>
            </a:r>
            <a:r>
              <a:rPr lang="en-US" sz="3000" u="none">
                <a:solidFill>
                  <a:srgbClr val="222222"/>
                </a:solidFill>
                <a:latin typeface="Times New Roman MT"/>
                <a:ea typeface="Times New Roman MT"/>
                <a:cs typeface="Times New Roman MT"/>
                <a:sym typeface="Times New Roman MT"/>
              </a:rPr>
              <a:t>n</a:t>
            </a:r>
            <a:r>
              <a:rPr lang="en-US" sz="3000">
                <a:solidFill>
                  <a:srgbClr val="222222"/>
                </a:solidFill>
                <a:latin typeface="Times New Roman MT"/>
                <a:ea typeface="Times New Roman MT"/>
                <a:cs typeface="Times New Roman MT"/>
                <a:sym typeface="Times New Roman MT"/>
              </a:rPr>
              <a:t>ishes, remodeled living spa</a:t>
            </a:r>
            <a:r>
              <a:rPr lang="en-US" sz="3000" u="none">
                <a:solidFill>
                  <a:srgbClr val="222222"/>
                </a:solidFill>
                <a:latin typeface="Times New Roman MT"/>
                <a:ea typeface="Times New Roman MT"/>
                <a:cs typeface="Times New Roman MT"/>
                <a:sym typeface="Times New Roman MT"/>
              </a:rPr>
              <a:t>ce</a:t>
            </a:r>
            <a:r>
              <a:rPr lang="en-US" sz="3000">
                <a:solidFill>
                  <a:srgbClr val="222222"/>
                </a:solidFill>
                <a:latin typeface="Times New Roman MT"/>
                <a:ea typeface="Times New Roman MT"/>
                <a:cs typeface="Times New Roman MT"/>
                <a:sym typeface="Times New Roman MT"/>
              </a:rPr>
              <a:t>s, and</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s</a:t>
            </a:r>
            <a:r>
              <a:rPr lang="en-US" sz="3000" u="none">
                <a:solidFill>
                  <a:srgbClr val="222222"/>
                </a:solidFill>
                <a:latin typeface="Times New Roman MT"/>
                <a:ea typeface="Times New Roman MT"/>
                <a:cs typeface="Times New Roman MT"/>
                <a:sym typeface="Times New Roman MT"/>
              </a:rPr>
              <a:t>i</a:t>
            </a:r>
            <a:r>
              <a:rPr lang="en-US" sz="3000">
                <a:solidFill>
                  <a:srgbClr val="222222"/>
                </a:solidFill>
                <a:latin typeface="Times New Roman MT"/>
                <a:ea typeface="Times New Roman MT"/>
                <a:cs typeface="Times New Roman MT"/>
                <a:sym typeface="Times New Roman MT"/>
              </a:rPr>
              <a:t>g</a:t>
            </a:r>
            <a:r>
              <a:rPr lang="en-US" sz="3000" u="none">
                <a:solidFill>
                  <a:srgbClr val="222222"/>
                </a:solidFill>
                <a:latin typeface="Times New Roman MT"/>
                <a:ea typeface="Times New Roman MT"/>
                <a:cs typeface="Times New Roman MT"/>
                <a:sym typeface="Times New Roman MT"/>
              </a:rPr>
              <a:t>n</a:t>
            </a:r>
            <a:r>
              <a:rPr lang="en-US" sz="3000">
                <a:solidFill>
                  <a:srgbClr val="222222"/>
                </a:solidFill>
                <a:latin typeface="Times New Roman MT"/>
                <a:ea typeface="Times New Roman MT"/>
                <a:cs typeface="Times New Roman MT"/>
                <a:sym typeface="Times New Roman MT"/>
              </a:rPr>
              <a:t>ificant</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p</a:t>
            </a:r>
            <a:r>
              <a:rPr lang="en-US" sz="3000" u="none">
                <a:solidFill>
                  <a:srgbClr val="222222"/>
                </a:solidFill>
                <a:latin typeface="Times New Roman MT"/>
                <a:ea typeface="Times New Roman MT"/>
                <a:cs typeface="Times New Roman MT"/>
                <a:sym typeface="Times New Roman MT"/>
              </a:rPr>
              <a:t>u</a:t>
            </a:r>
            <a:r>
              <a:rPr lang="en-US" sz="3000">
                <a:solidFill>
                  <a:srgbClr val="222222"/>
                </a:solidFill>
                <a:latin typeface="Times New Roman MT"/>
                <a:ea typeface="Times New Roman MT"/>
                <a:cs typeface="Times New Roman MT"/>
                <a:sym typeface="Times New Roman MT"/>
              </a:rPr>
              <a:t>rcha</a:t>
            </a:r>
            <a:r>
              <a:rPr lang="en-US" sz="3000" u="none">
                <a:solidFill>
                  <a:srgbClr val="222222"/>
                </a:solidFill>
                <a:latin typeface="Times New Roman MT"/>
                <a:ea typeface="Times New Roman MT"/>
                <a:cs typeface="Times New Roman MT"/>
                <a:sym typeface="Times New Roman MT"/>
              </a:rPr>
              <a:t>s</a:t>
            </a:r>
            <a:r>
              <a:rPr lang="en-US" sz="3000">
                <a:solidFill>
                  <a:srgbClr val="222222"/>
                </a:solidFill>
                <a:latin typeface="Times New Roman MT"/>
                <a:ea typeface="Times New Roman MT"/>
                <a:cs typeface="Times New Roman MT"/>
                <a:sym typeface="Times New Roman MT"/>
              </a:rPr>
              <a:t>es ca</a:t>
            </a:r>
            <a:r>
              <a:rPr lang="en-US" sz="3000" u="none">
                <a:solidFill>
                  <a:srgbClr val="222222"/>
                </a:solidFill>
                <a:latin typeface="Times New Roman MT"/>
                <a:ea typeface="Times New Roman MT"/>
                <a:cs typeface="Times New Roman MT"/>
                <a:sym typeface="Times New Roman MT"/>
              </a:rPr>
              <a:t>n </a:t>
            </a:r>
            <a:r>
              <a:rPr lang="en-US" sz="3000">
                <a:solidFill>
                  <a:srgbClr val="222222"/>
                </a:solidFill>
                <a:latin typeface="Times New Roman MT"/>
                <a:ea typeface="Times New Roman MT"/>
                <a:cs typeface="Times New Roman MT"/>
                <a:sym typeface="Times New Roman MT"/>
              </a:rPr>
              <a:t>incr</a:t>
            </a:r>
            <a:r>
              <a:rPr lang="en-US" sz="3000" u="none">
                <a:solidFill>
                  <a:srgbClr val="222222"/>
                </a:solidFill>
                <a:latin typeface="Times New Roman MT"/>
                <a:ea typeface="Times New Roman MT"/>
                <a:cs typeface="Times New Roman MT"/>
                <a:sym typeface="Times New Roman MT"/>
              </a:rPr>
              <a:t>eas</a:t>
            </a:r>
            <a:r>
              <a:rPr lang="en-US" sz="3000">
                <a:solidFill>
                  <a:srgbClr val="222222"/>
                </a:solidFill>
                <a:latin typeface="Times New Roman MT"/>
                <a:ea typeface="Times New Roman MT"/>
                <a:cs typeface="Times New Roman MT"/>
                <a:sym typeface="Times New Roman MT"/>
              </a:rPr>
              <a:t>e the value of a property while simultaneously changing the level of protection required to insure it properly. Even homeowners who have not completed major projects may be affected by rising construction costs and market conditions that influence rebuilding expenses.</a:t>
            </a:r>
          </a:p>
          <a:p>
            <a:pPr algn="l">
              <a:lnSpc>
                <a:spcPts val="4200"/>
              </a:lnSpc>
            </a:pPr>
          </a:p>
          <a:p>
            <a:pPr algn="l">
              <a:lnSpc>
                <a:spcPts val="4200"/>
              </a:lnSpc>
              <a:spcBef>
                <a:spcPct val="0"/>
              </a:spcBef>
            </a:pPr>
            <a:r>
              <a:rPr lang="en-US" sz="3000">
                <a:solidFill>
                  <a:srgbClr val="222222"/>
                </a:solidFill>
                <a:latin typeface="Times New Roman MT"/>
                <a:ea typeface="Times New Roman MT"/>
                <a:cs typeface="Times New Roman MT"/>
                <a:sym typeface="Times New Roman MT"/>
              </a:rPr>
              <a:t>Evaluating whether existing coverage reflects these changes is an important step in maintaining effective protection. Coverage limits established several years ago may not accurately represent what would be required to repair or rebuild a home today. Hart Insurance Group works closely with clients to review these factors and ensure coverage decisions are based on current re</a:t>
            </a:r>
            <a:r>
              <a:rPr lang="en-US" sz="3000" u="none">
                <a:solidFill>
                  <a:srgbClr val="222222"/>
                </a:solidFill>
                <a:latin typeface="Times New Roman MT"/>
                <a:ea typeface="Times New Roman MT"/>
                <a:cs typeface="Times New Roman MT"/>
                <a:sym typeface="Times New Roman MT"/>
              </a:rPr>
              <a:t>a</a:t>
            </a:r>
            <a:r>
              <a:rPr lang="en-US" sz="3000">
                <a:solidFill>
                  <a:srgbClr val="222222"/>
                </a:solidFill>
                <a:latin typeface="Times New Roman MT"/>
                <a:ea typeface="Times New Roman MT"/>
                <a:cs typeface="Times New Roman MT"/>
                <a:sym typeface="Times New Roman MT"/>
              </a:rPr>
              <a:t>lities rather than outdated</a:t>
            </a:r>
            <a:r>
              <a:rPr lang="en-US" sz="3000" u="none">
                <a:solidFill>
                  <a:srgbClr val="222222"/>
                </a:solidFill>
                <a:latin typeface="Times New Roman MT"/>
                <a:ea typeface="Times New Roman MT"/>
                <a:cs typeface="Times New Roman MT"/>
                <a:sym typeface="Times New Roman MT"/>
              </a:rPr>
              <a:t> informat</a:t>
            </a:r>
            <a:r>
              <a:rPr lang="en-US" sz="3000">
                <a:solidFill>
                  <a:srgbClr val="222222"/>
                </a:solidFill>
                <a:latin typeface="Times New Roman MT"/>
                <a:ea typeface="Times New Roman MT"/>
                <a:cs typeface="Times New Roman MT"/>
                <a:sym typeface="Times New Roman MT"/>
              </a:rPr>
              <a:t>ion. This </a:t>
            </a:r>
            <a:r>
              <a:rPr lang="en-US" sz="3000" u="none">
                <a:solidFill>
                  <a:srgbClr val="222222"/>
                </a:solidFill>
                <a:latin typeface="Times New Roman MT"/>
                <a:ea typeface="Times New Roman MT"/>
                <a:cs typeface="Times New Roman MT"/>
                <a:sym typeface="Times New Roman MT"/>
              </a:rPr>
              <a:t>consultative approach</a:t>
            </a:r>
            <a:r>
              <a:rPr lang="en-US" sz="3000">
                <a:solidFill>
                  <a:srgbClr val="222222"/>
                </a:solidFill>
                <a:latin typeface="Times New Roman MT"/>
                <a:ea typeface="Times New Roman MT"/>
                <a:cs typeface="Times New Roman MT"/>
                <a:sym typeface="Times New Roman MT"/>
              </a:rPr>
              <a:t> helps h</a:t>
            </a:r>
            <a:r>
              <a:rPr lang="en-US" sz="3000" u="none">
                <a:solidFill>
                  <a:srgbClr val="222222"/>
                </a:solidFill>
                <a:latin typeface="Times New Roman MT"/>
                <a:ea typeface="Times New Roman MT"/>
                <a:cs typeface="Times New Roman MT"/>
                <a:sym typeface="Times New Roman MT"/>
              </a:rPr>
              <a:t>om</a:t>
            </a:r>
            <a:r>
              <a:rPr lang="en-US" sz="3000">
                <a:solidFill>
                  <a:srgbClr val="222222"/>
                </a:solidFill>
                <a:latin typeface="Times New Roman MT"/>
                <a:ea typeface="Times New Roman MT"/>
                <a:cs typeface="Times New Roman MT"/>
                <a:sym typeface="Times New Roman MT"/>
              </a:rPr>
              <a:t>eowners understand how changes to their property may affect their insurance needs and provides greater confidence that their coverage remains aligned with their investment.</a:t>
            </a:r>
          </a:p>
          <a:p>
            <a:pPr algn="l">
              <a:lnSpc>
                <a:spcPts val="4200"/>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p:cSld>
    <p:bg>
      <p:bgPr>
        <a:solidFill>
          <a:srgbClr val="11263D"/>
        </a:solidFill>
      </p:bgPr>
    </p:bg>
    <p:spTree>
      <p:nvGrpSpPr>
        <p:cNvPr id="1" name=""/>
        <p:cNvGrpSpPr/>
        <p:nvPr/>
      </p:nvGrpSpPr>
      <p:grpSpPr>
        <a:xfrm>
          <a:off x="0" y="0"/>
          <a:ext cx="0" cy="0"/>
          <a:chOff x="0" y="0"/>
          <a:chExt cx="0" cy="0"/>
        </a:xfrm>
      </p:grpSpPr>
      <p:grpSp>
        <p:nvGrpSpPr>
          <p:cNvPr name="Group 2" id="2"/>
          <p:cNvGrpSpPr/>
          <p:nvPr/>
        </p:nvGrpSpPr>
        <p:grpSpPr>
          <a:xfrm rot="0">
            <a:off x="-5273414" y="8665726"/>
            <a:ext cx="8605745" cy="6584448"/>
            <a:chOff x="0" y="0"/>
            <a:chExt cx="1062314" cy="812800"/>
          </a:xfrm>
        </p:grpSpPr>
        <p:sp>
          <p:nvSpPr>
            <p:cNvPr name="Freeform 3" id="3"/>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4" id="4"/>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945846" y="8665726"/>
            <a:ext cx="8605745" cy="6584448"/>
            <a:chOff x="0" y="0"/>
            <a:chExt cx="1062314" cy="812800"/>
          </a:xfrm>
        </p:grpSpPr>
        <p:sp>
          <p:nvSpPr>
            <p:cNvPr name="Freeform 6" id="6"/>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7" id="7"/>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213750" y="531065"/>
            <a:ext cx="17860500" cy="9529880"/>
            <a:chOff x="0" y="0"/>
            <a:chExt cx="4704000" cy="2509927"/>
          </a:xfrm>
        </p:grpSpPr>
        <p:sp>
          <p:nvSpPr>
            <p:cNvPr name="Freeform 9" id="9"/>
            <p:cNvSpPr/>
            <p:nvPr/>
          </p:nvSpPr>
          <p:spPr>
            <a:xfrm flipH="false" flipV="false" rot="0">
              <a:off x="0" y="0"/>
              <a:ext cx="4704000" cy="2509927"/>
            </a:xfrm>
            <a:custGeom>
              <a:avLst/>
              <a:gdLst/>
              <a:ahLst/>
              <a:cxnLst/>
              <a:rect r="r" b="b" t="t" l="l"/>
              <a:pathLst>
                <a:path h="2509927" w="4704000">
                  <a:moveTo>
                    <a:pt x="14304" y="0"/>
                  </a:moveTo>
                  <a:lnTo>
                    <a:pt x="4689696" y="0"/>
                  </a:lnTo>
                  <a:cubicBezTo>
                    <a:pt x="4693489" y="0"/>
                    <a:pt x="4697128" y="1507"/>
                    <a:pt x="4699810" y="4190"/>
                  </a:cubicBezTo>
                  <a:cubicBezTo>
                    <a:pt x="4702493" y="6872"/>
                    <a:pt x="4704000" y="10511"/>
                    <a:pt x="4704000" y="14304"/>
                  </a:cubicBezTo>
                  <a:lnTo>
                    <a:pt x="4704000" y="2495623"/>
                  </a:lnTo>
                  <a:cubicBezTo>
                    <a:pt x="4704000" y="2503523"/>
                    <a:pt x="4697596" y="2509927"/>
                    <a:pt x="4689696" y="2509927"/>
                  </a:cubicBezTo>
                  <a:lnTo>
                    <a:pt x="14304" y="2509927"/>
                  </a:lnTo>
                  <a:cubicBezTo>
                    <a:pt x="6404" y="2509927"/>
                    <a:pt x="0" y="2503523"/>
                    <a:pt x="0" y="2495623"/>
                  </a:cubicBezTo>
                  <a:lnTo>
                    <a:pt x="0" y="14304"/>
                  </a:lnTo>
                  <a:cubicBezTo>
                    <a:pt x="0" y="10511"/>
                    <a:pt x="1507" y="6872"/>
                    <a:pt x="4190" y="4190"/>
                  </a:cubicBezTo>
                  <a:cubicBezTo>
                    <a:pt x="6872" y="1507"/>
                    <a:pt x="10511" y="0"/>
                    <a:pt x="14304" y="0"/>
                  </a:cubicBezTo>
                  <a:close/>
                </a:path>
              </a:pathLst>
            </a:custGeom>
            <a:solidFill>
              <a:srgbClr val="FFFFFF"/>
            </a:solidFill>
            <a:ln cap="rnd">
              <a:noFill/>
              <a:prstDash val="solid"/>
              <a:round/>
            </a:ln>
          </p:spPr>
        </p:sp>
        <p:sp>
          <p:nvSpPr>
            <p:cNvPr name="TextBox 10" id="10"/>
            <p:cNvSpPr txBox="true"/>
            <p:nvPr/>
          </p:nvSpPr>
          <p:spPr>
            <a:xfrm>
              <a:off x="0" y="28575"/>
              <a:ext cx="4704000" cy="2481352"/>
            </a:xfrm>
            <a:prstGeom prst="rect">
              <a:avLst/>
            </a:prstGeom>
          </p:spPr>
          <p:txBody>
            <a:bodyPr anchor="ctr" rtlCol="false" tIns="50800" lIns="50800" bIns="50800" rIns="50800"/>
            <a:lstStyle/>
            <a:p>
              <a:pPr algn="ctr" marL="0" indent="0" lvl="0">
                <a:lnSpc>
                  <a:spcPts val="2183"/>
                </a:lnSpc>
                <a:spcBef>
                  <a:spcPct val="0"/>
                </a:spcBef>
              </a:pPr>
            </a:p>
          </p:txBody>
        </p:sp>
      </p:grpSp>
      <p:sp>
        <p:nvSpPr>
          <p:cNvPr name="TextBox 11" id="11"/>
          <p:cNvSpPr txBox="true"/>
          <p:nvPr/>
        </p:nvSpPr>
        <p:spPr>
          <a:xfrm rot="0">
            <a:off x="530733" y="633931"/>
            <a:ext cx="16555767" cy="577850"/>
          </a:xfrm>
          <a:prstGeom prst="rect">
            <a:avLst/>
          </a:prstGeom>
        </p:spPr>
        <p:txBody>
          <a:bodyPr anchor="t" rtlCol="false" tIns="0" lIns="0" bIns="0" rIns="0">
            <a:spAutoFit/>
          </a:bodyPr>
          <a:lstStyle/>
          <a:p>
            <a:pPr algn="l" marL="0" indent="0" lvl="0">
              <a:lnSpc>
                <a:spcPts val="4375"/>
              </a:lnSpc>
              <a:spcBef>
                <a:spcPct val="0"/>
              </a:spcBef>
            </a:pPr>
            <a:r>
              <a:rPr lang="en-US" b="true" sz="3500">
                <a:solidFill>
                  <a:srgbClr val="11263D"/>
                </a:solidFill>
                <a:latin typeface="Poppins Bold"/>
                <a:ea typeface="Poppins Bold"/>
                <a:cs typeface="Poppins Bold"/>
                <a:sym typeface="Poppins Bold"/>
              </a:rPr>
              <a:t>Are You Evaluating Coverage or Simply Comparing Premiums?</a:t>
            </a:r>
          </a:p>
        </p:txBody>
      </p:sp>
      <p:sp>
        <p:nvSpPr>
          <p:cNvPr name="TextBox 12" id="12"/>
          <p:cNvSpPr txBox="true"/>
          <p:nvPr/>
        </p:nvSpPr>
        <p:spPr>
          <a:xfrm rot="0">
            <a:off x="530733" y="1242325"/>
            <a:ext cx="17543517" cy="5915025"/>
          </a:xfrm>
          <a:prstGeom prst="rect">
            <a:avLst/>
          </a:prstGeom>
        </p:spPr>
        <p:txBody>
          <a:bodyPr anchor="t" rtlCol="false" tIns="0" lIns="0" bIns="0" rIns="0">
            <a:spAutoFit/>
          </a:bodyPr>
          <a:lstStyle/>
          <a:p>
            <a:pPr algn="l">
              <a:lnSpc>
                <a:spcPts val="4200"/>
              </a:lnSpc>
            </a:pPr>
            <a:r>
              <a:rPr lang="en-US" sz="3000">
                <a:solidFill>
                  <a:srgbClr val="222222"/>
                </a:solidFill>
                <a:latin typeface="Times New Roman MT"/>
                <a:ea typeface="Times New Roman MT"/>
                <a:cs typeface="Times New Roman MT"/>
                <a:sym typeface="Times New Roman MT"/>
              </a:rPr>
              <a:t>Insurance decisions are often influenced by price, but the lowest premium does not alw</a:t>
            </a:r>
            <a:r>
              <a:rPr lang="en-US" sz="3000" u="none">
                <a:solidFill>
                  <a:srgbClr val="222222"/>
                </a:solidFill>
                <a:latin typeface="Times New Roman MT"/>
                <a:ea typeface="Times New Roman MT"/>
                <a:cs typeface="Times New Roman MT"/>
                <a:sym typeface="Times New Roman MT"/>
              </a:rPr>
              <a:t>a</a:t>
            </a:r>
            <a:r>
              <a:rPr lang="en-US" sz="3000">
                <a:solidFill>
                  <a:srgbClr val="222222"/>
                </a:solidFill>
                <a:latin typeface="Times New Roman MT"/>
                <a:ea typeface="Times New Roman MT"/>
                <a:cs typeface="Times New Roman MT"/>
                <a:sym typeface="Times New Roman MT"/>
              </a:rPr>
              <a:t>ys p</a:t>
            </a:r>
            <a:r>
              <a:rPr lang="en-US" sz="3000" u="none">
                <a:solidFill>
                  <a:srgbClr val="222222"/>
                </a:solidFill>
                <a:latin typeface="Times New Roman MT"/>
                <a:ea typeface="Times New Roman MT"/>
                <a:cs typeface="Times New Roman MT"/>
                <a:sym typeface="Times New Roman MT"/>
              </a:rPr>
              <a:t>r</a:t>
            </a:r>
            <a:r>
              <a:rPr lang="en-US" sz="3000">
                <a:solidFill>
                  <a:srgbClr val="222222"/>
                </a:solidFill>
                <a:latin typeface="Times New Roman MT"/>
                <a:ea typeface="Times New Roman MT"/>
                <a:cs typeface="Times New Roman MT"/>
                <a:sym typeface="Times New Roman MT"/>
              </a:rPr>
              <a:t>ovide</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the </a:t>
            </a:r>
            <a:r>
              <a:rPr lang="en-US" sz="3000" u="none">
                <a:solidFill>
                  <a:srgbClr val="222222"/>
                </a:solidFill>
                <a:latin typeface="Times New Roman MT"/>
                <a:ea typeface="Times New Roman MT"/>
                <a:cs typeface="Times New Roman MT"/>
                <a:sym typeface="Times New Roman MT"/>
              </a:rPr>
              <a:t>s</a:t>
            </a:r>
            <a:r>
              <a:rPr lang="en-US" sz="3000">
                <a:solidFill>
                  <a:srgbClr val="222222"/>
                </a:solidFill>
                <a:latin typeface="Times New Roman MT"/>
                <a:ea typeface="Times New Roman MT"/>
                <a:cs typeface="Times New Roman MT"/>
                <a:sym typeface="Times New Roman MT"/>
              </a:rPr>
              <a:t>t</a:t>
            </a:r>
            <a:r>
              <a:rPr lang="en-US" sz="3000" u="none">
                <a:solidFill>
                  <a:srgbClr val="222222"/>
                </a:solidFill>
                <a:latin typeface="Times New Roman MT"/>
                <a:ea typeface="Times New Roman MT"/>
                <a:cs typeface="Times New Roman MT"/>
                <a:sym typeface="Times New Roman MT"/>
              </a:rPr>
              <a:t>r</a:t>
            </a:r>
            <a:r>
              <a:rPr lang="en-US" sz="3000">
                <a:solidFill>
                  <a:srgbClr val="222222"/>
                </a:solidFill>
                <a:latin typeface="Times New Roman MT"/>
                <a:ea typeface="Times New Roman MT"/>
                <a:cs typeface="Times New Roman MT"/>
                <a:sym typeface="Times New Roman MT"/>
              </a:rPr>
              <a:t>o</a:t>
            </a:r>
            <a:r>
              <a:rPr lang="en-US" sz="3000" u="none">
                <a:solidFill>
                  <a:srgbClr val="222222"/>
                </a:solidFill>
                <a:latin typeface="Times New Roman MT"/>
                <a:ea typeface="Times New Roman MT"/>
                <a:cs typeface="Times New Roman MT"/>
                <a:sym typeface="Times New Roman MT"/>
              </a:rPr>
              <a:t>n</a:t>
            </a:r>
            <a:r>
              <a:rPr lang="en-US" sz="3000">
                <a:solidFill>
                  <a:srgbClr val="222222"/>
                </a:solidFill>
                <a:latin typeface="Times New Roman MT"/>
                <a:ea typeface="Times New Roman MT"/>
                <a:cs typeface="Times New Roman MT"/>
                <a:sym typeface="Times New Roman MT"/>
              </a:rPr>
              <a:t>g</a:t>
            </a:r>
            <a:r>
              <a:rPr lang="en-US" sz="3000" u="none">
                <a:solidFill>
                  <a:srgbClr val="222222"/>
                </a:solidFill>
                <a:latin typeface="Times New Roman MT"/>
                <a:ea typeface="Times New Roman MT"/>
                <a:cs typeface="Times New Roman MT"/>
                <a:sym typeface="Times New Roman MT"/>
              </a:rPr>
              <a:t>e</a:t>
            </a:r>
            <a:r>
              <a:rPr lang="en-US" sz="3000">
                <a:solidFill>
                  <a:srgbClr val="222222"/>
                </a:solidFill>
                <a:latin typeface="Times New Roman MT"/>
                <a:ea typeface="Times New Roman MT"/>
                <a:cs typeface="Times New Roman MT"/>
                <a:sym typeface="Times New Roman MT"/>
              </a:rPr>
              <a:t>st</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protect</a:t>
            </a:r>
            <a:r>
              <a:rPr lang="en-US" sz="3000" u="none">
                <a:solidFill>
                  <a:srgbClr val="222222"/>
                </a:solidFill>
                <a:latin typeface="Times New Roman MT"/>
                <a:ea typeface="Times New Roman MT"/>
                <a:cs typeface="Times New Roman MT"/>
                <a:sym typeface="Times New Roman MT"/>
              </a:rPr>
              <a:t>i</a:t>
            </a:r>
            <a:r>
              <a:rPr lang="en-US" sz="3000">
                <a:solidFill>
                  <a:srgbClr val="222222"/>
                </a:solidFill>
                <a:latin typeface="Times New Roman MT"/>
                <a:ea typeface="Times New Roman MT"/>
                <a:cs typeface="Times New Roman MT"/>
                <a:sym typeface="Times New Roman MT"/>
              </a:rPr>
              <a:t>o</a:t>
            </a:r>
            <a:r>
              <a:rPr lang="en-US" sz="3000" u="none">
                <a:solidFill>
                  <a:srgbClr val="222222"/>
                </a:solidFill>
                <a:latin typeface="Times New Roman MT"/>
                <a:ea typeface="Times New Roman MT"/>
                <a:cs typeface="Times New Roman MT"/>
                <a:sym typeface="Times New Roman MT"/>
              </a:rPr>
              <a:t>n</a:t>
            </a:r>
            <a:r>
              <a:rPr lang="en-US" sz="3000">
                <a:solidFill>
                  <a:srgbClr val="222222"/>
                </a:solidFill>
                <a:latin typeface="Times New Roman MT"/>
                <a:ea typeface="Times New Roman MT"/>
                <a:cs typeface="Times New Roman MT"/>
                <a:sym typeface="Times New Roman MT"/>
              </a:rPr>
              <a:t>.</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A mean</a:t>
            </a:r>
            <a:r>
              <a:rPr lang="en-US" sz="3000" u="none">
                <a:solidFill>
                  <a:srgbClr val="222222"/>
                </a:solidFill>
                <a:latin typeface="Times New Roman MT"/>
                <a:ea typeface="Times New Roman MT"/>
                <a:cs typeface="Times New Roman MT"/>
                <a:sym typeface="Times New Roman MT"/>
              </a:rPr>
              <a:t>ing</a:t>
            </a:r>
            <a:r>
              <a:rPr lang="en-US" sz="3000">
                <a:solidFill>
                  <a:srgbClr val="222222"/>
                </a:solidFill>
                <a:latin typeface="Times New Roman MT"/>
                <a:ea typeface="Times New Roman MT"/>
                <a:cs typeface="Times New Roman MT"/>
                <a:sym typeface="Times New Roman MT"/>
              </a:rPr>
              <a:t>ful</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evaluation should consider what the policy actually covers, how claims would be handled, and whether important risks have been addressed appropriately.</a:t>
            </a:r>
          </a:p>
          <a:p>
            <a:pPr algn="l">
              <a:lnSpc>
                <a:spcPts val="4200"/>
              </a:lnSpc>
            </a:pPr>
          </a:p>
          <a:p>
            <a:pPr algn="l">
              <a:lnSpc>
                <a:spcPts val="4200"/>
              </a:lnSpc>
            </a:pPr>
            <a:r>
              <a:rPr lang="en-US" sz="3000">
                <a:solidFill>
                  <a:srgbClr val="222222"/>
                </a:solidFill>
                <a:latin typeface="Times New Roman MT"/>
                <a:ea typeface="Times New Roman MT"/>
                <a:cs typeface="Times New Roman MT"/>
                <a:sym typeface="Times New Roman MT"/>
              </a:rPr>
              <a:t>Coverage limits, deductibles, exclusions, liability protection, and optional endorsements all contribute to the overall value of a policy. Without understanding these components, it can be difficult to determine whether coverage truly supports your goals. Hart Insurance Group prioritizes education throughout the insurance process because informed clients are better equipped to make decisions that protect both their property and financial well-being. By helping homeowners understand the details behind their coverage, the agency creates opportunities for more confident and informed decision-making.</a:t>
            </a:r>
          </a:p>
          <a:p>
            <a:pPr algn="l">
              <a:lnSpc>
                <a:spcPts val="4200"/>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11263D"/>
        </a:solidFill>
      </p:bgPr>
    </p:bg>
    <p:spTree>
      <p:nvGrpSpPr>
        <p:cNvPr id="1" name=""/>
        <p:cNvGrpSpPr/>
        <p:nvPr/>
      </p:nvGrpSpPr>
      <p:grpSpPr>
        <a:xfrm>
          <a:off x="0" y="0"/>
          <a:ext cx="0" cy="0"/>
          <a:chOff x="0" y="0"/>
          <a:chExt cx="0" cy="0"/>
        </a:xfrm>
      </p:grpSpPr>
      <p:grpSp>
        <p:nvGrpSpPr>
          <p:cNvPr name="Group 2" id="2"/>
          <p:cNvGrpSpPr/>
          <p:nvPr/>
        </p:nvGrpSpPr>
        <p:grpSpPr>
          <a:xfrm rot="0">
            <a:off x="-5273414" y="8665726"/>
            <a:ext cx="8605745" cy="6584448"/>
            <a:chOff x="0" y="0"/>
            <a:chExt cx="1062314" cy="812800"/>
          </a:xfrm>
        </p:grpSpPr>
        <p:sp>
          <p:nvSpPr>
            <p:cNvPr name="Freeform 3" id="3"/>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4" id="4"/>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945846" y="8665726"/>
            <a:ext cx="8605745" cy="6584448"/>
            <a:chOff x="0" y="0"/>
            <a:chExt cx="1062314" cy="812800"/>
          </a:xfrm>
        </p:grpSpPr>
        <p:sp>
          <p:nvSpPr>
            <p:cNvPr name="Freeform 6" id="6"/>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7" id="7"/>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213750" y="531065"/>
            <a:ext cx="17860500" cy="9529880"/>
            <a:chOff x="0" y="0"/>
            <a:chExt cx="4704000" cy="2509927"/>
          </a:xfrm>
        </p:grpSpPr>
        <p:sp>
          <p:nvSpPr>
            <p:cNvPr name="Freeform 9" id="9"/>
            <p:cNvSpPr/>
            <p:nvPr/>
          </p:nvSpPr>
          <p:spPr>
            <a:xfrm flipH="false" flipV="false" rot="0">
              <a:off x="0" y="0"/>
              <a:ext cx="4704000" cy="2509927"/>
            </a:xfrm>
            <a:custGeom>
              <a:avLst/>
              <a:gdLst/>
              <a:ahLst/>
              <a:cxnLst/>
              <a:rect r="r" b="b" t="t" l="l"/>
              <a:pathLst>
                <a:path h="2509927" w="4704000">
                  <a:moveTo>
                    <a:pt x="14304" y="0"/>
                  </a:moveTo>
                  <a:lnTo>
                    <a:pt x="4689696" y="0"/>
                  </a:lnTo>
                  <a:cubicBezTo>
                    <a:pt x="4693489" y="0"/>
                    <a:pt x="4697128" y="1507"/>
                    <a:pt x="4699810" y="4190"/>
                  </a:cubicBezTo>
                  <a:cubicBezTo>
                    <a:pt x="4702493" y="6872"/>
                    <a:pt x="4704000" y="10511"/>
                    <a:pt x="4704000" y="14304"/>
                  </a:cubicBezTo>
                  <a:lnTo>
                    <a:pt x="4704000" y="2495623"/>
                  </a:lnTo>
                  <a:cubicBezTo>
                    <a:pt x="4704000" y="2503523"/>
                    <a:pt x="4697596" y="2509927"/>
                    <a:pt x="4689696" y="2509927"/>
                  </a:cubicBezTo>
                  <a:lnTo>
                    <a:pt x="14304" y="2509927"/>
                  </a:lnTo>
                  <a:cubicBezTo>
                    <a:pt x="6404" y="2509927"/>
                    <a:pt x="0" y="2503523"/>
                    <a:pt x="0" y="2495623"/>
                  </a:cubicBezTo>
                  <a:lnTo>
                    <a:pt x="0" y="14304"/>
                  </a:lnTo>
                  <a:cubicBezTo>
                    <a:pt x="0" y="10511"/>
                    <a:pt x="1507" y="6872"/>
                    <a:pt x="4190" y="4190"/>
                  </a:cubicBezTo>
                  <a:cubicBezTo>
                    <a:pt x="6872" y="1507"/>
                    <a:pt x="10511" y="0"/>
                    <a:pt x="14304" y="0"/>
                  </a:cubicBezTo>
                  <a:close/>
                </a:path>
              </a:pathLst>
            </a:custGeom>
            <a:solidFill>
              <a:srgbClr val="FFFFFF"/>
            </a:solidFill>
            <a:ln cap="rnd">
              <a:noFill/>
              <a:prstDash val="solid"/>
              <a:round/>
            </a:ln>
          </p:spPr>
        </p:sp>
        <p:sp>
          <p:nvSpPr>
            <p:cNvPr name="TextBox 10" id="10"/>
            <p:cNvSpPr txBox="true"/>
            <p:nvPr/>
          </p:nvSpPr>
          <p:spPr>
            <a:xfrm>
              <a:off x="0" y="28575"/>
              <a:ext cx="4704000" cy="2481352"/>
            </a:xfrm>
            <a:prstGeom prst="rect">
              <a:avLst/>
            </a:prstGeom>
          </p:spPr>
          <p:txBody>
            <a:bodyPr anchor="ctr" rtlCol="false" tIns="50800" lIns="50800" bIns="50800" rIns="50800"/>
            <a:lstStyle/>
            <a:p>
              <a:pPr algn="ctr" marL="0" indent="0" lvl="0">
                <a:lnSpc>
                  <a:spcPts val="2183"/>
                </a:lnSpc>
                <a:spcBef>
                  <a:spcPct val="0"/>
                </a:spcBef>
              </a:pPr>
            </a:p>
          </p:txBody>
        </p:sp>
      </p:grpSp>
      <p:sp>
        <p:nvSpPr>
          <p:cNvPr name="TextBox 11" id="11"/>
          <p:cNvSpPr txBox="true"/>
          <p:nvPr/>
        </p:nvSpPr>
        <p:spPr>
          <a:xfrm rot="0">
            <a:off x="530733" y="633931"/>
            <a:ext cx="16555767" cy="577850"/>
          </a:xfrm>
          <a:prstGeom prst="rect">
            <a:avLst/>
          </a:prstGeom>
        </p:spPr>
        <p:txBody>
          <a:bodyPr anchor="t" rtlCol="false" tIns="0" lIns="0" bIns="0" rIns="0">
            <a:spAutoFit/>
          </a:bodyPr>
          <a:lstStyle/>
          <a:p>
            <a:pPr algn="l" marL="0" indent="0" lvl="0">
              <a:lnSpc>
                <a:spcPts val="4375"/>
              </a:lnSpc>
              <a:spcBef>
                <a:spcPct val="0"/>
              </a:spcBef>
            </a:pPr>
            <a:r>
              <a:rPr lang="en-US" b="true" sz="3500">
                <a:solidFill>
                  <a:srgbClr val="11263D"/>
                </a:solidFill>
                <a:latin typeface="Poppins Bold"/>
                <a:ea typeface="Poppins Bold"/>
                <a:cs typeface="Poppins Bold"/>
                <a:sym typeface="Poppins Bold"/>
              </a:rPr>
              <a:t>Could Access to Multiple Insurance Carriers Benefit You?</a:t>
            </a:r>
          </a:p>
        </p:txBody>
      </p:sp>
      <p:sp>
        <p:nvSpPr>
          <p:cNvPr name="TextBox 12" id="12"/>
          <p:cNvSpPr txBox="true"/>
          <p:nvPr/>
        </p:nvSpPr>
        <p:spPr>
          <a:xfrm rot="0">
            <a:off x="530733" y="1242325"/>
            <a:ext cx="17543517" cy="5381625"/>
          </a:xfrm>
          <a:prstGeom prst="rect">
            <a:avLst/>
          </a:prstGeom>
        </p:spPr>
        <p:txBody>
          <a:bodyPr anchor="t" rtlCol="false" tIns="0" lIns="0" bIns="0" rIns="0">
            <a:spAutoFit/>
          </a:bodyPr>
          <a:lstStyle/>
          <a:p>
            <a:pPr algn="l">
              <a:lnSpc>
                <a:spcPts val="4200"/>
              </a:lnSpc>
            </a:pPr>
            <a:r>
              <a:rPr lang="en-US" sz="3000">
                <a:solidFill>
                  <a:srgbClr val="222222"/>
                </a:solidFill>
                <a:latin typeface="Times New Roman MT"/>
                <a:ea typeface="Times New Roman MT"/>
                <a:cs typeface="Times New Roman MT"/>
                <a:sym typeface="Times New Roman MT"/>
              </a:rPr>
              <a:t>Finding the right policy often requires mo</a:t>
            </a:r>
            <a:r>
              <a:rPr lang="en-US" sz="3000" u="none">
                <a:solidFill>
                  <a:srgbClr val="222222"/>
                </a:solidFill>
                <a:latin typeface="Times New Roman MT"/>
                <a:ea typeface="Times New Roman MT"/>
                <a:cs typeface="Times New Roman MT"/>
                <a:sym typeface="Times New Roman MT"/>
              </a:rPr>
              <a:t>r</a:t>
            </a:r>
            <a:r>
              <a:rPr lang="en-US" sz="3000">
                <a:solidFill>
                  <a:srgbClr val="222222"/>
                </a:solidFill>
                <a:latin typeface="Times New Roman MT"/>
                <a:ea typeface="Times New Roman MT"/>
                <a:cs typeface="Times New Roman MT"/>
                <a:sym typeface="Times New Roman MT"/>
              </a:rPr>
              <a:t>e</a:t>
            </a:r>
            <a:r>
              <a:rPr lang="en-US" sz="3000" u="none">
                <a:solidFill>
                  <a:srgbClr val="222222"/>
                </a:solidFill>
                <a:latin typeface="Times New Roman MT"/>
                <a:ea typeface="Times New Roman MT"/>
                <a:cs typeface="Times New Roman MT"/>
                <a:sym typeface="Times New Roman MT"/>
              </a:rPr>
              <a:t> </a:t>
            </a:r>
            <a:r>
              <a:rPr lang="en-US" sz="3000">
                <a:solidFill>
                  <a:srgbClr val="222222"/>
                </a:solidFill>
                <a:latin typeface="Times New Roman MT"/>
                <a:ea typeface="Times New Roman MT"/>
                <a:cs typeface="Times New Roman MT"/>
                <a:sym typeface="Times New Roman MT"/>
              </a:rPr>
              <a:t>than </a:t>
            </a:r>
            <a:r>
              <a:rPr lang="en-US" sz="3000" u="none">
                <a:solidFill>
                  <a:srgbClr val="222222"/>
                </a:solidFill>
                <a:latin typeface="Times New Roman MT"/>
                <a:ea typeface="Times New Roman MT"/>
                <a:cs typeface="Times New Roman MT"/>
                <a:sym typeface="Times New Roman MT"/>
              </a:rPr>
              <a:t>revi</a:t>
            </a:r>
            <a:r>
              <a:rPr lang="en-US" sz="3000">
                <a:solidFill>
                  <a:srgbClr val="222222"/>
                </a:solidFill>
                <a:latin typeface="Times New Roman MT"/>
                <a:ea typeface="Times New Roman MT"/>
                <a:cs typeface="Times New Roman MT"/>
                <a:sym typeface="Times New Roman MT"/>
              </a:rPr>
              <a:t>ew</a:t>
            </a:r>
            <a:r>
              <a:rPr lang="en-US" sz="3000" u="none">
                <a:solidFill>
                  <a:srgbClr val="222222"/>
                </a:solidFill>
                <a:latin typeface="Times New Roman MT"/>
                <a:ea typeface="Times New Roman MT"/>
                <a:cs typeface="Times New Roman MT"/>
                <a:sym typeface="Times New Roman MT"/>
              </a:rPr>
              <a:t>ing</a:t>
            </a:r>
            <a:r>
              <a:rPr lang="en-US" sz="3000">
                <a:solidFill>
                  <a:srgbClr val="222222"/>
                </a:solidFill>
                <a:latin typeface="Times New Roman MT"/>
                <a:ea typeface="Times New Roman MT"/>
                <a:cs typeface="Times New Roman MT"/>
                <a:sym typeface="Times New Roman MT"/>
              </a:rPr>
              <a:t> a s</a:t>
            </a:r>
            <a:r>
              <a:rPr lang="en-US" sz="3000" u="none">
                <a:solidFill>
                  <a:srgbClr val="222222"/>
                </a:solidFill>
                <a:latin typeface="Times New Roman MT"/>
                <a:ea typeface="Times New Roman MT"/>
                <a:cs typeface="Times New Roman MT"/>
                <a:sym typeface="Times New Roman MT"/>
              </a:rPr>
              <a:t>ing</a:t>
            </a:r>
            <a:r>
              <a:rPr lang="en-US" sz="3000">
                <a:solidFill>
                  <a:srgbClr val="222222"/>
                </a:solidFill>
                <a:latin typeface="Times New Roman MT"/>
                <a:ea typeface="Times New Roman MT"/>
                <a:cs typeface="Times New Roman MT"/>
                <a:sym typeface="Times New Roman MT"/>
              </a:rPr>
              <a:t>le option. Different insurance carriers offer varying coverage features, pricing structures, underwriting guidelines, and policy enhancements that may affect how well a policy aligns with a homeowner's needs.</a:t>
            </a:r>
          </a:p>
          <a:p>
            <a:pPr algn="l">
              <a:lnSpc>
                <a:spcPts val="4200"/>
              </a:lnSpc>
            </a:pPr>
          </a:p>
          <a:p>
            <a:pPr algn="l">
              <a:lnSpc>
                <a:spcPts val="4200"/>
              </a:lnSpc>
            </a:pPr>
            <a:r>
              <a:rPr lang="en-US" sz="3000">
                <a:solidFill>
                  <a:srgbClr val="222222"/>
                </a:solidFill>
                <a:latin typeface="Times New Roman MT"/>
                <a:ea typeface="Times New Roman MT"/>
                <a:cs typeface="Times New Roman MT"/>
                <a:sym typeface="Times New Roman MT"/>
              </a:rPr>
              <a:t>As an independent </a:t>
            </a:r>
            <a:r>
              <a:rPr lang="en-US" b="true" sz="3000" u="sng">
                <a:solidFill>
                  <a:srgbClr val="222222"/>
                </a:solidFill>
                <a:latin typeface="Times New Roman MT Bold"/>
                <a:ea typeface="Times New Roman MT Bold"/>
                <a:cs typeface="Times New Roman MT Bold"/>
                <a:sym typeface="Times New Roman MT Bold"/>
                <a:hlinkClick r:id="rId2" tooltip="https://www.insurewithhart.com"/>
              </a:rPr>
              <a:t>home insurance company in spring TX</a:t>
            </a:r>
            <a:r>
              <a:rPr lang="en-US" sz="3000">
                <a:solidFill>
                  <a:srgbClr val="222222"/>
                </a:solidFill>
                <a:latin typeface="Times New Roman MT"/>
                <a:ea typeface="Times New Roman MT"/>
                <a:cs typeface="Times New Roman MT"/>
                <a:sym typeface="Times New Roman MT"/>
              </a:rPr>
              <a:t>, Hart Insurance Group provides access to multiple insurance carriers rather than limiting clients to a single provider. This flexibility allows homeowners to explore a broader range of solutions while receiving personalized recommendations based on their unique circumstances. Instead of focusing on a one-size-fits-all approach, the agency evaluates available options with the goal of helping clients secure protection that balances value, coverage, and long-term confidence.</a:t>
            </a:r>
          </a:p>
          <a:p>
            <a:pPr algn="l">
              <a:lnSpc>
                <a:spcPts val="4200"/>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11263D"/>
        </a:solidFill>
      </p:bgPr>
    </p:bg>
    <p:spTree>
      <p:nvGrpSpPr>
        <p:cNvPr id="1" name=""/>
        <p:cNvGrpSpPr/>
        <p:nvPr/>
      </p:nvGrpSpPr>
      <p:grpSpPr>
        <a:xfrm>
          <a:off x="0" y="0"/>
          <a:ext cx="0" cy="0"/>
          <a:chOff x="0" y="0"/>
          <a:chExt cx="0" cy="0"/>
        </a:xfrm>
      </p:grpSpPr>
      <p:grpSp>
        <p:nvGrpSpPr>
          <p:cNvPr name="Group 2" id="2"/>
          <p:cNvGrpSpPr/>
          <p:nvPr/>
        </p:nvGrpSpPr>
        <p:grpSpPr>
          <a:xfrm rot="0">
            <a:off x="-5273414" y="8665726"/>
            <a:ext cx="8605745" cy="6584448"/>
            <a:chOff x="0" y="0"/>
            <a:chExt cx="1062314" cy="812800"/>
          </a:xfrm>
        </p:grpSpPr>
        <p:sp>
          <p:nvSpPr>
            <p:cNvPr name="Freeform 3" id="3"/>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4" id="4"/>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945846" y="8665726"/>
            <a:ext cx="8605745" cy="6584448"/>
            <a:chOff x="0" y="0"/>
            <a:chExt cx="1062314" cy="812800"/>
          </a:xfrm>
        </p:grpSpPr>
        <p:sp>
          <p:nvSpPr>
            <p:cNvPr name="Freeform 6" id="6"/>
            <p:cNvSpPr/>
            <p:nvPr/>
          </p:nvSpPr>
          <p:spPr>
            <a:xfrm flipH="false" flipV="false" rot="0">
              <a:off x="0" y="0"/>
              <a:ext cx="1062314" cy="812800"/>
            </a:xfrm>
            <a:custGeom>
              <a:avLst/>
              <a:gdLst/>
              <a:ahLst/>
              <a:cxnLst/>
              <a:rect r="r" b="b" t="t" l="l"/>
              <a:pathLst>
                <a:path h="812800" w="1062314">
                  <a:moveTo>
                    <a:pt x="531157" y="0"/>
                  </a:moveTo>
                  <a:cubicBezTo>
                    <a:pt x="237807" y="0"/>
                    <a:pt x="0" y="181951"/>
                    <a:pt x="0" y="406400"/>
                  </a:cubicBezTo>
                  <a:cubicBezTo>
                    <a:pt x="0" y="630849"/>
                    <a:pt x="237807" y="812800"/>
                    <a:pt x="531157" y="812800"/>
                  </a:cubicBezTo>
                  <a:cubicBezTo>
                    <a:pt x="824507" y="812800"/>
                    <a:pt x="1062314" y="630849"/>
                    <a:pt x="1062314" y="406400"/>
                  </a:cubicBezTo>
                  <a:cubicBezTo>
                    <a:pt x="1062314" y="181951"/>
                    <a:pt x="824507" y="0"/>
                    <a:pt x="531157" y="0"/>
                  </a:cubicBezTo>
                  <a:close/>
                </a:path>
              </a:pathLst>
            </a:custGeom>
            <a:solidFill>
              <a:srgbClr val="19324D">
                <a:alpha val="41961"/>
              </a:srgbClr>
            </a:solidFill>
          </p:spPr>
        </p:sp>
        <p:sp>
          <p:nvSpPr>
            <p:cNvPr name="TextBox 7" id="7"/>
            <p:cNvSpPr txBox="true"/>
            <p:nvPr/>
          </p:nvSpPr>
          <p:spPr>
            <a:xfrm>
              <a:off x="99592" y="38100"/>
              <a:ext cx="863130" cy="698500"/>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213750" y="531065"/>
            <a:ext cx="17860500" cy="9529880"/>
            <a:chOff x="0" y="0"/>
            <a:chExt cx="4704000" cy="2509927"/>
          </a:xfrm>
        </p:grpSpPr>
        <p:sp>
          <p:nvSpPr>
            <p:cNvPr name="Freeform 9" id="9"/>
            <p:cNvSpPr/>
            <p:nvPr/>
          </p:nvSpPr>
          <p:spPr>
            <a:xfrm flipH="false" flipV="false" rot="0">
              <a:off x="0" y="0"/>
              <a:ext cx="4704000" cy="2509927"/>
            </a:xfrm>
            <a:custGeom>
              <a:avLst/>
              <a:gdLst/>
              <a:ahLst/>
              <a:cxnLst/>
              <a:rect r="r" b="b" t="t" l="l"/>
              <a:pathLst>
                <a:path h="2509927" w="4704000">
                  <a:moveTo>
                    <a:pt x="14304" y="0"/>
                  </a:moveTo>
                  <a:lnTo>
                    <a:pt x="4689696" y="0"/>
                  </a:lnTo>
                  <a:cubicBezTo>
                    <a:pt x="4693489" y="0"/>
                    <a:pt x="4697128" y="1507"/>
                    <a:pt x="4699810" y="4190"/>
                  </a:cubicBezTo>
                  <a:cubicBezTo>
                    <a:pt x="4702493" y="6872"/>
                    <a:pt x="4704000" y="10511"/>
                    <a:pt x="4704000" y="14304"/>
                  </a:cubicBezTo>
                  <a:lnTo>
                    <a:pt x="4704000" y="2495623"/>
                  </a:lnTo>
                  <a:cubicBezTo>
                    <a:pt x="4704000" y="2503523"/>
                    <a:pt x="4697596" y="2509927"/>
                    <a:pt x="4689696" y="2509927"/>
                  </a:cubicBezTo>
                  <a:lnTo>
                    <a:pt x="14304" y="2509927"/>
                  </a:lnTo>
                  <a:cubicBezTo>
                    <a:pt x="6404" y="2509927"/>
                    <a:pt x="0" y="2503523"/>
                    <a:pt x="0" y="2495623"/>
                  </a:cubicBezTo>
                  <a:lnTo>
                    <a:pt x="0" y="14304"/>
                  </a:lnTo>
                  <a:cubicBezTo>
                    <a:pt x="0" y="10511"/>
                    <a:pt x="1507" y="6872"/>
                    <a:pt x="4190" y="4190"/>
                  </a:cubicBezTo>
                  <a:cubicBezTo>
                    <a:pt x="6872" y="1507"/>
                    <a:pt x="10511" y="0"/>
                    <a:pt x="14304" y="0"/>
                  </a:cubicBezTo>
                  <a:close/>
                </a:path>
              </a:pathLst>
            </a:custGeom>
            <a:solidFill>
              <a:srgbClr val="FFFFFF"/>
            </a:solidFill>
            <a:ln cap="rnd">
              <a:noFill/>
              <a:prstDash val="solid"/>
              <a:round/>
            </a:ln>
          </p:spPr>
        </p:sp>
        <p:sp>
          <p:nvSpPr>
            <p:cNvPr name="TextBox 10" id="10"/>
            <p:cNvSpPr txBox="true"/>
            <p:nvPr/>
          </p:nvSpPr>
          <p:spPr>
            <a:xfrm>
              <a:off x="0" y="28575"/>
              <a:ext cx="4704000" cy="2481352"/>
            </a:xfrm>
            <a:prstGeom prst="rect">
              <a:avLst/>
            </a:prstGeom>
          </p:spPr>
          <p:txBody>
            <a:bodyPr anchor="ctr" rtlCol="false" tIns="50800" lIns="50800" bIns="50800" rIns="50800"/>
            <a:lstStyle/>
            <a:p>
              <a:pPr algn="ctr" marL="0" indent="0" lvl="0">
                <a:lnSpc>
                  <a:spcPts val="2183"/>
                </a:lnSpc>
                <a:spcBef>
                  <a:spcPct val="0"/>
                </a:spcBef>
              </a:pPr>
            </a:p>
          </p:txBody>
        </p:sp>
      </p:grpSp>
      <p:sp>
        <p:nvSpPr>
          <p:cNvPr name="TextBox 11" id="11"/>
          <p:cNvSpPr txBox="true"/>
          <p:nvPr/>
        </p:nvSpPr>
        <p:spPr>
          <a:xfrm rot="0">
            <a:off x="530733" y="633931"/>
            <a:ext cx="16555767" cy="577850"/>
          </a:xfrm>
          <a:prstGeom prst="rect">
            <a:avLst/>
          </a:prstGeom>
        </p:spPr>
        <p:txBody>
          <a:bodyPr anchor="t" rtlCol="false" tIns="0" lIns="0" bIns="0" rIns="0">
            <a:spAutoFit/>
          </a:bodyPr>
          <a:lstStyle/>
          <a:p>
            <a:pPr algn="l" marL="0" indent="0" lvl="0">
              <a:lnSpc>
                <a:spcPts val="4375"/>
              </a:lnSpc>
              <a:spcBef>
                <a:spcPct val="0"/>
              </a:spcBef>
            </a:pPr>
            <a:r>
              <a:rPr lang="en-US" b="true" sz="3500">
                <a:solidFill>
                  <a:srgbClr val="11263D"/>
                </a:solidFill>
                <a:latin typeface="Poppins Bold"/>
                <a:ea typeface="Poppins Bold"/>
                <a:cs typeface="Poppins Bold"/>
                <a:sym typeface="Poppins Bold"/>
              </a:rPr>
              <a:t>Why Does Personalized Guidance Continue to Matter?</a:t>
            </a:r>
          </a:p>
        </p:txBody>
      </p:sp>
      <p:sp>
        <p:nvSpPr>
          <p:cNvPr name="TextBox 12" id="12"/>
          <p:cNvSpPr txBox="true"/>
          <p:nvPr/>
        </p:nvSpPr>
        <p:spPr>
          <a:xfrm rot="0">
            <a:off x="530733" y="1242325"/>
            <a:ext cx="17543517" cy="5381625"/>
          </a:xfrm>
          <a:prstGeom prst="rect">
            <a:avLst/>
          </a:prstGeom>
        </p:spPr>
        <p:txBody>
          <a:bodyPr anchor="t" rtlCol="false" tIns="0" lIns="0" bIns="0" rIns="0">
            <a:spAutoFit/>
          </a:bodyPr>
          <a:lstStyle/>
          <a:p>
            <a:pPr algn="l">
              <a:lnSpc>
                <a:spcPts val="4200"/>
              </a:lnSpc>
            </a:pPr>
            <a:r>
              <a:rPr lang="en-US" sz="3000">
                <a:solidFill>
                  <a:srgbClr val="222222"/>
                </a:solidFill>
                <a:latin typeface="Times New Roman MT"/>
                <a:ea typeface="Times New Roman MT"/>
                <a:cs typeface="Times New Roman MT"/>
                <a:sym typeface="Times New Roman MT"/>
              </a:rPr>
              <a:t>Insurance products may be w</a:t>
            </a:r>
            <a:r>
              <a:rPr lang="en-US" sz="3000" u="none">
                <a:solidFill>
                  <a:srgbClr val="222222"/>
                </a:solidFill>
                <a:latin typeface="Times New Roman MT"/>
                <a:ea typeface="Times New Roman MT"/>
                <a:cs typeface="Times New Roman MT"/>
                <a:sym typeface="Times New Roman MT"/>
              </a:rPr>
              <a:t>idely</a:t>
            </a:r>
            <a:r>
              <a:rPr lang="en-US" sz="3000">
                <a:solidFill>
                  <a:srgbClr val="222222"/>
                </a:solidFill>
                <a:latin typeface="Times New Roman MT"/>
                <a:ea typeface="Times New Roman MT"/>
                <a:cs typeface="Times New Roman MT"/>
                <a:sym typeface="Times New Roman MT"/>
              </a:rPr>
              <a:t> ava</a:t>
            </a:r>
            <a:r>
              <a:rPr lang="en-US" sz="3000" u="none">
                <a:solidFill>
                  <a:srgbClr val="222222"/>
                </a:solidFill>
                <a:latin typeface="Times New Roman MT"/>
                <a:ea typeface="Times New Roman MT"/>
                <a:cs typeface="Times New Roman MT"/>
                <a:sym typeface="Times New Roman MT"/>
              </a:rPr>
              <a:t>ilab</a:t>
            </a:r>
            <a:r>
              <a:rPr lang="en-US" sz="3000">
                <a:solidFill>
                  <a:srgbClr val="222222"/>
                </a:solidFill>
                <a:latin typeface="Times New Roman MT"/>
                <a:ea typeface="Times New Roman MT"/>
                <a:cs typeface="Times New Roman MT"/>
                <a:sym typeface="Times New Roman MT"/>
              </a:rPr>
              <a:t>le, but meaningful guidance remains invaluable. Every home, family, and financial situation is different, which means insurance decisions should be based on individual circumstances rather than generic recommendations.</a:t>
            </a:r>
          </a:p>
          <a:p>
            <a:pPr algn="l">
              <a:lnSpc>
                <a:spcPts val="4200"/>
              </a:lnSpc>
            </a:pPr>
          </a:p>
          <a:p>
            <a:pPr algn="l">
              <a:lnSpc>
                <a:spcPts val="4200"/>
              </a:lnSpc>
            </a:pPr>
            <a:r>
              <a:rPr lang="en-US" sz="3000">
                <a:solidFill>
                  <a:srgbClr val="222222"/>
                </a:solidFill>
                <a:latin typeface="Times New Roman MT"/>
                <a:ea typeface="Times New Roman MT"/>
                <a:cs typeface="Times New Roman MT"/>
                <a:sym typeface="Times New Roman MT"/>
              </a:rPr>
              <a:t>Hart Insurance Group has built its reputation on providing personalized service that prioritizes client relationships and long-term support. Rather than treating insurance as a transaction, the agency focuses on understanding each homeowner's goals and helping them navigate important coverage decisions with clarity. Clients benefit from having experienced professionals available to answer questions, explain options, and provide recommendations tailored to their specific needs.</a:t>
            </a:r>
          </a:p>
          <a:p>
            <a:pPr algn="l">
              <a:lnSpc>
                <a:spcPts val="4200"/>
              </a:lnSpc>
              <a:spcBef>
                <a:spcPct val="0"/>
              </a:spcBef>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11263D"/>
        </a:solidFill>
      </p:bgPr>
    </p:bg>
    <p:spTree>
      <p:nvGrpSpPr>
        <p:cNvPr id="1" name=""/>
        <p:cNvGrpSpPr/>
        <p:nvPr/>
      </p:nvGrpSpPr>
      <p:grpSpPr>
        <a:xfrm>
          <a:off x="0" y="0"/>
          <a:ext cx="0" cy="0"/>
          <a:chOff x="0" y="0"/>
          <a:chExt cx="0" cy="0"/>
        </a:xfrm>
      </p:grpSpPr>
      <p:grpSp>
        <p:nvGrpSpPr>
          <p:cNvPr name="Group 2" id="2"/>
          <p:cNvGrpSpPr/>
          <p:nvPr/>
        </p:nvGrpSpPr>
        <p:grpSpPr>
          <a:xfrm rot="0">
            <a:off x="4746339" y="3858138"/>
            <a:ext cx="9125519" cy="4145199"/>
            <a:chOff x="0" y="0"/>
            <a:chExt cx="2403429" cy="1091740"/>
          </a:xfrm>
        </p:grpSpPr>
        <p:sp>
          <p:nvSpPr>
            <p:cNvPr name="Freeform 3" id="3"/>
            <p:cNvSpPr/>
            <p:nvPr/>
          </p:nvSpPr>
          <p:spPr>
            <a:xfrm flipH="false" flipV="false" rot="0">
              <a:off x="0" y="0"/>
              <a:ext cx="2403429" cy="1091740"/>
            </a:xfrm>
            <a:custGeom>
              <a:avLst/>
              <a:gdLst/>
              <a:ahLst/>
              <a:cxnLst/>
              <a:rect r="r" b="b" t="t" l="l"/>
              <a:pathLst>
                <a:path h="1091740" w="2403429">
                  <a:moveTo>
                    <a:pt x="0" y="0"/>
                  </a:moveTo>
                  <a:lnTo>
                    <a:pt x="2403429" y="0"/>
                  </a:lnTo>
                  <a:lnTo>
                    <a:pt x="2403429" y="1091740"/>
                  </a:lnTo>
                  <a:lnTo>
                    <a:pt x="0" y="1091740"/>
                  </a:lnTo>
                  <a:close/>
                </a:path>
              </a:pathLst>
            </a:custGeom>
            <a:solidFill>
              <a:srgbClr val="FFFFFF"/>
            </a:solidFill>
          </p:spPr>
        </p:sp>
        <p:sp>
          <p:nvSpPr>
            <p:cNvPr name="TextBox 4" id="4"/>
            <p:cNvSpPr txBox="true"/>
            <p:nvPr/>
          </p:nvSpPr>
          <p:spPr>
            <a:xfrm>
              <a:off x="0" y="-38100"/>
              <a:ext cx="2403429" cy="1129840"/>
            </a:xfrm>
            <a:prstGeom prst="rect">
              <a:avLst/>
            </a:prstGeom>
          </p:spPr>
          <p:txBody>
            <a:bodyPr anchor="ctr" rtlCol="false" tIns="50800" lIns="50800" bIns="50800" rIns="50800"/>
            <a:lstStyle/>
            <a:p>
              <a:pPr algn="ctr">
                <a:lnSpc>
                  <a:spcPts val="2799"/>
                </a:lnSpc>
              </a:pPr>
            </a:p>
          </p:txBody>
        </p:sp>
      </p:grpSp>
      <p:sp>
        <p:nvSpPr>
          <p:cNvPr name="Freeform 5" id="5"/>
          <p:cNvSpPr/>
          <p:nvPr/>
        </p:nvSpPr>
        <p:spPr>
          <a:xfrm flipH="false" flipV="false" rot="0">
            <a:off x="6140575" y="6239907"/>
            <a:ext cx="368617" cy="368617"/>
          </a:xfrm>
          <a:custGeom>
            <a:avLst/>
            <a:gdLst/>
            <a:ahLst/>
            <a:cxnLst/>
            <a:rect r="r" b="b" t="t" l="l"/>
            <a:pathLst>
              <a:path h="368617" w="368617">
                <a:moveTo>
                  <a:pt x="0" y="0"/>
                </a:moveTo>
                <a:lnTo>
                  <a:pt x="368617" y="0"/>
                </a:lnTo>
                <a:lnTo>
                  <a:pt x="368617" y="368617"/>
                </a:lnTo>
                <a:lnTo>
                  <a:pt x="0" y="36861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6151621" y="4439222"/>
            <a:ext cx="346525" cy="441178"/>
          </a:xfrm>
          <a:custGeom>
            <a:avLst/>
            <a:gdLst/>
            <a:ahLst/>
            <a:cxnLst/>
            <a:rect r="r" b="b" t="t" l="l"/>
            <a:pathLst>
              <a:path h="441178" w="346525">
                <a:moveTo>
                  <a:pt x="0" y="0"/>
                </a:moveTo>
                <a:lnTo>
                  <a:pt x="346525" y="0"/>
                </a:lnTo>
                <a:lnTo>
                  <a:pt x="346525" y="441177"/>
                </a:lnTo>
                <a:lnTo>
                  <a:pt x="0" y="44117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6113201" y="5427554"/>
            <a:ext cx="423365" cy="302177"/>
          </a:xfrm>
          <a:custGeom>
            <a:avLst/>
            <a:gdLst/>
            <a:ahLst/>
            <a:cxnLst/>
            <a:rect r="r" b="b" t="t" l="l"/>
            <a:pathLst>
              <a:path h="302177" w="423365">
                <a:moveTo>
                  <a:pt x="0" y="0"/>
                </a:moveTo>
                <a:lnTo>
                  <a:pt x="423365" y="0"/>
                </a:lnTo>
                <a:lnTo>
                  <a:pt x="423365" y="302177"/>
                </a:lnTo>
                <a:lnTo>
                  <a:pt x="0" y="30217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6151621" y="7057689"/>
            <a:ext cx="394627" cy="372669"/>
          </a:xfrm>
          <a:custGeom>
            <a:avLst/>
            <a:gdLst/>
            <a:ahLst/>
            <a:cxnLst/>
            <a:rect r="r" b="b" t="t" l="l"/>
            <a:pathLst>
              <a:path h="372669" w="394627">
                <a:moveTo>
                  <a:pt x="0" y="0"/>
                </a:moveTo>
                <a:lnTo>
                  <a:pt x="394626" y="0"/>
                </a:lnTo>
                <a:lnTo>
                  <a:pt x="394626" y="372669"/>
                </a:lnTo>
                <a:lnTo>
                  <a:pt x="0" y="37266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9" id="9"/>
          <p:cNvSpPr txBox="true"/>
          <p:nvPr/>
        </p:nvSpPr>
        <p:spPr>
          <a:xfrm rot="0">
            <a:off x="6972763" y="7004400"/>
            <a:ext cx="5471653" cy="425958"/>
          </a:xfrm>
          <a:prstGeom prst="rect">
            <a:avLst/>
          </a:prstGeom>
        </p:spPr>
        <p:txBody>
          <a:bodyPr anchor="t" rtlCol="false" tIns="0" lIns="0" bIns="0" rIns="0">
            <a:spAutoFit/>
          </a:bodyPr>
          <a:lstStyle/>
          <a:p>
            <a:pPr algn="l" marL="0" indent="0" lvl="0">
              <a:lnSpc>
                <a:spcPts val="3590"/>
              </a:lnSpc>
              <a:spcBef>
                <a:spcPct val="0"/>
              </a:spcBef>
            </a:pPr>
            <a:r>
              <a:rPr lang="en-US" b="true" sz="2100">
                <a:solidFill>
                  <a:srgbClr val="222222"/>
                </a:solidFill>
                <a:latin typeface="Poppins Bold"/>
                <a:ea typeface="Poppins Bold"/>
                <a:cs typeface="Poppins Bold"/>
                <a:sym typeface="Poppins Bold"/>
                <a:hlinkClick r:id="rId10" tooltip="tel:+12814191656"/>
              </a:rPr>
              <a:t>+1(281)-419-1656</a:t>
            </a:r>
          </a:p>
        </p:txBody>
      </p:sp>
      <p:sp>
        <p:nvSpPr>
          <p:cNvPr name="TextBox 10" id="10"/>
          <p:cNvSpPr txBox="true"/>
          <p:nvPr/>
        </p:nvSpPr>
        <p:spPr>
          <a:xfrm rot="0">
            <a:off x="6972763" y="6154086"/>
            <a:ext cx="4585652" cy="425958"/>
          </a:xfrm>
          <a:prstGeom prst="rect">
            <a:avLst/>
          </a:prstGeom>
        </p:spPr>
        <p:txBody>
          <a:bodyPr anchor="t" rtlCol="false" tIns="0" lIns="0" bIns="0" rIns="0">
            <a:spAutoFit/>
          </a:bodyPr>
          <a:lstStyle/>
          <a:p>
            <a:pPr algn="l" marL="0" indent="0" lvl="0">
              <a:lnSpc>
                <a:spcPts val="3590"/>
              </a:lnSpc>
              <a:spcBef>
                <a:spcPct val="0"/>
              </a:spcBef>
            </a:pPr>
            <a:r>
              <a:rPr lang="en-US" b="true" sz="2100">
                <a:solidFill>
                  <a:srgbClr val="222222"/>
                </a:solidFill>
                <a:latin typeface="Poppins Bold"/>
                <a:ea typeface="Poppins Bold"/>
                <a:cs typeface="Poppins Bold"/>
                <a:sym typeface="Poppins Bold"/>
                <a:hlinkClick r:id="rId11" tooltip="http://www.insurewithhart.com"/>
              </a:rPr>
              <a:t>www.insurewithhart.com</a:t>
            </a:r>
          </a:p>
        </p:txBody>
      </p:sp>
      <p:sp>
        <p:nvSpPr>
          <p:cNvPr name="TextBox 11" id="11"/>
          <p:cNvSpPr txBox="true"/>
          <p:nvPr/>
        </p:nvSpPr>
        <p:spPr>
          <a:xfrm rot="0">
            <a:off x="6972763" y="5303773"/>
            <a:ext cx="4870369" cy="425958"/>
          </a:xfrm>
          <a:prstGeom prst="rect">
            <a:avLst/>
          </a:prstGeom>
        </p:spPr>
        <p:txBody>
          <a:bodyPr anchor="t" rtlCol="false" tIns="0" lIns="0" bIns="0" rIns="0">
            <a:spAutoFit/>
          </a:bodyPr>
          <a:lstStyle/>
          <a:p>
            <a:pPr algn="l" marL="0" indent="0" lvl="0">
              <a:lnSpc>
                <a:spcPts val="3591"/>
              </a:lnSpc>
              <a:spcBef>
                <a:spcPct val="0"/>
              </a:spcBef>
            </a:pPr>
            <a:r>
              <a:rPr lang="en-US" b="true" sz="2100">
                <a:solidFill>
                  <a:srgbClr val="222222"/>
                </a:solidFill>
                <a:latin typeface="Poppins Bold"/>
                <a:ea typeface="Poppins Bold"/>
                <a:cs typeface="Poppins Bold"/>
                <a:sym typeface="Poppins Bold"/>
                <a:hlinkClick r:id="rId12" tooltip="mailto:hart.insurance@yahoo.com"/>
              </a:rPr>
              <a:t>hart.insurance@yahoo.com</a:t>
            </a:r>
          </a:p>
        </p:txBody>
      </p:sp>
      <p:sp>
        <p:nvSpPr>
          <p:cNvPr name="TextBox 12" id="12"/>
          <p:cNvSpPr txBox="true"/>
          <p:nvPr/>
        </p:nvSpPr>
        <p:spPr>
          <a:xfrm rot="0">
            <a:off x="6972763" y="4389681"/>
            <a:ext cx="6235332" cy="425958"/>
          </a:xfrm>
          <a:prstGeom prst="rect">
            <a:avLst/>
          </a:prstGeom>
        </p:spPr>
        <p:txBody>
          <a:bodyPr anchor="t" rtlCol="false" tIns="0" lIns="0" bIns="0" rIns="0">
            <a:spAutoFit/>
          </a:bodyPr>
          <a:lstStyle/>
          <a:p>
            <a:pPr algn="l" marL="0" indent="0" lvl="0">
              <a:lnSpc>
                <a:spcPts val="3590"/>
              </a:lnSpc>
              <a:spcBef>
                <a:spcPct val="0"/>
              </a:spcBef>
            </a:pPr>
            <a:r>
              <a:rPr lang="en-US" b="true" sz="2100">
                <a:solidFill>
                  <a:srgbClr val="222222"/>
                </a:solidFill>
                <a:latin typeface="Poppins Bold"/>
                <a:ea typeface="Poppins Bold"/>
                <a:cs typeface="Poppins Bold"/>
                <a:sym typeface="Poppins Bold"/>
                <a:hlinkClick r:id="rId13" tooltip="https://maps.app.goo.gl/ebDmcur7LD2eySZD6"/>
              </a:rPr>
              <a:t>2203 Timberloch Pl Ste 135 Spring, TX 77380</a:t>
            </a:r>
          </a:p>
        </p:txBody>
      </p:sp>
      <p:sp>
        <p:nvSpPr>
          <p:cNvPr name="TextBox 13" id="13"/>
          <p:cNvSpPr txBox="true"/>
          <p:nvPr/>
        </p:nvSpPr>
        <p:spPr>
          <a:xfrm rot="0">
            <a:off x="3735764" y="2166886"/>
            <a:ext cx="12626050" cy="1243576"/>
          </a:xfrm>
          <a:prstGeom prst="rect">
            <a:avLst/>
          </a:prstGeom>
        </p:spPr>
        <p:txBody>
          <a:bodyPr anchor="t" rtlCol="false" tIns="0" lIns="0" bIns="0" rIns="0">
            <a:spAutoFit/>
          </a:bodyPr>
          <a:lstStyle/>
          <a:p>
            <a:pPr algn="l" marL="0" indent="0" lvl="0">
              <a:lnSpc>
                <a:spcPts val="9370"/>
              </a:lnSpc>
              <a:spcBef>
                <a:spcPct val="0"/>
              </a:spcBef>
            </a:pPr>
            <a:r>
              <a:rPr lang="en-US" b="true" sz="7496" strike="noStrike" u="none">
                <a:solidFill>
                  <a:srgbClr val="FFFFFF"/>
                </a:solidFill>
                <a:latin typeface="Poppins Bold"/>
                <a:ea typeface="Poppins Bold"/>
                <a:cs typeface="Poppins Bold"/>
                <a:sym typeface="Poppins Bold"/>
              </a:rPr>
              <a:t>Get In Touch With Us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DAGU1qm9W-E</dc:identifier>
  <dcterms:modified xsi:type="dcterms:W3CDTF">2011-08-01T06:04:30Z</dcterms:modified>
  <cp:revision>1</cp:revision>
  <dc:title>Could Your Coverage Be Better? Must Ask Your Home Insurance Company</dc:title>
</cp:coreProperties>
</file>