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8288000" cy="10287000"/>
  <p:notesSz cx="6858000" cy="9144000"/>
  <p:embeddedFontLst>
    <p:embeddedFont>
      <p:font typeface="Montserrat" charset="1" panose="0000050000000000000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fonts/font20.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drupal-development-company-in-bangalore" TargetMode="External" Type="http://schemas.openxmlformats.org/officeDocument/2006/relationships/hyperlink"/><Relationship Id="rId11" Target="https://www.quorawebsolution.com/website-maintenance-services-in-bangalore" TargetMode="External" Type="http://schemas.openxmlformats.org/officeDocument/2006/relationships/hyperlink"/><Relationship Id="rId12" Target="https://www.quorawebsolution.com/web-portal-development-company-in-bangalore" TargetMode="External" Type="http://schemas.openxmlformats.org/officeDocument/2006/relationships/hyperlink"/><Relationship Id="rId13" Target="https://www.quorawebsolution.com/magento-website-development-company-in-bangalore" TargetMode="External" Type="http://schemas.openxmlformats.org/officeDocument/2006/relationships/hyperlink"/><Relationship Id="rId14" Target="https://www.quorawebsolution.com/website-development-company-in-bangalore" TargetMode="External" Type="http://schemas.openxmlformats.org/officeDocument/2006/relationships/hyperlink"/><Relationship Id="rId15" Target="https://www.quorawebsolution.com/joomla-development-company-in-bangalore" TargetMode="External" Type="http://schemas.openxmlformats.org/officeDocument/2006/relationships/hyperlink"/><Relationship Id="rId16" Target="https://www.quorawebsolution.com/small-business-web-design-and-development-company-in-bangalore" TargetMode="External" Type="http://schemas.openxmlformats.org/officeDocument/2006/relationships/hyperlink"/><Relationship Id="rId17" Target="https://www.quorawebsolution.com/cheap-website-development-company-in-bangalore" TargetMode="External" Type="http://schemas.openxmlformats.org/officeDocument/2006/relationships/hyperlink"/><Relationship Id="rId18" Target="https://www.quorawebsolution.com/static-website-development-company-in-bangalore" TargetMode="External" Type="http://schemas.openxmlformats.org/officeDocument/2006/relationships/hyperlink"/><Relationship Id="rId19" Target="https://www.quorawebsolution.com/dynamic-website-development-company-in-bangalore" TargetMode="External" Type="http://schemas.openxmlformats.org/officeDocument/2006/relationships/hyperlink"/><Relationship Id="rId2" Target="../media/image8.jpeg" Type="http://schemas.openxmlformats.org/officeDocument/2006/relationships/image"/><Relationship Id="rId20" Target="https://www.quorawebsolution.com/website-design-company-in-bangalore" TargetMode="External" Type="http://schemas.openxmlformats.org/officeDocument/2006/relationships/hyperlink"/><Relationship Id="rId21" Target="https://www.quorawebsolution.com/tour-and-travel-website-development-company-in-bangalore" TargetMode="External" Type="http://schemas.openxmlformats.org/officeDocument/2006/relationships/hyperlink"/><Relationship Id="rId3" Target="../media/image9.pn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https://www.quorawebsolution.com/wordpress-website-development-company-in-bangalore" TargetMode="External" Type="http://schemas.openxmlformats.org/officeDocument/2006/relationships/hyperlink"/><Relationship Id="rId7" Target="https://www.quorawebsolution.com/ecommerce-website-development-company-in-bangalore" TargetMode="External" Type="http://schemas.openxmlformats.org/officeDocument/2006/relationships/hyperlink"/><Relationship Id="rId8" Target="https://www.quorawebsolution.com/php-website-development-company-in-bangalore" TargetMode="External" Type="http://schemas.openxmlformats.org/officeDocument/2006/relationships/hyperlink"/><Relationship Id="rId9" Target="https://www.quorawebsolution.com/cms-website-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6417009" y="404812"/>
            <a:ext cx="10842291" cy="1247775"/>
          </a:xfrm>
          <a:prstGeom prst="rect">
            <a:avLst/>
          </a:prstGeom>
        </p:spPr>
        <p:txBody>
          <a:bodyPr anchor="t" rtlCol="false" tIns="0" lIns="0" bIns="0" rIns="0">
            <a:spAutoFit/>
          </a:bodyPr>
          <a:lstStyle/>
          <a:p>
            <a:pPr algn="ctr">
              <a:lnSpc>
                <a:spcPts val="9839"/>
              </a:lnSpc>
            </a:pPr>
            <a:r>
              <a:rPr lang="en-US" sz="8199">
                <a:solidFill>
                  <a:srgbClr val="FF66C4"/>
                </a:solidFill>
                <a:latin typeface="Montserrat"/>
                <a:ea typeface="Montserrat"/>
                <a:cs typeface="Montserrat"/>
                <a:sym typeface="Montserrat"/>
              </a:rPr>
              <a:t>Quora Web Solution</a:t>
            </a:r>
          </a:p>
        </p:txBody>
      </p:sp>
      <p:grpSp>
        <p:nvGrpSpPr>
          <p:cNvPr name="Group 3" id="3"/>
          <p:cNvGrpSpPr/>
          <p:nvPr/>
        </p:nvGrpSpPr>
        <p:grpSpPr>
          <a:xfrm rot="0">
            <a:off x="0" y="2532255"/>
            <a:ext cx="9634620" cy="7706950"/>
            <a:chOff x="0" y="0"/>
            <a:chExt cx="12846159" cy="10275934"/>
          </a:xfrm>
        </p:grpSpPr>
        <p:sp>
          <p:nvSpPr>
            <p:cNvPr name="Freeform 4" id="4"/>
            <p:cNvSpPr/>
            <p:nvPr/>
          </p:nvSpPr>
          <p:spPr>
            <a:xfrm flipH="false" flipV="false" rot="0">
              <a:off x="0" y="0"/>
              <a:ext cx="12846152" cy="10275951"/>
            </a:xfrm>
            <a:custGeom>
              <a:avLst/>
              <a:gdLst/>
              <a:ahLst/>
              <a:cxnLst/>
              <a:rect r="r" b="b" t="t" l="l"/>
              <a:pathLst>
                <a:path h="10275951" w="12846152">
                  <a:moveTo>
                    <a:pt x="12846152" y="10275951"/>
                  </a:moveTo>
                  <a:lnTo>
                    <a:pt x="0" y="10275951"/>
                  </a:lnTo>
                  <a:lnTo>
                    <a:pt x="0" y="0"/>
                  </a:lnTo>
                  <a:lnTo>
                    <a:pt x="12846152" y="0"/>
                  </a:lnTo>
                  <a:lnTo>
                    <a:pt x="12846152" y="10275951"/>
                  </a:lnTo>
                  <a:close/>
                </a:path>
              </a:pathLst>
            </a:custGeom>
            <a:blipFill>
              <a:blip r:embed="rId2"/>
              <a:stretch>
                <a:fillRect l="-21190" t="0" r="-21190" b="0"/>
              </a:stretch>
            </a:blipFill>
          </p:spPr>
        </p:sp>
      </p:grpSp>
      <p:grpSp>
        <p:nvGrpSpPr>
          <p:cNvPr name="Group 5" id="5"/>
          <p:cNvGrpSpPr/>
          <p:nvPr/>
        </p:nvGrpSpPr>
        <p:grpSpPr>
          <a:xfrm rot="282846">
            <a:off x="-4730483" y="9210221"/>
            <a:ext cx="16230600" cy="4402550"/>
            <a:chOff x="0" y="0"/>
            <a:chExt cx="21640800" cy="5870067"/>
          </a:xfrm>
        </p:grpSpPr>
        <p:sp>
          <p:nvSpPr>
            <p:cNvPr name="Freeform 6" id="6"/>
            <p:cNvSpPr/>
            <p:nvPr/>
          </p:nvSpPr>
          <p:spPr>
            <a:xfrm flipH="false" flipV="true" rot="0">
              <a:off x="0" y="0"/>
              <a:ext cx="21640800" cy="5870067"/>
            </a:xfrm>
            <a:custGeom>
              <a:avLst/>
              <a:gdLst/>
              <a:ahLst/>
              <a:cxnLst/>
              <a:rect r="r" b="b" t="t" l="l"/>
              <a:pathLst>
                <a:path h="5870067" w="21640800">
                  <a:moveTo>
                    <a:pt x="0" y="5870067"/>
                  </a:moveTo>
                  <a:lnTo>
                    <a:pt x="21640800" y="5870067"/>
                  </a:lnTo>
                  <a:lnTo>
                    <a:pt x="21640800" y="0"/>
                  </a:lnTo>
                  <a:lnTo>
                    <a:pt x="0" y="0"/>
                  </a:lnTo>
                  <a:lnTo>
                    <a:pt x="0" y="5870067"/>
                  </a:lnTo>
                  <a:close/>
                </a:path>
              </a:pathLst>
            </a:custGeom>
            <a:blipFill>
              <a:blip r:embed="rId3"/>
              <a:stretch>
                <a:fillRect l="-60" t="0" r="-60" b="0"/>
              </a:stretch>
            </a:blipFill>
          </p:spPr>
        </p:sp>
      </p:grpSp>
      <p:sp>
        <p:nvSpPr>
          <p:cNvPr name="TextBox 7" id="7"/>
          <p:cNvSpPr txBox="true"/>
          <p:nvPr/>
        </p:nvSpPr>
        <p:spPr>
          <a:xfrm rot="0">
            <a:off x="10145536" y="2223281"/>
            <a:ext cx="7818239" cy="2362200"/>
          </a:xfrm>
          <a:prstGeom prst="rect">
            <a:avLst/>
          </a:prstGeom>
        </p:spPr>
        <p:txBody>
          <a:bodyPr anchor="t" rtlCol="false" tIns="0" lIns="0" bIns="0" rIns="0">
            <a:spAutoFit/>
          </a:bodyPr>
          <a:lstStyle/>
          <a:p>
            <a:pPr algn="ctr">
              <a:lnSpc>
                <a:spcPts val="6239"/>
              </a:lnSpc>
            </a:pPr>
            <a:r>
              <a:rPr lang="en-US" sz="5199">
                <a:solidFill>
                  <a:srgbClr val="CB6CE6"/>
                </a:solidFill>
                <a:latin typeface="Montserrat"/>
                <a:ea typeface="Montserrat"/>
                <a:cs typeface="Montserrat"/>
                <a:sym typeface="Montserrat"/>
              </a:rPr>
              <a:t>Website Design and </a:t>
            </a:r>
          </a:p>
          <a:p>
            <a:pPr algn="ctr">
              <a:lnSpc>
                <a:spcPts val="6239"/>
              </a:lnSpc>
            </a:pPr>
            <a:r>
              <a:rPr lang="en-US" sz="5199">
                <a:solidFill>
                  <a:srgbClr val="CB6CE6"/>
                </a:solidFill>
                <a:latin typeface="Montserrat"/>
                <a:ea typeface="Montserrat"/>
                <a:cs typeface="Montserrat"/>
                <a:sym typeface="Montserrat"/>
              </a:rPr>
              <a:t>Development </a:t>
            </a:r>
          </a:p>
          <a:p>
            <a:pPr algn="ctr">
              <a:lnSpc>
                <a:spcPts val="6239"/>
              </a:lnSpc>
            </a:pPr>
            <a:r>
              <a:rPr lang="en-US" sz="5199">
                <a:solidFill>
                  <a:srgbClr val="CB6CE6"/>
                </a:solidFill>
                <a:latin typeface="Montserrat"/>
                <a:ea typeface="Montserrat"/>
                <a:cs typeface="Montserrat"/>
                <a:sym typeface="Montserrat"/>
              </a:rPr>
              <a:t>Company</a:t>
            </a:r>
          </a:p>
        </p:txBody>
      </p:sp>
      <p:grpSp>
        <p:nvGrpSpPr>
          <p:cNvPr name="Group 8" id="8"/>
          <p:cNvGrpSpPr/>
          <p:nvPr/>
        </p:nvGrpSpPr>
        <p:grpSpPr>
          <a:xfrm rot="0">
            <a:off x="442969" y="285157"/>
            <a:ext cx="5510285" cy="1928600"/>
            <a:chOff x="0" y="0"/>
            <a:chExt cx="5902100" cy="2065735"/>
          </a:xfrm>
        </p:grpSpPr>
        <p:sp>
          <p:nvSpPr>
            <p:cNvPr name="Freeform 9" id="9"/>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4"/>
              <a:stretch>
                <a:fillRect l="0" t="0" r="0" b="2"/>
              </a:stretch>
            </a:blipFill>
          </p:spPr>
        </p:sp>
      </p:grpSp>
      <p:sp>
        <p:nvSpPr>
          <p:cNvPr name="TextBox 10" id="10"/>
          <p:cNvSpPr txBox="true"/>
          <p:nvPr/>
        </p:nvSpPr>
        <p:spPr>
          <a:xfrm rot="0">
            <a:off x="11192929" y="4890281"/>
            <a:ext cx="5863828" cy="1010920"/>
          </a:xfrm>
          <a:prstGeom prst="rect">
            <a:avLst/>
          </a:prstGeom>
        </p:spPr>
        <p:txBody>
          <a:bodyPr anchor="t" rtlCol="false" tIns="0" lIns="0" bIns="0" rIns="0">
            <a:spAutoFit/>
          </a:bodyPr>
          <a:lstStyle/>
          <a:p>
            <a:pPr algn="ctr">
              <a:lnSpc>
                <a:spcPts val="4160"/>
              </a:lnSpc>
            </a:pPr>
            <a:r>
              <a:rPr lang="en-US" sz="2600">
                <a:solidFill>
                  <a:srgbClr val="38B6FF"/>
                </a:solidFill>
                <a:latin typeface="Montserrat"/>
                <a:ea typeface="Montserrat"/>
                <a:cs typeface="Montserrat"/>
                <a:sym typeface="Montserrat"/>
              </a:rPr>
              <a:t> Web Design &amp; Web Development </a:t>
            </a:r>
          </a:p>
          <a:p>
            <a:pPr algn="ctr">
              <a:lnSpc>
                <a:spcPts val="4160"/>
              </a:lnSpc>
            </a:pPr>
            <a:r>
              <a:rPr lang="en-US" sz="2600">
                <a:solidFill>
                  <a:srgbClr val="38B6FF"/>
                </a:solidFill>
                <a:latin typeface="Montserrat"/>
                <a:ea typeface="Montserrat"/>
                <a:cs typeface="Montserrat"/>
                <a:sym typeface="Montserrat"/>
              </a:rPr>
              <a:t>Company in Bangalore, India</a:t>
            </a:r>
          </a:p>
        </p:txBody>
      </p:sp>
      <p:sp>
        <p:nvSpPr>
          <p:cNvPr name="TextBox 11" id="11"/>
          <p:cNvSpPr txBox="true"/>
          <p:nvPr/>
        </p:nvSpPr>
        <p:spPr>
          <a:xfrm rot="0">
            <a:off x="12099947" y="6206001"/>
            <a:ext cx="5863828" cy="2058670"/>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www.quorawebsolution.com</a:t>
            </a:r>
          </a:p>
          <a:p>
            <a:pPr algn="ctr">
              <a:lnSpc>
                <a:spcPts val="4160"/>
              </a:lnSpc>
            </a:pPr>
            <a:r>
              <a:rPr lang="en-US" sz="2600">
                <a:solidFill>
                  <a:srgbClr val="FFFFFF"/>
                </a:solidFill>
                <a:latin typeface="Montserrat"/>
                <a:ea typeface="Montserrat"/>
                <a:cs typeface="Montserrat"/>
                <a:sym typeface="Montserrat"/>
              </a:rPr>
              <a:t>+91 9986 056 909</a:t>
            </a:r>
          </a:p>
          <a:p>
            <a:pPr algn="ctr">
              <a:lnSpc>
                <a:spcPts val="4160"/>
              </a:lnSpc>
            </a:pPr>
            <a:r>
              <a:rPr lang="en-US" sz="2600">
                <a:solidFill>
                  <a:srgbClr val="FFFFFF"/>
                </a:solidFill>
                <a:latin typeface="Montserrat"/>
                <a:ea typeface="Montserrat"/>
                <a:cs typeface="Montserrat"/>
                <a:sym typeface="Montserrat"/>
              </a:rPr>
              <a:t>info@quorawebsolutions.com</a:t>
            </a:r>
          </a:p>
          <a:p>
            <a:pPr algn="ctr">
              <a:lnSpc>
                <a:spcPts val="4160"/>
              </a:lnSpc>
            </a:pPr>
          </a:p>
        </p:txBody>
      </p:sp>
      <p:sp>
        <p:nvSpPr>
          <p:cNvPr name="TextBox 12" id="12"/>
          <p:cNvSpPr txBox="true"/>
          <p:nvPr/>
        </p:nvSpPr>
        <p:spPr>
          <a:xfrm rot="0">
            <a:off x="11949261" y="7942529"/>
            <a:ext cx="6338739" cy="2058670"/>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24A, 1st Main Rd, Chandra Reddy </a:t>
            </a:r>
          </a:p>
          <a:p>
            <a:pPr algn="ctr">
              <a:lnSpc>
                <a:spcPts val="4160"/>
              </a:lnSpc>
            </a:pPr>
            <a:r>
              <a:rPr lang="en-US" sz="2600">
                <a:solidFill>
                  <a:srgbClr val="FFFFFF"/>
                </a:solidFill>
                <a:latin typeface="Montserrat"/>
                <a:ea typeface="Montserrat"/>
                <a:cs typeface="Montserrat"/>
                <a:sym typeface="Montserrat"/>
              </a:rPr>
              <a:t>Layout, Koramangala 4th Block, </a:t>
            </a:r>
          </a:p>
          <a:p>
            <a:pPr algn="ctr">
              <a:lnSpc>
                <a:spcPts val="4160"/>
              </a:lnSpc>
            </a:pPr>
            <a:r>
              <a:rPr lang="en-US" sz="2600">
                <a:solidFill>
                  <a:srgbClr val="FFFFFF"/>
                </a:solidFill>
                <a:latin typeface="Montserrat"/>
                <a:ea typeface="Montserrat"/>
                <a:cs typeface="Montserrat"/>
                <a:sym typeface="Montserrat"/>
              </a:rPr>
              <a:t>Koramangala, Bengaluru, </a:t>
            </a:r>
          </a:p>
          <a:p>
            <a:pPr algn="ctr">
              <a:lnSpc>
                <a:spcPts val="4160"/>
              </a:lnSpc>
            </a:pPr>
            <a:r>
              <a:rPr lang="en-US" sz="2600">
                <a:solidFill>
                  <a:srgbClr val="FFFFFF"/>
                </a:solidFill>
                <a:latin typeface="Montserrat"/>
                <a:ea typeface="Montserrat"/>
                <a:cs typeface="Montserrat"/>
                <a:sym typeface="Montserrat"/>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799971"/>
            <a:ext cx="18288000" cy="5725795"/>
          </a:xfrm>
          <a:prstGeom prst="rect">
            <a:avLst/>
          </a:prstGeom>
        </p:spPr>
        <p:txBody>
          <a:bodyPr anchor="t" rtlCol="false" tIns="0" lIns="0" bIns="0" rIns="0">
            <a:spAutoFit/>
          </a:bodyPr>
          <a:lstStyle/>
          <a:p>
            <a:pPr algn="ctr">
              <a:lnSpc>
                <a:spcPts val="4160"/>
              </a:lnSpc>
            </a:pPr>
          </a:p>
          <a:p>
            <a:pPr algn="ctr">
              <a:lnSpc>
                <a:spcPts val="4160"/>
              </a:lnSpc>
              <a:spcBef>
                <a:spcPct val="0"/>
              </a:spcBef>
            </a:pPr>
            <a:r>
              <a:rPr lang="en-US" sz="2600">
                <a:solidFill>
                  <a:srgbClr val="D9D9D9"/>
                </a:solidFill>
                <a:latin typeface="Montserrat"/>
                <a:ea typeface="Montserrat"/>
                <a:cs typeface="Montserrat"/>
                <a:sym typeface="Montserrat"/>
              </a:rPr>
              <a:t>User Experience (UX): A seamless UX is crucial. Websites sh</a:t>
            </a:r>
            <a:r>
              <a:rPr lang="en-US" sz="2600">
                <a:solidFill>
                  <a:srgbClr val="D9D9D9"/>
                </a:solidFill>
                <a:latin typeface="Montserrat"/>
                <a:ea typeface="Montserrat"/>
                <a:cs typeface="Montserrat"/>
                <a:sym typeface="Montserrat"/>
              </a:rPr>
              <a:t>ould be easy to navigate, visually appealing, and fast-loading.</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Search Engine Optimization (SEO): A website that's optimized for search engines will attract more organic traffic.</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Responsive Design: Ensuring your website looks great and functions flawlessly on all devices is crucial.</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Content Marketing: High-quality content attracts and engages your target audience.</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Conversion Rate Optimization (CRO): By optimizing your website for conversions, you can increase sales and leads.</a:t>
            </a:r>
          </a:p>
          <a:p>
            <a:pPr algn="ctr">
              <a:lnSpc>
                <a:spcPts val="4160"/>
              </a:lnSpc>
              <a:spcBef>
                <a:spcPct val="0"/>
              </a:spcBef>
            </a:pPr>
            <a:r>
              <a:rPr lang="en-US" sz="2600">
                <a:solidFill>
                  <a:srgbClr val="D9D9D9"/>
                </a:solidFill>
                <a:latin typeface="Montserrat"/>
                <a:ea typeface="Montserrat"/>
                <a:cs typeface="Montserrat"/>
                <a:sym typeface="Montserrat"/>
              </a:rPr>
              <a:t>The Benefits of Hiring a Professional Website Design and Development Company</a:t>
            </a:r>
          </a:p>
          <a:p>
            <a:pPr algn="ctr">
              <a:lnSpc>
                <a:spcPts val="4160"/>
              </a:lnSpc>
              <a:spcBef>
                <a:spcPct val="0"/>
              </a:spcBef>
            </a:pPr>
          </a:p>
        </p:txBody>
      </p:sp>
      <p:sp>
        <p:nvSpPr>
          <p:cNvPr name="TextBox 3" id="3"/>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4141995"/>
            <a:ext cx="18288000" cy="4678045"/>
          </a:xfrm>
          <a:prstGeom prst="rect">
            <a:avLst/>
          </a:prstGeom>
        </p:spPr>
        <p:txBody>
          <a:bodyPr anchor="t" rtlCol="false" tIns="0" lIns="0" bIns="0" rIns="0">
            <a:spAutoFit/>
          </a:bodyPr>
          <a:lstStyle/>
          <a:p>
            <a:pPr algn="ctr">
              <a:lnSpc>
                <a:spcPts val="4160"/>
              </a:lnSpc>
            </a:pP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Expertise: Professional web designers and developers have the skills and knowledge t</a:t>
            </a:r>
            <a:r>
              <a:rPr lang="en-US" sz="2600">
                <a:solidFill>
                  <a:srgbClr val="D9D9D9"/>
                </a:solidFill>
                <a:latin typeface="Montserrat"/>
                <a:ea typeface="Montserrat"/>
                <a:cs typeface="Montserrat"/>
                <a:sym typeface="Montserrat"/>
              </a:rPr>
              <a:t>o create top-notch websites.</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Efficiency: They can deliver projects on time and within budget.</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Creativity: They can bring fresh ideas and innovative solutions to the table.</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Technical Support: They can provide ongoing maintenance and support.</a:t>
            </a:r>
          </a:p>
          <a:p>
            <a:pPr algn="ctr">
              <a:lnSpc>
                <a:spcPts val="4160"/>
              </a:lnSpc>
              <a:spcBef>
                <a:spcPct val="0"/>
              </a:spcBef>
            </a:pPr>
            <a:r>
              <a:rPr lang="en-US" sz="2600">
                <a:solidFill>
                  <a:srgbClr val="D9D9D9"/>
                </a:solidFill>
                <a:latin typeface="Montserrat"/>
                <a:ea typeface="Montserrat"/>
                <a:cs typeface="Montserrat"/>
                <a:sym typeface="Montserrat"/>
              </a:rPr>
              <a:t>Choosing the Right Website Design and Development Company</a:t>
            </a:r>
          </a:p>
          <a:p>
            <a:pPr algn="ctr">
              <a:lnSpc>
                <a:spcPts val="4160"/>
              </a:lnSpc>
              <a:spcBef>
                <a:spcPct val="0"/>
              </a:spcBef>
            </a:pPr>
            <a:r>
              <a:rPr lang="en-US" sz="2600">
                <a:solidFill>
                  <a:srgbClr val="D9D9D9"/>
                </a:solidFill>
                <a:latin typeface="Montserrat"/>
                <a:ea typeface="Montserrat"/>
                <a:cs typeface="Montserrat"/>
                <a:sym typeface="Montserrat"/>
              </a:rPr>
              <a:t>When selecting a company, consider the following factors:</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Portfolio: Review their past projects to assess their design and development capabilities.</a:t>
            </a:r>
          </a:p>
        </p:txBody>
      </p:sp>
      <p:sp>
        <p:nvSpPr>
          <p:cNvPr name="TextBox 3" id="3"/>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6009972"/>
            <a:ext cx="18288000" cy="3630295"/>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Client Testimonials: Positive feedback from previ</a:t>
            </a:r>
            <a:r>
              <a:rPr lang="en-US" sz="2600">
                <a:solidFill>
                  <a:srgbClr val="D9D9D9"/>
                </a:solidFill>
                <a:latin typeface="Montserrat"/>
                <a:ea typeface="Montserrat"/>
                <a:cs typeface="Montserrat"/>
                <a:sym typeface="Montserrat"/>
              </a:rPr>
              <a:t>ous clients is a strong indicator of quality.</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Technical Skills: Ensure they have a solid understanding of the latest web technologies.</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Communication Skills: Effective communication is vital for a successful project. Prioritize quality over price.</a:t>
            </a:r>
          </a:p>
          <a:p>
            <a:pPr algn="ctr">
              <a:lnSpc>
                <a:spcPts val="4160"/>
              </a:lnSpc>
              <a:spcBef>
                <a:spcPct val="0"/>
              </a:spcBef>
            </a:pPr>
            <a:r>
              <a:rPr lang="en-US" sz="2600">
                <a:solidFill>
                  <a:srgbClr val="D9D9D9"/>
                </a:solidFill>
                <a:latin typeface="Montserrat"/>
                <a:ea typeface="Montserrat"/>
                <a:cs typeface="Montserrat"/>
                <a:sym typeface="Montserrat"/>
              </a:rPr>
              <a:t>Conclusion</a:t>
            </a:r>
          </a:p>
          <a:p>
            <a:pPr algn="ctr">
              <a:lnSpc>
                <a:spcPts val="4160"/>
              </a:lnSpc>
              <a:spcBef>
                <a:spcPct val="0"/>
              </a:spcBef>
            </a:pPr>
            <a:r>
              <a:rPr lang="en-US" sz="2600">
                <a:solidFill>
                  <a:srgbClr val="D9D9D9"/>
                </a:solidFill>
                <a:latin typeface="Montserrat"/>
                <a:ea typeface="Montserrat"/>
                <a:cs typeface="Montserrat"/>
                <a:sym typeface="Montserrat"/>
              </a:rPr>
              <a:t>Partner with a reputable company to unlock your online potential. A well-crafted website can help you attract more customers, generate more leads, and boost your bottom line.</a:t>
            </a:r>
          </a:p>
        </p:txBody>
      </p:sp>
      <p:sp>
        <p:nvSpPr>
          <p:cNvPr name="TextBox 3" id="3"/>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058499"/>
            <a:ext cx="18288000" cy="2582545"/>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13049" y="6564949"/>
            <a:ext cx="7130951" cy="2058670"/>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Visit Us - www.quorawebsolution.com</a:t>
            </a:r>
          </a:p>
          <a:p>
            <a:pPr algn="ctr">
              <a:lnSpc>
                <a:spcPts val="4160"/>
              </a:lnSpc>
            </a:pPr>
            <a:r>
              <a:rPr lang="en-US" sz="2600">
                <a:solidFill>
                  <a:srgbClr val="FFFFFF"/>
                </a:solidFill>
                <a:latin typeface="Montserrat"/>
                <a:ea typeface="Montserrat"/>
                <a:cs typeface="Montserrat"/>
                <a:sym typeface="Montserrat"/>
              </a:rPr>
              <a:t>Call Us - +91 9986 056 909</a:t>
            </a:r>
          </a:p>
          <a:p>
            <a:pPr algn="ctr">
              <a:lnSpc>
                <a:spcPts val="4160"/>
              </a:lnSpc>
            </a:pPr>
            <a:r>
              <a:rPr lang="en-US" sz="2600">
                <a:solidFill>
                  <a:srgbClr val="FFFFFF"/>
                </a:solidFill>
                <a:latin typeface="Montserrat"/>
                <a:ea typeface="Montserrat"/>
                <a:cs typeface="Montserrat"/>
                <a:sym typeface="Montserrat"/>
              </a:rPr>
              <a:t>Mail Us - info@quorawebsolutions.com</a:t>
            </a:r>
          </a:p>
          <a:p>
            <a:pPr algn="ctr">
              <a:lnSpc>
                <a:spcPts val="4160"/>
              </a:lnSpc>
            </a:pPr>
          </a:p>
        </p:txBody>
      </p:sp>
      <p:sp>
        <p:nvSpPr>
          <p:cNvPr name="TextBox 4" id="4"/>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4000500" y="-4000500"/>
            <a:ext cx="10287000" cy="18288000"/>
            <a:chOff x="0" y="0"/>
            <a:chExt cx="13716000" cy="24384000"/>
          </a:xfrm>
        </p:grpSpPr>
        <p:sp>
          <p:nvSpPr>
            <p:cNvPr name="Freeform 3" id="3"/>
            <p:cNvSpPr/>
            <p:nvPr/>
          </p:nvSpPr>
          <p:spPr>
            <a:xfrm flipH="false" flipV="false" rot="0">
              <a:off x="0" y="0"/>
              <a:ext cx="13716000" cy="24384000"/>
            </a:xfrm>
            <a:custGeom>
              <a:avLst/>
              <a:gdLst/>
              <a:ahLst/>
              <a:cxnLst/>
              <a:rect r="r" b="b" t="t" l="l"/>
              <a:pathLst>
                <a:path h="24384000" w="13716000">
                  <a:moveTo>
                    <a:pt x="13716000" y="0"/>
                  </a:moveTo>
                  <a:lnTo>
                    <a:pt x="13716000" y="24384000"/>
                  </a:lnTo>
                  <a:lnTo>
                    <a:pt x="0" y="24384000"/>
                  </a:lnTo>
                  <a:lnTo>
                    <a:pt x="0" y="0"/>
                  </a:lnTo>
                  <a:lnTo>
                    <a:pt x="13716000" y="0"/>
                  </a:lnTo>
                  <a:close/>
                </a:path>
              </a:pathLst>
            </a:custGeom>
            <a:blipFill>
              <a:blip r:embed="rId2"/>
              <a:stretch>
                <a:fillRect l="-18098" t="0" r="-18098" b="0"/>
              </a:stretch>
            </a:blipFill>
          </p:spPr>
        </p:sp>
      </p:grpSp>
      <p:grpSp>
        <p:nvGrpSpPr>
          <p:cNvPr name="Group 4" id="4"/>
          <p:cNvGrpSpPr/>
          <p:nvPr/>
        </p:nvGrpSpPr>
        <p:grpSpPr>
          <a:xfrm rot="3339144">
            <a:off x="-4591061" y="5209522"/>
            <a:ext cx="9877602" cy="5536051"/>
            <a:chOff x="0" y="0"/>
            <a:chExt cx="13170136" cy="7381401"/>
          </a:xfrm>
        </p:grpSpPr>
        <p:sp>
          <p:nvSpPr>
            <p:cNvPr name="Freeform 5" id="5"/>
            <p:cNvSpPr/>
            <p:nvPr/>
          </p:nvSpPr>
          <p:spPr>
            <a:xfrm flipH="false" flipV="false" rot="0">
              <a:off x="0" y="0"/>
              <a:ext cx="13170154" cy="7381367"/>
            </a:xfrm>
            <a:custGeom>
              <a:avLst/>
              <a:gdLst/>
              <a:ahLst/>
              <a:cxnLst/>
              <a:rect r="r" b="b" t="t" l="l"/>
              <a:pathLst>
                <a:path h="7381367" w="13170154">
                  <a:moveTo>
                    <a:pt x="0" y="0"/>
                  </a:moveTo>
                  <a:lnTo>
                    <a:pt x="13170154" y="0"/>
                  </a:lnTo>
                  <a:lnTo>
                    <a:pt x="13170154" y="7381367"/>
                  </a:lnTo>
                  <a:lnTo>
                    <a:pt x="0" y="7381367"/>
                  </a:lnTo>
                  <a:lnTo>
                    <a:pt x="0" y="0"/>
                  </a:lnTo>
                  <a:close/>
                </a:path>
              </a:pathLst>
            </a:custGeom>
            <a:blipFill>
              <a:blip r:embed="rId3"/>
              <a:stretch>
                <a:fillRect l="0" t="0" r="0" b="0"/>
              </a:stretch>
            </a:blipFill>
          </p:spPr>
        </p:sp>
      </p:grpSp>
      <p:grpSp>
        <p:nvGrpSpPr>
          <p:cNvPr name="Group 6" id="6"/>
          <p:cNvGrpSpPr/>
          <p:nvPr/>
        </p:nvGrpSpPr>
        <p:grpSpPr>
          <a:xfrm rot="0">
            <a:off x="9854955" y="353167"/>
            <a:ext cx="7373989" cy="9232664"/>
            <a:chOff x="0" y="0"/>
            <a:chExt cx="9831986" cy="12310219"/>
          </a:xfrm>
        </p:grpSpPr>
        <p:sp>
          <p:nvSpPr>
            <p:cNvPr name="Freeform 7" id="7"/>
            <p:cNvSpPr/>
            <p:nvPr/>
          </p:nvSpPr>
          <p:spPr>
            <a:xfrm flipH="false" flipV="false" rot="0">
              <a:off x="0" y="0"/>
              <a:ext cx="9832086" cy="12310237"/>
            </a:xfrm>
            <a:custGeom>
              <a:avLst/>
              <a:gdLst/>
              <a:ahLst/>
              <a:cxnLst/>
              <a:rect r="r" b="b" t="t" l="l"/>
              <a:pathLst>
                <a:path h="12310237" w="9832086">
                  <a:moveTo>
                    <a:pt x="9831959" y="12310237"/>
                  </a:moveTo>
                  <a:lnTo>
                    <a:pt x="0" y="12310237"/>
                  </a:lnTo>
                  <a:lnTo>
                    <a:pt x="0" y="0"/>
                  </a:lnTo>
                  <a:lnTo>
                    <a:pt x="9828911" y="0"/>
                  </a:lnTo>
                  <a:lnTo>
                    <a:pt x="9832086" y="12310237"/>
                  </a:lnTo>
                  <a:close/>
                </a:path>
              </a:pathLst>
            </a:custGeom>
            <a:blipFill>
              <a:blip r:embed="rId4"/>
              <a:stretch>
                <a:fillRect l="-43903" t="0" r="-43902" b="0"/>
              </a:stretch>
            </a:blipFill>
          </p:spPr>
        </p:sp>
      </p:grpSp>
      <p:grpSp>
        <p:nvGrpSpPr>
          <p:cNvPr name="Group 8" id="8"/>
          <p:cNvGrpSpPr/>
          <p:nvPr/>
        </p:nvGrpSpPr>
        <p:grpSpPr>
          <a:xfrm rot="0">
            <a:off x="9817595" y="292457"/>
            <a:ext cx="7441705" cy="9340075"/>
            <a:chOff x="0" y="0"/>
            <a:chExt cx="9922273" cy="12453433"/>
          </a:xfrm>
        </p:grpSpPr>
        <p:sp>
          <p:nvSpPr>
            <p:cNvPr name="Freeform 9" id="9"/>
            <p:cNvSpPr/>
            <p:nvPr/>
          </p:nvSpPr>
          <p:spPr>
            <a:xfrm flipH="false" flipV="false" rot="0">
              <a:off x="0" y="0"/>
              <a:ext cx="9922256" cy="12453493"/>
            </a:xfrm>
            <a:custGeom>
              <a:avLst/>
              <a:gdLst/>
              <a:ahLst/>
              <a:cxnLst/>
              <a:rect r="r" b="b" t="t" l="l"/>
              <a:pathLst>
                <a:path h="12453493" w="9922256">
                  <a:moveTo>
                    <a:pt x="9922256" y="12453493"/>
                  </a:moveTo>
                  <a:lnTo>
                    <a:pt x="0" y="12453493"/>
                  </a:lnTo>
                  <a:lnTo>
                    <a:pt x="0" y="0"/>
                  </a:lnTo>
                  <a:lnTo>
                    <a:pt x="9922256" y="0"/>
                  </a:lnTo>
                  <a:lnTo>
                    <a:pt x="9922256" y="12453493"/>
                  </a:lnTo>
                  <a:close/>
                </a:path>
              </a:pathLst>
            </a:custGeom>
            <a:blipFill>
              <a:blip r:embed="rId5"/>
              <a:stretch>
                <a:fillRect l="-69845" t="0" r="-69845" b="0"/>
              </a:stretch>
            </a:blipFill>
          </p:spPr>
        </p:sp>
      </p:grpSp>
      <p:sp>
        <p:nvSpPr>
          <p:cNvPr name="TextBox 10" id="10"/>
          <p:cNvSpPr txBox="true"/>
          <p:nvPr/>
        </p:nvSpPr>
        <p:spPr>
          <a:xfrm rot="0">
            <a:off x="7267729" y="571513"/>
            <a:ext cx="6270719" cy="9143975"/>
          </a:xfrm>
          <a:prstGeom prst="rect">
            <a:avLst/>
          </a:prstGeom>
        </p:spPr>
        <p:txBody>
          <a:bodyPr anchor="t" rtlCol="false" tIns="0" lIns="0" bIns="0" rIns="0">
            <a:spAutoFit/>
          </a:bodyPr>
          <a:lstStyle/>
          <a:p>
            <a:pPr algn="ctr">
              <a:lnSpc>
                <a:spcPts val="2279"/>
              </a:lnSpc>
            </a:pPr>
            <a:r>
              <a:rPr lang="en-US" sz="1899" u="sng">
                <a:solidFill>
                  <a:srgbClr val="FFFFFF"/>
                </a:solidFill>
                <a:latin typeface="Montserrat"/>
                <a:ea typeface="Montserrat"/>
                <a:cs typeface="Montserrat"/>
                <a:sym typeface="Montserrat"/>
                <a:hlinkClick r:id="rId6" tooltip="https://www.quorawebsolution.com/wordpress-website-development-company-in-bangalore"/>
              </a:rPr>
              <a:t>WORDPRESS DEVELOPMENT</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7" tooltip="https://www.quorawebsolution.com/ecommerce-website-development-company-in-bangalore"/>
              </a:rPr>
              <a:t>ECOMMERCE DEVELOPMENT</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8" tooltip="https://www.quorawebsolution.com/php-website-development-company-in-bangalore"/>
              </a:rPr>
              <a:t>PHP DEVELOPMENT</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9" tooltip="https://www.quorawebsolution.com/cms-website-development-company-in-bangalore"/>
              </a:rPr>
              <a:t>CMS DEVELOPMENT</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10" tooltip="https://www.quorawebsolution.com/drupal-development-company-in-bangalore"/>
              </a:rPr>
              <a:t>DRUPAL DEVELOPMENT</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11" tooltip="https://www.quorawebsolution.com/website-maintenance-services-in-bangalore"/>
              </a:rPr>
              <a:t>WEBSITE SERVICES</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12" tooltip="https://www.quorawebsolution.com/web-portal-development-company-in-bangalore"/>
              </a:rPr>
              <a:t>WEBPORTAL DEVELOPMENT</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13" tooltip="https://www.quorawebsolution.com/magento-website-development-company-in-bangalore"/>
              </a:rPr>
              <a:t>MAGENTO DEVELOPMENT</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14" tooltip="https://www.quorawebsolution.com/website-development-company-in-bangalore"/>
              </a:rPr>
              <a:t>WEBSITE DEVELOPMENT</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15" tooltip="https://www.quorawebsolution.com/joomla-development-company-in-bangalore"/>
              </a:rPr>
              <a:t>JOOMLA DEVELOPMENT</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16" tooltip="https://www.quorawebsolution.com/small-business-web-design-and-development-company-in-bangalore"/>
              </a:rPr>
              <a:t>SMALL BUSINESS DEVELOPMENT</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17" tooltip="https://www.quorawebsolution.com/cheap-website-development-company-in-bangalore"/>
              </a:rPr>
              <a:t>CHEAP WEBSITE DEVELOPMENT</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18" tooltip="https://www.quorawebsolution.com/static-website-development-company-in-bangalore"/>
              </a:rPr>
              <a:t>STATIC WEBSITE DEVELOPMENT</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19" tooltip="https://www.quorawebsolution.com/dynamic-website-development-company-in-bangalore"/>
              </a:rPr>
              <a:t>DYNAMIC WEBSITE DEVELOPMENT</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20" tooltip="https://www.quorawebsolution.com/website-design-company-in-bangalore"/>
              </a:rPr>
              <a:t>WEBSITE DESIGN COMPANY</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21" tooltip="https://www.quorawebsolution.com/tour-and-travel-website-development-company-in-bangalore"/>
              </a:rPr>
              <a:t>TOUR AND TRAVEL WEBSITE DEVELOPMENT</a:t>
            </a:r>
          </a:p>
          <a:p>
            <a:pPr algn="ctr">
              <a:lnSpc>
                <a:spcPts val="2279"/>
              </a:lnSpc>
            </a:pPr>
          </a:p>
        </p:txBody>
      </p:sp>
      <p:sp>
        <p:nvSpPr>
          <p:cNvPr name="TextBox 11" id="11"/>
          <p:cNvSpPr txBox="true"/>
          <p:nvPr/>
        </p:nvSpPr>
        <p:spPr>
          <a:xfrm rot="0">
            <a:off x="2648460" y="362692"/>
            <a:ext cx="3369355" cy="781034"/>
          </a:xfrm>
          <a:prstGeom prst="rect">
            <a:avLst/>
          </a:prstGeom>
        </p:spPr>
        <p:txBody>
          <a:bodyPr anchor="t" rtlCol="false" tIns="0" lIns="0" bIns="0" rIns="0">
            <a:spAutoFit/>
          </a:bodyPr>
          <a:lstStyle/>
          <a:p>
            <a:pPr algn="ctr">
              <a:lnSpc>
                <a:spcPts val="6240"/>
              </a:lnSpc>
            </a:pPr>
            <a:r>
              <a:rPr lang="en-US" sz="5199">
                <a:solidFill>
                  <a:srgbClr val="FFFFFF"/>
                </a:solidFill>
                <a:latin typeface="Montserrat"/>
                <a:ea typeface="Montserrat"/>
                <a:cs typeface="Montserrat"/>
                <a:sym typeface="Montserrat"/>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1920596" y="263095"/>
            <a:ext cx="14556450" cy="6338115"/>
          </a:xfrm>
          <a:custGeom>
            <a:avLst/>
            <a:gdLst/>
            <a:ahLst/>
            <a:cxnLst/>
            <a:rect r="r" b="b" t="t" l="l"/>
            <a:pathLst>
              <a:path h="6338115" w="14556450">
                <a:moveTo>
                  <a:pt x="0" y="0"/>
                </a:moveTo>
                <a:lnTo>
                  <a:pt x="14556450" y="0"/>
                </a:lnTo>
                <a:lnTo>
                  <a:pt x="14556450" y="6338115"/>
                </a:lnTo>
                <a:lnTo>
                  <a:pt x="0" y="6338115"/>
                </a:lnTo>
                <a:lnTo>
                  <a:pt x="0" y="0"/>
                </a:lnTo>
                <a:close/>
              </a:path>
            </a:pathLst>
          </a:custGeom>
          <a:blipFill>
            <a:blip r:embed="rId2"/>
            <a:stretch>
              <a:fillRect l="0" t="-8938" r="0" b="-20248"/>
            </a:stretch>
          </a:blipFill>
        </p:spPr>
      </p:sp>
      <p:sp>
        <p:nvSpPr>
          <p:cNvPr name="TextBox 3" id="3"/>
          <p:cNvSpPr txBox="true"/>
          <p:nvPr/>
        </p:nvSpPr>
        <p:spPr>
          <a:xfrm rot="0">
            <a:off x="0" y="8771255"/>
            <a:ext cx="18288000" cy="1010920"/>
          </a:xfrm>
          <a:prstGeom prst="rect">
            <a:avLst/>
          </a:prstGeom>
        </p:spPr>
        <p:txBody>
          <a:bodyPr anchor="t" rtlCol="false" tIns="0" lIns="0" bIns="0" rIns="0">
            <a:spAutoFit/>
          </a:bodyPr>
          <a:lstStyle/>
          <a:p>
            <a:pPr algn="ctr">
              <a:lnSpc>
                <a:spcPts val="4160"/>
              </a:lnSpc>
              <a:spcBef>
                <a:spcPct val="0"/>
              </a:spcBef>
            </a:pPr>
            <a:r>
              <a:rPr lang="en-US" sz="2600">
                <a:solidFill>
                  <a:srgbClr val="D9D9D9"/>
                </a:solidFill>
                <a:latin typeface="Montserrat"/>
                <a:ea typeface="Montserrat"/>
                <a:cs typeface="Montserrat"/>
                <a:sym typeface="Montserrat"/>
              </a:rPr>
              <a:t>From Clicks to Conversions: How These Companies Deliver Results</a:t>
            </a:r>
          </a:p>
          <a:p>
            <a:pPr algn="ctr">
              <a:lnSpc>
                <a:spcPts val="4160"/>
              </a:lnSpc>
              <a:spcBef>
                <a:spcPct val="0"/>
              </a:spcBef>
            </a:pPr>
          </a:p>
        </p:txBody>
      </p:sp>
      <p:sp>
        <p:nvSpPr>
          <p:cNvPr name="TextBox 4" id="4"/>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1783251" y="307521"/>
            <a:ext cx="14800426" cy="6356958"/>
          </a:xfrm>
          <a:custGeom>
            <a:avLst/>
            <a:gdLst/>
            <a:ahLst/>
            <a:cxnLst/>
            <a:rect r="r" b="b" t="t" l="l"/>
            <a:pathLst>
              <a:path h="6356958" w="14800426">
                <a:moveTo>
                  <a:pt x="0" y="0"/>
                </a:moveTo>
                <a:lnTo>
                  <a:pt x="14800426" y="0"/>
                </a:lnTo>
                <a:lnTo>
                  <a:pt x="14800426" y="6356958"/>
                </a:lnTo>
                <a:lnTo>
                  <a:pt x="0" y="6356958"/>
                </a:lnTo>
                <a:lnTo>
                  <a:pt x="0" y="0"/>
                </a:lnTo>
                <a:close/>
              </a:path>
            </a:pathLst>
          </a:custGeom>
          <a:blipFill>
            <a:blip r:embed="rId2"/>
            <a:stretch>
              <a:fillRect l="0" t="-15481" r="0" b="-15481"/>
            </a:stretch>
          </a:blipFill>
        </p:spPr>
      </p:sp>
      <p:sp>
        <p:nvSpPr>
          <p:cNvPr name="TextBox 3" id="3"/>
          <p:cNvSpPr txBox="true"/>
          <p:nvPr/>
        </p:nvSpPr>
        <p:spPr>
          <a:xfrm rot="0">
            <a:off x="0" y="7907672"/>
            <a:ext cx="18288000" cy="1534795"/>
          </a:xfrm>
          <a:prstGeom prst="rect">
            <a:avLst/>
          </a:prstGeom>
        </p:spPr>
        <p:txBody>
          <a:bodyPr anchor="t" rtlCol="false" tIns="0" lIns="0" bIns="0" rIns="0">
            <a:spAutoFit/>
          </a:bodyPr>
          <a:lstStyle/>
          <a:p>
            <a:pPr algn="ctr">
              <a:lnSpc>
                <a:spcPts val="4160"/>
              </a:lnSpc>
            </a:pPr>
          </a:p>
          <a:p>
            <a:pPr algn="ctr">
              <a:lnSpc>
                <a:spcPts val="4160"/>
              </a:lnSpc>
              <a:spcBef>
                <a:spcPct val="0"/>
              </a:spcBef>
            </a:pPr>
            <a:r>
              <a:rPr lang="en-US" sz="2600">
                <a:solidFill>
                  <a:srgbClr val="D9D9D9"/>
                </a:solidFill>
                <a:latin typeface="Montserrat"/>
                <a:ea typeface="Montserrat"/>
                <a:cs typeface="Montserrat"/>
                <a:sym typeface="Montserrat"/>
              </a:rPr>
              <a:t>Today, a strong online presence is essential. With millions of websites vying for attention, it's crucial to have a website that not only looks g</a:t>
            </a:r>
            <a:r>
              <a:rPr lang="en-US" sz="2600">
                <a:solidFill>
                  <a:srgbClr val="D9D9D9"/>
                </a:solidFill>
                <a:latin typeface="Montserrat"/>
                <a:ea typeface="Montserrat"/>
                <a:cs typeface="Montserrat"/>
                <a:sym typeface="Montserrat"/>
              </a:rPr>
              <a:t>ood but also converts visitors into customers. </a:t>
            </a:r>
          </a:p>
        </p:txBody>
      </p:sp>
      <p:sp>
        <p:nvSpPr>
          <p:cNvPr name="TextBox 4" id="4"/>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1918264" y="259677"/>
            <a:ext cx="14451472" cy="6636813"/>
          </a:xfrm>
          <a:custGeom>
            <a:avLst/>
            <a:gdLst/>
            <a:ahLst/>
            <a:cxnLst/>
            <a:rect r="r" b="b" t="t" l="l"/>
            <a:pathLst>
              <a:path h="6636813" w="14451472">
                <a:moveTo>
                  <a:pt x="0" y="0"/>
                </a:moveTo>
                <a:lnTo>
                  <a:pt x="14451472" y="0"/>
                </a:lnTo>
                <a:lnTo>
                  <a:pt x="14451472" y="6636813"/>
                </a:lnTo>
                <a:lnTo>
                  <a:pt x="0" y="6636813"/>
                </a:lnTo>
                <a:lnTo>
                  <a:pt x="0" y="0"/>
                </a:lnTo>
                <a:close/>
              </a:path>
            </a:pathLst>
          </a:custGeom>
          <a:blipFill>
            <a:blip r:embed="rId2"/>
            <a:stretch>
              <a:fillRect l="0" t="-19173" r="0" b="-9263"/>
            </a:stretch>
          </a:blipFill>
        </p:spPr>
      </p:sp>
      <p:sp>
        <p:nvSpPr>
          <p:cNvPr name="TextBox 3" id="3"/>
          <p:cNvSpPr txBox="true"/>
          <p:nvPr/>
        </p:nvSpPr>
        <p:spPr>
          <a:xfrm rot="0">
            <a:off x="0" y="8429231"/>
            <a:ext cx="18288000" cy="1010920"/>
          </a:xfrm>
          <a:prstGeom prst="rect">
            <a:avLst/>
          </a:prstGeom>
        </p:spPr>
        <p:txBody>
          <a:bodyPr anchor="t" rtlCol="false" tIns="0" lIns="0" bIns="0" rIns="0">
            <a:spAutoFit/>
          </a:bodyPr>
          <a:lstStyle/>
          <a:p>
            <a:pPr algn="ctr">
              <a:lnSpc>
                <a:spcPts val="4160"/>
              </a:lnSpc>
            </a:pPr>
            <a:r>
              <a:rPr lang="en-US" sz="2600">
                <a:solidFill>
                  <a:srgbClr val="D9D9D9"/>
                </a:solidFill>
                <a:latin typeface="Montserrat"/>
                <a:ea typeface="Montserrat"/>
                <a:cs typeface="Montserrat"/>
                <a:sym typeface="Montserrat"/>
              </a:rPr>
              <a:t>This is where top-tier website design and development companies come into play.</a:t>
            </a:r>
          </a:p>
          <a:p>
            <a:pPr algn="ctr">
              <a:lnSpc>
                <a:spcPts val="4160"/>
              </a:lnSpc>
              <a:spcBef>
                <a:spcPct val="0"/>
              </a:spcBef>
            </a:pPr>
            <a:r>
              <a:rPr lang="en-US" sz="2600">
                <a:solidFill>
                  <a:srgbClr val="D9D9D9"/>
                </a:solidFill>
                <a:latin typeface="Montserrat"/>
                <a:ea typeface="Montserrat"/>
                <a:cs typeface="Montserrat"/>
                <a:sym typeface="Montserrat"/>
              </a:rPr>
              <a:t>It's a strategic tool for business goals. A visually appealing and user-friendly website can:</a:t>
            </a:r>
          </a:p>
        </p:txBody>
      </p:sp>
      <p:sp>
        <p:nvSpPr>
          <p:cNvPr name="TextBox 4" id="4"/>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1910871" y="267968"/>
            <a:ext cx="14650426" cy="6514992"/>
          </a:xfrm>
          <a:custGeom>
            <a:avLst/>
            <a:gdLst/>
            <a:ahLst/>
            <a:cxnLst/>
            <a:rect r="r" b="b" t="t" l="l"/>
            <a:pathLst>
              <a:path h="6514992" w="14650426">
                <a:moveTo>
                  <a:pt x="0" y="0"/>
                </a:moveTo>
                <a:lnTo>
                  <a:pt x="14650425" y="0"/>
                </a:lnTo>
                <a:lnTo>
                  <a:pt x="14650425" y="6514992"/>
                </a:lnTo>
                <a:lnTo>
                  <a:pt x="0" y="6514992"/>
                </a:lnTo>
                <a:lnTo>
                  <a:pt x="0" y="0"/>
                </a:lnTo>
                <a:close/>
              </a:path>
            </a:pathLst>
          </a:custGeom>
          <a:blipFill>
            <a:blip r:embed="rId2"/>
            <a:stretch>
              <a:fillRect l="0" t="-25795" r="0" b="-11661"/>
            </a:stretch>
          </a:blipFill>
        </p:spPr>
      </p:sp>
      <p:sp>
        <p:nvSpPr>
          <p:cNvPr name="TextBox 3" id="3"/>
          <p:cNvSpPr txBox="true"/>
          <p:nvPr/>
        </p:nvSpPr>
        <p:spPr>
          <a:xfrm rot="0">
            <a:off x="0" y="7430686"/>
            <a:ext cx="18288000" cy="2582545"/>
          </a:xfrm>
          <a:prstGeom prst="rect">
            <a:avLst/>
          </a:prstGeom>
        </p:spPr>
        <p:txBody>
          <a:bodyPr anchor="t" rtlCol="false" tIns="0" lIns="0" bIns="0" rIns="0">
            <a:spAutoFit/>
          </a:bodyPr>
          <a:lstStyle/>
          <a:p>
            <a:pPr algn="ctr">
              <a:lnSpc>
                <a:spcPts val="4160"/>
              </a:lnSpc>
            </a:pPr>
          </a:p>
          <a:p>
            <a:pPr algn="ctr" marL="561341" indent="-280670" lvl="1">
              <a:lnSpc>
                <a:spcPts val="4160"/>
              </a:lnSpc>
              <a:spcBef>
                <a:spcPct val="0"/>
              </a:spcBef>
              <a:buFont typeface="Arial"/>
              <a:buChar char="•"/>
            </a:pPr>
            <a:r>
              <a:rPr lang="en-US" sz="2600">
                <a:solidFill>
                  <a:srgbClr val="FFFFFF"/>
                </a:solidFill>
                <a:latin typeface="Montserrat"/>
                <a:ea typeface="Montserrat"/>
                <a:cs typeface="Montserrat"/>
                <a:sym typeface="Montserrat"/>
              </a:rPr>
              <a:t>Enhance Brand Image: A professional website reflects positively on y</a:t>
            </a:r>
            <a:r>
              <a:rPr lang="en-US" sz="2600">
                <a:solidFill>
                  <a:srgbClr val="FFFFFF"/>
                </a:solidFill>
                <a:latin typeface="Montserrat"/>
                <a:ea typeface="Montserrat"/>
                <a:cs typeface="Montserrat"/>
                <a:sym typeface="Montserrat"/>
              </a:rPr>
              <a:t>our brand.</a:t>
            </a:r>
          </a:p>
          <a:p>
            <a:pPr algn="ctr" marL="561341" indent="-280670" lvl="1">
              <a:lnSpc>
                <a:spcPts val="4160"/>
              </a:lnSpc>
              <a:spcBef>
                <a:spcPct val="0"/>
              </a:spcBef>
              <a:buFont typeface="Arial"/>
              <a:buChar char="•"/>
            </a:pPr>
            <a:r>
              <a:rPr lang="en-US" sz="2600">
                <a:solidFill>
                  <a:srgbClr val="FFFFFF"/>
                </a:solidFill>
                <a:latin typeface="Montserrat"/>
                <a:ea typeface="Montserrat"/>
                <a:cs typeface="Montserrat"/>
                <a:sym typeface="Montserrat"/>
              </a:rPr>
              <a:t>Improve User Experience: Better UX leads to higher engagement.</a:t>
            </a:r>
          </a:p>
          <a:p>
            <a:pPr algn="ctr" marL="561341" indent="-280670" lvl="1">
              <a:lnSpc>
                <a:spcPts val="4160"/>
              </a:lnSpc>
              <a:spcBef>
                <a:spcPct val="0"/>
              </a:spcBef>
              <a:buFont typeface="Arial"/>
              <a:buChar char="•"/>
            </a:pPr>
            <a:r>
              <a:rPr lang="en-US" sz="2600">
                <a:solidFill>
                  <a:srgbClr val="FFFFFF"/>
                </a:solidFill>
                <a:latin typeface="Montserrat"/>
                <a:ea typeface="Montserrat"/>
                <a:cs typeface="Montserrat"/>
                <a:sym typeface="Montserrat"/>
              </a:rPr>
              <a:t>Boost SEO Rankings: Optimized websites rank higher in search engine results.</a:t>
            </a:r>
          </a:p>
          <a:p>
            <a:pPr algn="ctr">
              <a:lnSpc>
                <a:spcPts val="4160"/>
              </a:lnSpc>
              <a:spcBef>
                <a:spcPct val="0"/>
              </a:spcBef>
            </a:pPr>
          </a:p>
        </p:txBody>
      </p:sp>
      <p:sp>
        <p:nvSpPr>
          <p:cNvPr name="TextBox 4" id="4"/>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4115686"/>
            <a:ext cx="18288000" cy="3106420"/>
          </a:xfrm>
          <a:prstGeom prst="rect">
            <a:avLst/>
          </a:prstGeom>
        </p:spPr>
        <p:txBody>
          <a:bodyPr anchor="t" rtlCol="false" tIns="0" lIns="0" bIns="0" rIns="0">
            <a:spAutoFit/>
          </a:bodyPr>
          <a:lstStyle/>
          <a:p>
            <a:pPr algn="ctr">
              <a:lnSpc>
                <a:spcPts val="4160"/>
              </a:lnSpc>
              <a:spcBef>
                <a:spcPct val="0"/>
              </a:spcBef>
            </a:pP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Increase Conversions: A well-crafted website can drive more sales and leads.</a:t>
            </a:r>
          </a:p>
          <a:p>
            <a:pPr algn="ctr">
              <a:lnSpc>
                <a:spcPts val="4160"/>
              </a:lnSpc>
              <a:spcBef>
                <a:spcPct val="0"/>
              </a:spcBef>
            </a:pPr>
            <a:r>
              <a:rPr lang="en-US" sz="2600">
                <a:solidFill>
                  <a:srgbClr val="D9D9D9"/>
                </a:solidFill>
                <a:latin typeface="Montserrat"/>
                <a:ea typeface="Montserrat"/>
                <a:cs typeface="Montserrat"/>
                <a:sym typeface="Montserrat"/>
              </a:rPr>
              <a:t>Key factors to consider when choosing a company: expertise, portfolio, testimonials, technical skills, communication, pricing, and SEO expertise.</a:t>
            </a:r>
          </a:p>
          <a:p>
            <a:pPr algn="ctr">
              <a:lnSpc>
                <a:spcPts val="4160"/>
              </a:lnSpc>
              <a:spcBef>
                <a:spcPct val="0"/>
              </a:spcBef>
            </a:pPr>
            <a:r>
              <a:rPr lang="en-US" sz="2600">
                <a:solidFill>
                  <a:srgbClr val="D9D9D9"/>
                </a:solidFill>
                <a:latin typeface="Montserrat"/>
                <a:ea typeface="Montserrat"/>
                <a:cs typeface="Montserrat"/>
                <a:sym typeface="Montserrat"/>
              </a:rPr>
              <a:t>When selecting a company to build your website, consider these key factors:</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Proven track record and industry expertise.</a:t>
            </a:r>
          </a:p>
        </p:txBody>
      </p:sp>
      <p:sp>
        <p:nvSpPr>
          <p:cNvPr name="TextBox 3" id="3"/>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089614"/>
            <a:ext cx="18288000" cy="5725795"/>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buFont typeface="Arial"/>
              <a:buChar char="•"/>
            </a:pPr>
            <a:r>
              <a:rPr lang="en-US" sz="2600">
                <a:solidFill>
                  <a:srgbClr val="D9D9D9"/>
                </a:solidFill>
                <a:latin typeface="Montserrat"/>
                <a:ea typeface="Montserrat"/>
                <a:cs typeface="Montserrat"/>
                <a:sym typeface="Montserrat"/>
              </a:rPr>
              <a:t>Portfolio: Review their past projects to assess their design and development capabilities.</a:t>
            </a:r>
          </a:p>
          <a:p>
            <a:pPr algn="ctr" marL="561341" indent="-280670" lvl="1">
              <a:lnSpc>
                <a:spcPts val="4160"/>
              </a:lnSpc>
              <a:buFont typeface="Arial"/>
              <a:buChar char="•"/>
            </a:pPr>
            <a:r>
              <a:rPr lang="en-US" sz="2600">
                <a:solidFill>
                  <a:srgbClr val="D9D9D9"/>
                </a:solidFill>
                <a:latin typeface="Montserrat"/>
                <a:ea typeface="Montserrat"/>
                <a:cs typeface="Montserrat"/>
                <a:sym typeface="Montserrat"/>
              </a:rPr>
              <a:t>Client Testimonials: Positive feedback from previous clients is a strong indicator of quality.</a:t>
            </a:r>
          </a:p>
          <a:p>
            <a:pPr algn="ctr" marL="561341" indent="-280670" lvl="1">
              <a:lnSpc>
                <a:spcPts val="4160"/>
              </a:lnSpc>
              <a:buFont typeface="Arial"/>
              <a:buChar char="•"/>
            </a:pPr>
            <a:r>
              <a:rPr lang="en-US" sz="2600">
                <a:solidFill>
                  <a:srgbClr val="D9D9D9"/>
                </a:solidFill>
                <a:latin typeface="Montserrat"/>
                <a:ea typeface="Montserrat"/>
                <a:cs typeface="Montserrat"/>
                <a:sym typeface="Montserrat"/>
              </a:rPr>
              <a:t>Technical Skills: Ensure they have a solid understanding of the latest web technologies.</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Communication Skills: Effective c</a:t>
            </a:r>
            <a:r>
              <a:rPr lang="en-US" sz="2600">
                <a:solidFill>
                  <a:srgbClr val="D9D9D9"/>
                </a:solidFill>
                <a:latin typeface="Montserrat"/>
                <a:ea typeface="Montserrat"/>
                <a:cs typeface="Montserrat"/>
                <a:sym typeface="Montserrat"/>
              </a:rPr>
              <a:t>ommunication is vital for a successful project.</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Prioritize quality over price.</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SEO Expertise: A good website design company should have a strong understanding of SEO.</a:t>
            </a:r>
          </a:p>
          <a:p>
            <a:pPr algn="ctr">
              <a:lnSpc>
                <a:spcPts val="4160"/>
              </a:lnSpc>
              <a:spcBef>
                <a:spcPct val="0"/>
              </a:spcBef>
            </a:pPr>
            <a:r>
              <a:rPr lang="en-US" sz="2600">
                <a:solidFill>
                  <a:srgbClr val="D9D9D9"/>
                </a:solidFill>
                <a:latin typeface="Montserrat"/>
                <a:ea typeface="Montserrat"/>
                <a:cs typeface="Montserrat"/>
                <a:sym typeface="Montserrat"/>
              </a:rPr>
              <a:t>Top Website Design and Development Companies</a:t>
            </a:r>
          </a:p>
          <a:p>
            <a:pPr algn="ctr">
              <a:lnSpc>
                <a:spcPts val="4160"/>
              </a:lnSpc>
              <a:spcBef>
                <a:spcPct val="0"/>
              </a:spcBef>
            </a:pPr>
            <a:r>
              <a:rPr lang="en-US" sz="2600">
                <a:solidFill>
                  <a:srgbClr val="D9D9D9"/>
                </a:solidFill>
                <a:latin typeface="Montserrat"/>
                <a:ea typeface="Montserrat"/>
                <a:cs typeface="Montserrat"/>
                <a:sym typeface="Montserrat"/>
              </a:rPr>
              <a:t>Here are some of the top-rated companies that can help you achieve your digital goals:</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Company A: Known for their innovative designs and cutting-edge technologies.</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Company B: Specializes in creating user-centric websites that drive conversions.</a:t>
            </a:r>
          </a:p>
        </p:txBody>
      </p:sp>
      <p:sp>
        <p:nvSpPr>
          <p:cNvPr name="TextBox 3" id="3"/>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4656455"/>
            <a:ext cx="18288000" cy="4154170"/>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buFont typeface="Arial"/>
              <a:buChar char="•"/>
            </a:pPr>
            <a:r>
              <a:rPr lang="en-US" sz="2600">
                <a:solidFill>
                  <a:srgbClr val="D9D9D9"/>
                </a:solidFill>
                <a:latin typeface="Montserrat"/>
                <a:ea typeface="Montserrat"/>
                <a:cs typeface="Montserrat"/>
                <a:sym typeface="Montserrat"/>
              </a:rPr>
              <a:t>Company C: Offers a wide range of services, from web design to e-commerce development.</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C</a:t>
            </a:r>
            <a:r>
              <a:rPr lang="en-US" sz="2600">
                <a:solidFill>
                  <a:srgbClr val="D9D9D9"/>
                </a:solidFill>
                <a:latin typeface="Montserrat"/>
                <a:ea typeface="Montserrat"/>
                <a:cs typeface="Montserrat"/>
                <a:sym typeface="Montserrat"/>
              </a:rPr>
              <a:t>ompany D: Focuses on providing affordable and high-quality web solutions.</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Company E: Experts in creating responsive websites that look great on all devices.</a:t>
            </a:r>
          </a:p>
          <a:p>
            <a:pPr algn="ctr">
              <a:lnSpc>
                <a:spcPts val="4160"/>
              </a:lnSpc>
              <a:spcBef>
                <a:spcPct val="0"/>
              </a:spcBef>
            </a:pPr>
            <a:r>
              <a:rPr lang="en-US" sz="2600">
                <a:solidFill>
                  <a:srgbClr val="D9D9D9"/>
                </a:solidFill>
                <a:latin typeface="Montserrat"/>
                <a:ea typeface="Montserrat"/>
                <a:cs typeface="Montserrat"/>
                <a:sym typeface="Montserrat"/>
              </a:rPr>
              <a:t>Conclusion</a:t>
            </a:r>
          </a:p>
          <a:p>
            <a:pPr algn="ctr">
              <a:lnSpc>
                <a:spcPts val="4160"/>
              </a:lnSpc>
              <a:spcBef>
                <a:spcPct val="0"/>
              </a:spcBef>
            </a:pPr>
            <a:r>
              <a:rPr lang="en-US" sz="2600">
                <a:solidFill>
                  <a:srgbClr val="D9D9D9"/>
                </a:solidFill>
                <a:latin typeface="Montserrat"/>
                <a:ea typeface="Montserrat"/>
                <a:cs typeface="Montserrat"/>
                <a:sym typeface="Montserrat"/>
              </a:rPr>
              <a:t>By partnering with a reputable website design and development company, you can create a digital presence that drives results. Well-designed websites are investments that pay dividends.</a:t>
            </a:r>
          </a:p>
          <a:p>
            <a:pPr algn="ctr">
              <a:lnSpc>
                <a:spcPts val="4160"/>
              </a:lnSpc>
              <a:spcBef>
                <a:spcPct val="0"/>
              </a:spcBef>
            </a:pPr>
          </a:p>
        </p:txBody>
      </p:sp>
      <p:sp>
        <p:nvSpPr>
          <p:cNvPr name="TextBox 3" id="3"/>
          <p:cNvSpPr txBox="true"/>
          <p:nvPr/>
        </p:nvSpPr>
        <p:spPr>
          <a:xfrm rot="0">
            <a:off x="0" y="8967153"/>
            <a:ext cx="18288000" cy="487045"/>
          </a:xfrm>
          <a:prstGeom prst="rect">
            <a:avLst/>
          </a:prstGeom>
        </p:spPr>
        <p:txBody>
          <a:bodyPr anchor="t" rtlCol="false" tIns="0" lIns="0" bIns="0" rIns="0">
            <a:spAutoFit/>
          </a:bodyPr>
          <a:lstStyle/>
          <a:p>
            <a:pPr algn="ctr">
              <a:lnSpc>
                <a:spcPts val="4160"/>
              </a:lnSpc>
              <a:spcBef>
                <a:spcPct val="0"/>
              </a:spcBef>
            </a:pPr>
            <a:r>
              <a:rPr lang="en-US" sz="2600">
                <a:solidFill>
                  <a:srgbClr val="D9D9D9"/>
                </a:solidFill>
                <a:latin typeface="Montserrat"/>
                <a:ea typeface="Montserrat"/>
                <a:cs typeface="Montserrat"/>
                <a:sym typeface="Montserrat"/>
              </a:rPr>
              <a:t>Rev</a:t>
            </a:r>
            <a:r>
              <a:rPr lang="en-US" sz="2600">
                <a:solidFill>
                  <a:srgbClr val="D9D9D9"/>
                </a:solidFill>
                <a:latin typeface="Montserrat"/>
                <a:ea typeface="Montserrat"/>
                <a:cs typeface="Montserrat"/>
                <a:sym typeface="Montserrat"/>
              </a:rPr>
              <a:t>olutionizing the Web: The Power of Expert Website Design and Development</a:t>
            </a:r>
          </a:p>
        </p:txBody>
      </p:sp>
      <p:sp>
        <p:nvSpPr>
          <p:cNvPr name="TextBox 4" id="4"/>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4247233"/>
            <a:ext cx="18288000" cy="4678045"/>
          </a:xfrm>
          <a:prstGeom prst="rect">
            <a:avLst/>
          </a:prstGeom>
        </p:spPr>
        <p:txBody>
          <a:bodyPr anchor="t" rtlCol="false" tIns="0" lIns="0" bIns="0" rIns="0">
            <a:spAutoFit/>
          </a:bodyPr>
          <a:lstStyle/>
          <a:p>
            <a:pPr algn="ctr">
              <a:lnSpc>
                <a:spcPts val="4160"/>
              </a:lnSpc>
            </a:pPr>
          </a:p>
          <a:p>
            <a:pPr algn="ctr">
              <a:lnSpc>
                <a:spcPts val="4160"/>
              </a:lnSpc>
              <a:spcBef>
                <a:spcPct val="0"/>
              </a:spcBef>
            </a:pPr>
            <a:r>
              <a:rPr lang="en-US" sz="2600">
                <a:solidFill>
                  <a:srgbClr val="D9D9D9"/>
                </a:solidFill>
                <a:latin typeface="Montserrat"/>
                <a:ea typeface="Montserrat"/>
                <a:cs typeface="Montserrat"/>
                <a:sym typeface="Montserrat"/>
              </a:rPr>
              <a:t>In today's digital age, a strong online presence is no longer a luxury; it's a necessity. With millions of websites vying for attention, it's crucial t</a:t>
            </a:r>
            <a:r>
              <a:rPr lang="en-US" sz="2600">
                <a:solidFill>
                  <a:srgbClr val="D9D9D9"/>
                </a:solidFill>
                <a:latin typeface="Montserrat"/>
                <a:ea typeface="Montserrat"/>
                <a:cs typeface="Montserrat"/>
                <a:sym typeface="Montserrat"/>
              </a:rPr>
              <a:t>o have a website that not only looks good but also delivers results. This is where expert website design and development companies come into play.</a:t>
            </a:r>
          </a:p>
          <a:p>
            <a:pPr algn="ctr">
              <a:lnSpc>
                <a:spcPts val="4160"/>
              </a:lnSpc>
              <a:spcBef>
                <a:spcPct val="0"/>
              </a:spcBef>
            </a:pPr>
            <a:r>
              <a:rPr lang="en-US" sz="2600">
                <a:solidFill>
                  <a:srgbClr val="D9D9D9"/>
                </a:solidFill>
                <a:latin typeface="Montserrat"/>
                <a:ea typeface="Montserrat"/>
                <a:cs typeface="Montserrat"/>
                <a:sym typeface="Montserrat"/>
              </a:rPr>
              <a:t>Web design and development combines art and science.</a:t>
            </a:r>
          </a:p>
          <a:p>
            <a:pPr algn="ctr">
              <a:lnSpc>
                <a:spcPts val="4160"/>
              </a:lnSpc>
              <a:spcBef>
                <a:spcPct val="0"/>
              </a:spcBef>
            </a:pPr>
            <a:r>
              <a:rPr lang="en-US" sz="2600">
                <a:solidFill>
                  <a:srgbClr val="D9D9D9"/>
                </a:solidFill>
                <a:latin typeface="Montserrat"/>
                <a:ea typeface="Montserrat"/>
                <a:cs typeface="Montserrat"/>
                <a:sym typeface="Montserrat"/>
              </a:rPr>
              <a:t>A well-designed website is more than just a collection of pages; it's a strategic tool that can help businesses achieve their goals. By combining artistry with technical expertise, skilled web designers and developers can create stunning, user-friendly, and highly effective websites.</a:t>
            </a:r>
          </a:p>
          <a:p>
            <a:pPr algn="ctr">
              <a:lnSpc>
                <a:spcPts val="4160"/>
              </a:lnSpc>
              <a:spcBef>
                <a:spcPct val="0"/>
              </a:spcBef>
            </a:pPr>
            <a:r>
              <a:rPr lang="en-US" sz="2600">
                <a:solidFill>
                  <a:srgbClr val="D9D9D9"/>
                </a:solidFill>
                <a:latin typeface="Montserrat"/>
                <a:ea typeface="Montserrat"/>
                <a:cs typeface="Montserrat"/>
                <a:sym typeface="Montserrat"/>
              </a:rPr>
              <a:t>Key Components of a Successful Website</a:t>
            </a:r>
          </a:p>
        </p:txBody>
      </p:sp>
      <p:sp>
        <p:nvSpPr>
          <p:cNvPr name="TextBox 3" id="3"/>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DAGYQDmKxTw</dc:identifier>
  <dcterms:modified xsi:type="dcterms:W3CDTF">2011-08-01T06:04:30Z</dcterms:modified>
  <cp:revision>1</cp:revision>
  <dc:title>From Clicks to Conversions: How These Companies Deliver Results</dc:title>
</cp:coreProperties>
</file>