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Montserrat" charset="1" panose="000005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417009" y="404812"/>
            <a:ext cx="10842291" cy="1247775"/>
          </a:xfrm>
          <a:prstGeom prst="rect">
            <a:avLst/>
          </a:prstGeom>
        </p:spPr>
        <p:txBody>
          <a:bodyPr anchor="t" rtlCol="false" tIns="0" lIns="0" bIns="0" rIns="0">
            <a:spAutoFit/>
          </a:bodyPr>
          <a:lstStyle/>
          <a:p>
            <a:pPr algn="ctr">
              <a:lnSpc>
                <a:spcPts val="9839"/>
              </a:lnSpc>
            </a:pPr>
            <a:r>
              <a:rPr lang="en-US" sz="8199">
                <a:solidFill>
                  <a:srgbClr val="FF66C4"/>
                </a:solidFill>
                <a:latin typeface="Montserrat"/>
                <a:ea typeface="Montserrat"/>
                <a:cs typeface="Montserrat"/>
                <a:sym typeface="Montserrat"/>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1190" t="0" r="-21190"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45536" y="2223281"/>
            <a:ext cx="7818239" cy="2362200"/>
          </a:xfrm>
          <a:prstGeom prst="rect">
            <a:avLst/>
          </a:prstGeom>
        </p:spPr>
        <p:txBody>
          <a:bodyPr anchor="t" rtlCol="false" tIns="0" lIns="0" bIns="0" rIns="0">
            <a:spAutoFit/>
          </a:bodyPr>
          <a:lstStyle/>
          <a:p>
            <a:pPr algn="ctr">
              <a:lnSpc>
                <a:spcPts val="6239"/>
              </a:lnSpc>
            </a:pPr>
            <a:r>
              <a:rPr lang="en-US" sz="5199">
                <a:solidFill>
                  <a:srgbClr val="CB6CE6"/>
                </a:solidFill>
                <a:latin typeface="Montserrat"/>
                <a:ea typeface="Montserrat"/>
                <a:cs typeface="Montserrat"/>
                <a:sym typeface="Montserrat"/>
              </a:rPr>
              <a:t>Website Design and </a:t>
            </a:r>
          </a:p>
          <a:p>
            <a:pPr algn="ctr">
              <a:lnSpc>
                <a:spcPts val="6239"/>
              </a:lnSpc>
            </a:pPr>
            <a:r>
              <a:rPr lang="en-US" sz="5199">
                <a:solidFill>
                  <a:srgbClr val="CB6CE6"/>
                </a:solidFill>
                <a:latin typeface="Montserrat"/>
                <a:ea typeface="Montserrat"/>
                <a:cs typeface="Montserrat"/>
                <a:sym typeface="Montserrat"/>
              </a:rPr>
              <a:t>Development </a:t>
            </a:r>
          </a:p>
          <a:p>
            <a:pPr algn="ctr">
              <a:lnSpc>
                <a:spcPts val="6239"/>
              </a:lnSpc>
            </a:pPr>
            <a:r>
              <a:rPr lang="en-US" sz="5199">
                <a:solidFill>
                  <a:srgbClr val="CB6CE6"/>
                </a:solidFill>
                <a:latin typeface="Montserrat"/>
                <a:ea typeface="Montserrat"/>
                <a:cs typeface="Montserrat"/>
                <a:sym typeface="Montserrat"/>
              </a:rPr>
              <a:t>Company</a:t>
            </a:r>
          </a:p>
        </p:txBody>
      </p:sp>
      <p:grpSp>
        <p:nvGrpSpPr>
          <p:cNvPr name="Group 8" id="8"/>
          <p:cNvGrpSpPr/>
          <p:nvPr/>
        </p:nvGrpSpPr>
        <p:grpSpPr>
          <a:xfrm rot="0">
            <a:off x="442969" y="285157"/>
            <a:ext cx="5510285" cy="1928600"/>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10920"/>
          </a:xfrm>
          <a:prstGeom prst="rect">
            <a:avLst/>
          </a:prstGeom>
        </p:spPr>
        <p:txBody>
          <a:bodyPr anchor="t" rtlCol="false" tIns="0" lIns="0" bIns="0" rIns="0">
            <a:spAutoFit/>
          </a:bodyPr>
          <a:lstStyle/>
          <a:p>
            <a:pPr algn="ctr">
              <a:lnSpc>
                <a:spcPts val="4160"/>
              </a:lnSpc>
            </a:pPr>
            <a:r>
              <a:rPr lang="en-US" sz="2600">
                <a:solidFill>
                  <a:srgbClr val="38B6FF"/>
                </a:solidFill>
                <a:latin typeface="Montserrat"/>
                <a:ea typeface="Montserrat"/>
                <a:cs typeface="Montserrat"/>
                <a:sym typeface="Montserrat"/>
              </a:rPr>
              <a:t> Web Design &amp; Web Development </a:t>
            </a:r>
          </a:p>
          <a:p>
            <a:pPr algn="ctr">
              <a:lnSpc>
                <a:spcPts val="4160"/>
              </a:lnSpc>
            </a:pPr>
            <a:r>
              <a:rPr lang="en-US" sz="2600">
                <a:solidFill>
                  <a:srgbClr val="38B6FF"/>
                </a:solidFill>
                <a:latin typeface="Montserrat"/>
                <a:ea typeface="Montserrat"/>
                <a:cs typeface="Montserrat"/>
                <a:sym typeface="Montserrat"/>
              </a:rPr>
              <a:t>Company in Bangalore, India</a:t>
            </a:r>
          </a:p>
        </p:txBody>
      </p:sp>
      <p:sp>
        <p:nvSpPr>
          <p:cNvPr name="TextBox 11" id="11"/>
          <p:cNvSpPr txBox="true"/>
          <p:nvPr/>
        </p:nvSpPr>
        <p:spPr>
          <a:xfrm rot="0">
            <a:off x="12099947" y="6206001"/>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a:p>
            <a:pPr algn="ctr">
              <a:lnSpc>
                <a:spcPts val="4160"/>
              </a:lnSpc>
            </a:pPr>
            <a:r>
              <a:rPr lang="en-US" sz="2600">
                <a:solidFill>
                  <a:srgbClr val="FFFFFF"/>
                </a:solidFill>
                <a:latin typeface="Montserrat"/>
                <a:ea typeface="Montserrat"/>
                <a:cs typeface="Montserrat"/>
                <a:sym typeface="Montserrat"/>
              </a:rPr>
              <a:t>+91 9986 056 909</a:t>
            </a:r>
          </a:p>
          <a:p>
            <a:pPr algn="ctr">
              <a:lnSpc>
                <a:spcPts val="4160"/>
              </a:lnSpc>
            </a:pPr>
            <a:r>
              <a:rPr lang="en-US" sz="2600">
                <a:solidFill>
                  <a:srgbClr val="FFFFFF"/>
                </a:solidFill>
                <a:latin typeface="Montserrat"/>
                <a:ea typeface="Montserrat"/>
                <a:cs typeface="Montserrat"/>
                <a:sym typeface="Montserrat"/>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24A, 1st Main Rd, Chandra Reddy </a:t>
            </a:r>
          </a:p>
          <a:p>
            <a:pPr algn="ctr">
              <a:lnSpc>
                <a:spcPts val="4160"/>
              </a:lnSpc>
            </a:pPr>
            <a:r>
              <a:rPr lang="en-US" sz="2600">
                <a:solidFill>
                  <a:srgbClr val="FFFFFF"/>
                </a:solidFill>
                <a:latin typeface="Montserrat"/>
                <a:ea typeface="Montserrat"/>
                <a:cs typeface="Montserrat"/>
                <a:sym typeface="Montserrat"/>
              </a:rPr>
              <a:t>Layout, Koramangala 4th Block, </a:t>
            </a:r>
          </a:p>
          <a:p>
            <a:pPr algn="ctr">
              <a:lnSpc>
                <a:spcPts val="4160"/>
              </a:lnSpc>
            </a:pPr>
            <a:r>
              <a:rPr lang="en-US" sz="2600">
                <a:solidFill>
                  <a:srgbClr val="FFFFFF"/>
                </a:solidFill>
                <a:latin typeface="Montserrat"/>
                <a:ea typeface="Montserrat"/>
                <a:cs typeface="Montserrat"/>
                <a:sym typeface="Montserrat"/>
              </a:rPr>
              <a:t>Koramangala, Bengaluru, </a:t>
            </a:r>
          </a:p>
          <a:p>
            <a:pPr algn="ctr">
              <a:lnSpc>
                <a:spcPts val="4160"/>
              </a:lnSpc>
            </a:pPr>
            <a:r>
              <a:rPr lang="en-US" sz="2600">
                <a:solidFill>
                  <a:srgbClr val="FFFFFF"/>
                </a:solidFill>
                <a:latin typeface="Montserrat"/>
                <a:ea typeface="Montserrat"/>
                <a:cs typeface="Montserrat"/>
                <a:sym typeface="Montserrat"/>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99971"/>
            <a:ext cx="18288000" cy="5725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User Experience (UX): A seamless UX is crucial. Websites sh</a:t>
            </a:r>
            <a:r>
              <a:rPr lang="en-US" sz="2600">
                <a:solidFill>
                  <a:srgbClr val="D9D9D9"/>
                </a:solidFill>
                <a:latin typeface="Montserrat"/>
                <a:ea typeface="Montserrat"/>
                <a:cs typeface="Montserrat"/>
                <a:sym typeface="Montserrat"/>
              </a:rPr>
              <a:t>ould be easy to navigate, visually appealing, and fast-loading.</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Search Engine Optimization (SEO): A website that's optimized for search engines will attract more organic traffic.</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Responsive Design: Ensuring your website looks great and functions flawlessly on all devices is crucial.</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Content Marketing: High-quality content attracts and engages your target audience.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Conversion Rate Optimization (CRO): By optimizing your website for conversions, you can increase sales and leads.</a:t>
            </a:r>
          </a:p>
          <a:p>
            <a:pPr algn="ctr">
              <a:lnSpc>
                <a:spcPts val="4160"/>
              </a:lnSpc>
              <a:spcBef>
                <a:spcPct val="0"/>
              </a:spcBef>
            </a:pPr>
            <a:r>
              <a:rPr lang="en-US" sz="2600">
                <a:solidFill>
                  <a:srgbClr val="D9D9D9"/>
                </a:solidFill>
                <a:latin typeface="Montserrat"/>
                <a:ea typeface="Montserrat"/>
                <a:cs typeface="Montserrat"/>
                <a:sym typeface="Montserrat"/>
              </a:rPr>
              <a:t>The Benefits of Hiring a Professional Website Design and Development Company</a:t>
            </a:r>
          </a:p>
          <a:p>
            <a:pPr algn="ctr">
              <a:lnSpc>
                <a:spcPts val="416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141995"/>
            <a:ext cx="18288000" cy="467804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Expertise: Professional web designers and developers have the skills and knowledge t</a:t>
            </a:r>
            <a:r>
              <a:rPr lang="en-US" sz="2600">
                <a:solidFill>
                  <a:srgbClr val="D9D9D9"/>
                </a:solidFill>
                <a:latin typeface="Montserrat"/>
                <a:ea typeface="Montserrat"/>
                <a:cs typeface="Montserrat"/>
                <a:sym typeface="Montserrat"/>
              </a:rPr>
              <a:t>o create top-notch websites.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Efficiency: They can deliver projects on time and within budget.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Creativity: They can bring fresh ideas and innovative solutions to the table.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Technical Support: They can provide ongoing maintenance and support.</a:t>
            </a:r>
          </a:p>
          <a:p>
            <a:pPr algn="ctr">
              <a:lnSpc>
                <a:spcPts val="4160"/>
              </a:lnSpc>
              <a:spcBef>
                <a:spcPct val="0"/>
              </a:spcBef>
            </a:pPr>
            <a:r>
              <a:rPr lang="en-US" sz="2600">
                <a:solidFill>
                  <a:srgbClr val="D9D9D9"/>
                </a:solidFill>
                <a:latin typeface="Montserrat"/>
                <a:ea typeface="Montserrat"/>
                <a:cs typeface="Montserrat"/>
                <a:sym typeface="Montserrat"/>
              </a:rPr>
              <a:t>Choosing the Right Website Design and Development Company</a:t>
            </a:r>
          </a:p>
          <a:p>
            <a:pPr algn="ctr">
              <a:lnSpc>
                <a:spcPts val="4160"/>
              </a:lnSpc>
              <a:spcBef>
                <a:spcPct val="0"/>
              </a:spcBef>
            </a:pPr>
            <a:r>
              <a:rPr lang="en-US" sz="2600">
                <a:solidFill>
                  <a:srgbClr val="D9D9D9"/>
                </a:solidFill>
                <a:latin typeface="Montserrat"/>
                <a:ea typeface="Montserrat"/>
                <a:cs typeface="Montserrat"/>
                <a:sym typeface="Montserrat"/>
              </a:rPr>
              <a:t>When selecting a company, consider the following factors: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Portfolio: Review their past projects to assess their design and development capabilities.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009972"/>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Client Testimonials: Positive feedback from previ</a:t>
            </a:r>
            <a:r>
              <a:rPr lang="en-US" sz="2600">
                <a:solidFill>
                  <a:srgbClr val="D9D9D9"/>
                </a:solidFill>
                <a:latin typeface="Montserrat"/>
                <a:ea typeface="Montserrat"/>
                <a:cs typeface="Montserrat"/>
                <a:sym typeface="Montserrat"/>
              </a:rPr>
              <a:t>ous clients is a strong indicator of quality.</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Technical Skills: Ensure they have a solid understanding of the latest web technologies.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Communication Skills: Effective communication is vital for a successful project. Prioritize quality over price.</a:t>
            </a:r>
          </a:p>
          <a:p>
            <a:pPr algn="ctr">
              <a:lnSpc>
                <a:spcPts val="4160"/>
              </a:lnSpc>
              <a:spcBef>
                <a:spcPct val="0"/>
              </a:spcBef>
            </a:pPr>
            <a:r>
              <a:rPr lang="en-US" sz="2600">
                <a:solidFill>
                  <a:srgbClr val="D9D9D9"/>
                </a:solidFill>
                <a:latin typeface="Montserrat"/>
                <a:ea typeface="Montserrat"/>
                <a:cs typeface="Montserrat"/>
                <a:sym typeface="Montserrat"/>
              </a:rPr>
              <a:t>Conclusion</a:t>
            </a:r>
          </a:p>
          <a:p>
            <a:pPr algn="ctr">
              <a:lnSpc>
                <a:spcPts val="4160"/>
              </a:lnSpc>
              <a:spcBef>
                <a:spcPct val="0"/>
              </a:spcBef>
            </a:pPr>
            <a:r>
              <a:rPr lang="en-US" sz="2600">
                <a:solidFill>
                  <a:srgbClr val="D9D9D9"/>
                </a:solidFill>
                <a:latin typeface="Montserrat"/>
                <a:ea typeface="Montserrat"/>
                <a:cs typeface="Montserrat"/>
                <a:sym typeface="Montserrat"/>
              </a:rPr>
              <a:t>Partner with a reputable company to unlock your online potential. A well-crafted website can help you attract more customers, generate more leads, and boost your bottom line.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058499"/>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6564949"/>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Visit Us - www.quorawebsolution.com</a:t>
            </a:r>
          </a:p>
          <a:p>
            <a:pPr algn="ctr">
              <a:lnSpc>
                <a:spcPts val="4160"/>
              </a:lnSpc>
            </a:pPr>
            <a:r>
              <a:rPr lang="en-US" sz="2600">
                <a:solidFill>
                  <a:srgbClr val="FFFFFF"/>
                </a:solidFill>
                <a:latin typeface="Montserrat"/>
                <a:ea typeface="Montserrat"/>
                <a:cs typeface="Montserrat"/>
                <a:sym typeface="Montserrat"/>
              </a:rPr>
              <a:t>Call Us - +91 9986 056 909</a:t>
            </a:r>
          </a:p>
          <a:p>
            <a:pPr algn="ctr">
              <a:lnSpc>
                <a:spcPts val="4160"/>
              </a:lnSpc>
            </a:pPr>
            <a:r>
              <a:rPr lang="en-US" sz="2600">
                <a:solidFill>
                  <a:srgbClr val="FFFFFF"/>
                </a:solidFill>
                <a:latin typeface="Montserrat"/>
                <a:ea typeface="Montserrat"/>
                <a:cs typeface="Montserrat"/>
                <a:sym typeface="Montserrat"/>
              </a:rPr>
              <a:t>Mail Us - info@quorawebsolutions.com</a:t>
            </a:r>
          </a:p>
          <a:p>
            <a:pPr algn="ctr">
              <a:lnSpc>
                <a:spcPts val="4160"/>
              </a:lnSpc>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9845" t="0" r="-6984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Montserrat"/>
                <a:ea typeface="Montserrat"/>
                <a:cs typeface="Montserrat"/>
                <a:sym typeface="Montserrat"/>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2648460" y="362692"/>
            <a:ext cx="3369355" cy="781034"/>
          </a:xfrm>
          <a:prstGeom prst="rect">
            <a:avLst/>
          </a:prstGeom>
        </p:spPr>
        <p:txBody>
          <a:bodyPr anchor="t" rtlCol="false" tIns="0" lIns="0" bIns="0" rIns="0">
            <a:spAutoFit/>
          </a:bodyPr>
          <a:lstStyle/>
          <a:p>
            <a:pPr algn="ctr">
              <a:lnSpc>
                <a:spcPts val="6240"/>
              </a:lnSpc>
            </a:pPr>
            <a:r>
              <a:rPr lang="en-US" sz="5199">
                <a:solidFill>
                  <a:srgbClr val="FFFFFF"/>
                </a:solidFill>
                <a:latin typeface="Montserrat"/>
                <a:ea typeface="Montserrat"/>
                <a:cs typeface="Montserrat"/>
                <a:sym typeface="Montserrat"/>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20596" y="263095"/>
            <a:ext cx="14556450" cy="6338115"/>
          </a:xfrm>
          <a:custGeom>
            <a:avLst/>
            <a:gdLst/>
            <a:ahLst/>
            <a:cxnLst/>
            <a:rect r="r" b="b" t="t" l="l"/>
            <a:pathLst>
              <a:path h="6338115" w="14556450">
                <a:moveTo>
                  <a:pt x="0" y="0"/>
                </a:moveTo>
                <a:lnTo>
                  <a:pt x="14556450" y="0"/>
                </a:lnTo>
                <a:lnTo>
                  <a:pt x="14556450" y="6338115"/>
                </a:lnTo>
                <a:lnTo>
                  <a:pt x="0" y="6338115"/>
                </a:lnTo>
                <a:lnTo>
                  <a:pt x="0" y="0"/>
                </a:lnTo>
                <a:close/>
              </a:path>
            </a:pathLst>
          </a:custGeom>
          <a:blipFill>
            <a:blip r:embed="rId2"/>
            <a:stretch>
              <a:fillRect l="0" t="-8938" r="0" b="-20248"/>
            </a:stretch>
          </a:blipFill>
        </p:spPr>
      </p:sp>
      <p:sp>
        <p:nvSpPr>
          <p:cNvPr name="TextBox 3" id="3"/>
          <p:cNvSpPr txBox="true"/>
          <p:nvPr/>
        </p:nvSpPr>
        <p:spPr>
          <a:xfrm rot="0">
            <a:off x="0" y="877125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From Clicks to Conversions: How These Companies Deliver Results</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83251" y="307521"/>
            <a:ext cx="14800426" cy="6356958"/>
          </a:xfrm>
          <a:custGeom>
            <a:avLst/>
            <a:gdLst/>
            <a:ahLst/>
            <a:cxnLst/>
            <a:rect r="r" b="b" t="t" l="l"/>
            <a:pathLst>
              <a:path h="6356958" w="14800426">
                <a:moveTo>
                  <a:pt x="0" y="0"/>
                </a:moveTo>
                <a:lnTo>
                  <a:pt x="14800426" y="0"/>
                </a:lnTo>
                <a:lnTo>
                  <a:pt x="14800426" y="6356958"/>
                </a:lnTo>
                <a:lnTo>
                  <a:pt x="0" y="6356958"/>
                </a:lnTo>
                <a:lnTo>
                  <a:pt x="0" y="0"/>
                </a:lnTo>
                <a:close/>
              </a:path>
            </a:pathLst>
          </a:custGeom>
          <a:blipFill>
            <a:blip r:embed="rId2"/>
            <a:stretch>
              <a:fillRect l="0" t="-15481" r="0" b="-15481"/>
            </a:stretch>
          </a:blipFill>
        </p:spPr>
      </p:sp>
      <p:sp>
        <p:nvSpPr>
          <p:cNvPr name="TextBox 3" id="3"/>
          <p:cNvSpPr txBox="true"/>
          <p:nvPr/>
        </p:nvSpPr>
        <p:spPr>
          <a:xfrm rot="0">
            <a:off x="0" y="7907672"/>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Today, a strong online presence is essential. With millions of websites vying for attention, it's crucial to have a website that not only looks g</a:t>
            </a:r>
            <a:r>
              <a:rPr lang="en-US" sz="2600">
                <a:solidFill>
                  <a:srgbClr val="D9D9D9"/>
                </a:solidFill>
                <a:latin typeface="Montserrat"/>
                <a:ea typeface="Montserrat"/>
                <a:cs typeface="Montserrat"/>
                <a:sym typeface="Montserrat"/>
              </a:rPr>
              <a:t>ood but also converts visitors into customers. </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18264" y="259677"/>
            <a:ext cx="14451472" cy="6636813"/>
          </a:xfrm>
          <a:custGeom>
            <a:avLst/>
            <a:gdLst/>
            <a:ahLst/>
            <a:cxnLst/>
            <a:rect r="r" b="b" t="t" l="l"/>
            <a:pathLst>
              <a:path h="6636813" w="14451472">
                <a:moveTo>
                  <a:pt x="0" y="0"/>
                </a:moveTo>
                <a:lnTo>
                  <a:pt x="14451472" y="0"/>
                </a:lnTo>
                <a:lnTo>
                  <a:pt x="14451472" y="6636813"/>
                </a:lnTo>
                <a:lnTo>
                  <a:pt x="0" y="6636813"/>
                </a:lnTo>
                <a:lnTo>
                  <a:pt x="0" y="0"/>
                </a:lnTo>
                <a:close/>
              </a:path>
            </a:pathLst>
          </a:custGeom>
          <a:blipFill>
            <a:blip r:embed="rId2"/>
            <a:stretch>
              <a:fillRect l="0" t="-19173" r="0" b="-9263"/>
            </a:stretch>
          </a:blipFill>
        </p:spPr>
      </p:sp>
      <p:sp>
        <p:nvSpPr>
          <p:cNvPr name="TextBox 3" id="3"/>
          <p:cNvSpPr txBox="true"/>
          <p:nvPr/>
        </p:nvSpPr>
        <p:spPr>
          <a:xfrm rot="0">
            <a:off x="0" y="8429231"/>
            <a:ext cx="18288000" cy="1010920"/>
          </a:xfrm>
          <a:prstGeom prst="rect">
            <a:avLst/>
          </a:prstGeom>
        </p:spPr>
        <p:txBody>
          <a:bodyPr anchor="t" rtlCol="false" tIns="0" lIns="0" bIns="0" rIns="0">
            <a:spAutoFit/>
          </a:bodyPr>
          <a:lstStyle/>
          <a:p>
            <a:pPr algn="ctr">
              <a:lnSpc>
                <a:spcPts val="4160"/>
              </a:lnSpc>
            </a:pPr>
            <a:r>
              <a:rPr lang="en-US" sz="2600">
                <a:solidFill>
                  <a:srgbClr val="D9D9D9"/>
                </a:solidFill>
                <a:latin typeface="Montserrat"/>
                <a:ea typeface="Montserrat"/>
                <a:cs typeface="Montserrat"/>
                <a:sym typeface="Montserrat"/>
              </a:rPr>
              <a:t>This is where top-tier website design and development companies come into play.</a:t>
            </a:r>
          </a:p>
          <a:p>
            <a:pPr algn="ctr">
              <a:lnSpc>
                <a:spcPts val="4160"/>
              </a:lnSpc>
              <a:spcBef>
                <a:spcPct val="0"/>
              </a:spcBef>
            </a:pPr>
            <a:r>
              <a:rPr lang="en-US" sz="2600">
                <a:solidFill>
                  <a:srgbClr val="D9D9D9"/>
                </a:solidFill>
                <a:latin typeface="Montserrat"/>
                <a:ea typeface="Montserrat"/>
                <a:cs typeface="Montserrat"/>
                <a:sym typeface="Montserrat"/>
              </a:rPr>
              <a:t>It's a strategic tool for business goals. A visually appealing and user-friendly website can:</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10871" y="267968"/>
            <a:ext cx="14650426" cy="6514992"/>
          </a:xfrm>
          <a:custGeom>
            <a:avLst/>
            <a:gdLst/>
            <a:ahLst/>
            <a:cxnLst/>
            <a:rect r="r" b="b" t="t" l="l"/>
            <a:pathLst>
              <a:path h="6514992" w="14650426">
                <a:moveTo>
                  <a:pt x="0" y="0"/>
                </a:moveTo>
                <a:lnTo>
                  <a:pt x="14650425" y="0"/>
                </a:lnTo>
                <a:lnTo>
                  <a:pt x="14650425" y="6514992"/>
                </a:lnTo>
                <a:lnTo>
                  <a:pt x="0" y="6514992"/>
                </a:lnTo>
                <a:lnTo>
                  <a:pt x="0" y="0"/>
                </a:lnTo>
                <a:close/>
              </a:path>
            </a:pathLst>
          </a:custGeom>
          <a:blipFill>
            <a:blip r:embed="rId2"/>
            <a:stretch>
              <a:fillRect l="0" t="-25795" r="0" b="-11661"/>
            </a:stretch>
          </a:blipFill>
        </p:spPr>
      </p:sp>
      <p:sp>
        <p:nvSpPr>
          <p:cNvPr name="TextBox 3" id="3"/>
          <p:cNvSpPr txBox="true"/>
          <p:nvPr/>
        </p:nvSpPr>
        <p:spPr>
          <a:xfrm rot="0">
            <a:off x="0" y="7430686"/>
            <a:ext cx="18288000" cy="258254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Montserrat"/>
                <a:ea typeface="Montserrat"/>
                <a:cs typeface="Montserrat"/>
                <a:sym typeface="Montserrat"/>
              </a:rPr>
              <a:t>Enhance Brand Image: A professional website reflects positively on y</a:t>
            </a:r>
            <a:r>
              <a:rPr lang="en-US" sz="2600">
                <a:solidFill>
                  <a:srgbClr val="FFFFFF"/>
                </a:solidFill>
                <a:latin typeface="Montserrat"/>
                <a:ea typeface="Montserrat"/>
                <a:cs typeface="Montserrat"/>
                <a:sym typeface="Montserrat"/>
              </a:rPr>
              <a:t>our brand.</a:t>
            </a:r>
          </a:p>
          <a:p>
            <a:pPr algn="ctr" marL="561341" indent="-280670" lvl="1">
              <a:lnSpc>
                <a:spcPts val="4160"/>
              </a:lnSpc>
              <a:spcBef>
                <a:spcPct val="0"/>
              </a:spcBef>
              <a:buFont typeface="Arial"/>
              <a:buChar char="•"/>
            </a:pPr>
            <a:r>
              <a:rPr lang="en-US" sz="2600">
                <a:solidFill>
                  <a:srgbClr val="FFFFFF"/>
                </a:solidFill>
                <a:latin typeface="Montserrat"/>
                <a:ea typeface="Montserrat"/>
                <a:cs typeface="Montserrat"/>
                <a:sym typeface="Montserrat"/>
              </a:rPr>
              <a:t>Improve User Experience: Better UX leads to higher engagement.</a:t>
            </a:r>
          </a:p>
          <a:p>
            <a:pPr algn="ctr" marL="561341" indent="-280670" lvl="1">
              <a:lnSpc>
                <a:spcPts val="4160"/>
              </a:lnSpc>
              <a:spcBef>
                <a:spcPct val="0"/>
              </a:spcBef>
              <a:buFont typeface="Arial"/>
              <a:buChar char="•"/>
            </a:pPr>
            <a:r>
              <a:rPr lang="en-US" sz="2600">
                <a:solidFill>
                  <a:srgbClr val="FFFFFF"/>
                </a:solidFill>
                <a:latin typeface="Montserrat"/>
                <a:ea typeface="Montserrat"/>
                <a:cs typeface="Montserrat"/>
                <a:sym typeface="Montserrat"/>
              </a:rPr>
              <a:t>Boost SEO Rankings: Optimized websites rank higher in search engine results.</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115686"/>
            <a:ext cx="18288000" cy="3106420"/>
          </a:xfrm>
          <a:prstGeom prst="rect">
            <a:avLst/>
          </a:prstGeom>
        </p:spPr>
        <p:txBody>
          <a:bodyPr anchor="t" rtlCol="false" tIns="0" lIns="0" bIns="0" rIns="0">
            <a:spAutoFit/>
          </a:bodyPr>
          <a:lstStyle/>
          <a:p>
            <a:pPr algn="ctr">
              <a:lnSpc>
                <a:spcPts val="4160"/>
              </a:lnSpc>
              <a:spcBef>
                <a:spcPct val="0"/>
              </a:spcBef>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Increase Conversions: A well-crafted website can drive more sales and leads.</a:t>
            </a:r>
          </a:p>
          <a:p>
            <a:pPr algn="ctr">
              <a:lnSpc>
                <a:spcPts val="4160"/>
              </a:lnSpc>
              <a:spcBef>
                <a:spcPct val="0"/>
              </a:spcBef>
            </a:pPr>
            <a:r>
              <a:rPr lang="en-US" sz="2600">
                <a:solidFill>
                  <a:srgbClr val="D9D9D9"/>
                </a:solidFill>
                <a:latin typeface="Montserrat"/>
                <a:ea typeface="Montserrat"/>
                <a:cs typeface="Montserrat"/>
                <a:sym typeface="Montserrat"/>
              </a:rPr>
              <a:t>Key factors to consider when choosing a company: expertise, portfolio, testimonials, technical skills, communication, pricing, and SEO expertise.</a:t>
            </a:r>
          </a:p>
          <a:p>
            <a:pPr algn="ctr">
              <a:lnSpc>
                <a:spcPts val="4160"/>
              </a:lnSpc>
              <a:spcBef>
                <a:spcPct val="0"/>
              </a:spcBef>
            </a:pPr>
            <a:r>
              <a:rPr lang="en-US" sz="2600">
                <a:solidFill>
                  <a:srgbClr val="D9D9D9"/>
                </a:solidFill>
                <a:latin typeface="Montserrat"/>
                <a:ea typeface="Montserrat"/>
                <a:cs typeface="Montserrat"/>
                <a:sym typeface="Montserrat"/>
              </a:rPr>
              <a:t>When selecting a company to build your website, consider these key factors: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Proven track record and industry expertise.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9614"/>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Portfolio: Review their past projects to assess their design and development capabilities.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Client Testimonials: Positive feedback from previous clients is a strong indicator of quality.</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Technical Skills: Ensure they have a solid understanding of the latest web technologies.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Communication Skills: Effective c</a:t>
            </a:r>
            <a:r>
              <a:rPr lang="en-US" sz="2600">
                <a:solidFill>
                  <a:srgbClr val="D9D9D9"/>
                </a:solidFill>
                <a:latin typeface="Montserrat"/>
                <a:ea typeface="Montserrat"/>
                <a:cs typeface="Montserrat"/>
                <a:sym typeface="Montserrat"/>
              </a:rPr>
              <a:t>ommunication is vital for a successful project.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Prioritize quality over price.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SEO Expertise: A good website design company should have a strong understanding of SEO.</a:t>
            </a:r>
          </a:p>
          <a:p>
            <a:pPr algn="ctr">
              <a:lnSpc>
                <a:spcPts val="4160"/>
              </a:lnSpc>
              <a:spcBef>
                <a:spcPct val="0"/>
              </a:spcBef>
            </a:pPr>
            <a:r>
              <a:rPr lang="en-US" sz="2600">
                <a:solidFill>
                  <a:srgbClr val="D9D9D9"/>
                </a:solidFill>
                <a:latin typeface="Montserrat"/>
                <a:ea typeface="Montserrat"/>
                <a:cs typeface="Montserrat"/>
                <a:sym typeface="Montserrat"/>
              </a:rPr>
              <a:t>Top Website Design and Development Companies</a:t>
            </a:r>
          </a:p>
          <a:p>
            <a:pPr algn="ctr">
              <a:lnSpc>
                <a:spcPts val="4160"/>
              </a:lnSpc>
              <a:spcBef>
                <a:spcPct val="0"/>
              </a:spcBef>
            </a:pPr>
            <a:r>
              <a:rPr lang="en-US" sz="2600">
                <a:solidFill>
                  <a:srgbClr val="D9D9D9"/>
                </a:solidFill>
                <a:latin typeface="Montserrat"/>
                <a:ea typeface="Montserrat"/>
                <a:cs typeface="Montserrat"/>
                <a:sym typeface="Montserrat"/>
              </a:rPr>
              <a:t>Here are some of the top-rated companies that can help you achieve your digital goals: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A: Known for their innovative designs and cutting-edge technologies.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B: Specializes in creating user-centric websites that drive conversions.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656455"/>
            <a:ext cx="18288000" cy="41541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Company C: Offers a wide range of services, from web design to e-commerce development.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a:t>
            </a:r>
            <a:r>
              <a:rPr lang="en-US" sz="2600">
                <a:solidFill>
                  <a:srgbClr val="D9D9D9"/>
                </a:solidFill>
                <a:latin typeface="Montserrat"/>
                <a:ea typeface="Montserrat"/>
                <a:cs typeface="Montserrat"/>
                <a:sym typeface="Montserrat"/>
              </a:rPr>
              <a:t>ompany D: Focuses on providing affordable and high-quality web solutions.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Company E: Experts in creating responsive websites that look great on all devices.</a:t>
            </a:r>
          </a:p>
          <a:p>
            <a:pPr algn="ctr">
              <a:lnSpc>
                <a:spcPts val="4160"/>
              </a:lnSpc>
              <a:spcBef>
                <a:spcPct val="0"/>
              </a:spcBef>
            </a:pPr>
            <a:r>
              <a:rPr lang="en-US" sz="2600">
                <a:solidFill>
                  <a:srgbClr val="D9D9D9"/>
                </a:solidFill>
                <a:latin typeface="Montserrat"/>
                <a:ea typeface="Montserrat"/>
                <a:cs typeface="Montserrat"/>
                <a:sym typeface="Montserrat"/>
              </a:rPr>
              <a:t>Conclusion</a:t>
            </a:r>
          </a:p>
          <a:p>
            <a:pPr algn="ctr">
              <a:lnSpc>
                <a:spcPts val="4160"/>
              </a:lnSpc>
              <a:spcBef>
                <a:spcPct val="0"/>
              </a:spcBef>
            </a:pPr>
            <a:r>
              <a:rPr lang="en-US" sz="2600">
                <a:solidFill>
                  <a:srgbClr val="D9D9D9"/>
                </a:solidFill>
                <a:latin typeface="Montserrat"/>
                <a:ea typeface="Montserrat"/>
                <a:cs typeface="Montserrat"/>
                <a:sym typeface="Montserrat"/>
              </a:rPr>
              <a:t>By partnering with a reputable website design and development company, you can create a digital presence that drives results. Well-designed websites are investments that pay dividends.</a:t>
            </a:r>
          </a:p>
          <a:p>
            <a:pPr algn="ctr">
              <a:lnSpc>
                <a:spcPts val="4160"/>
              </a:lnSpc>
              <a:spcBef>
                <a:spcPct val="0"/>
              </a:spcBef>
            </a:pPr>
          </a:p>
        </p:txBody>
      </p:sp>
      <p:sp>
        <p:nvSpPr>
          <p:cNvPr name="TextBox 3" id="3"/>
          <p:cNvSpPr txBox="true"/>
          <p:nvPr/>
        </p:nvSpPr>
        <p:spPr>
          <a:xfrm rot="0">
            <a:off x="0" y="8967153"/>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Rev</a:t>
            </a:r>
            <a:r>
              <a:rPr lang="en-US" sz="2600">
                <a:solidFill>
                  <a:srgbClr val="D9D9D9"/>
                </a:solidFill>
                <a:latin typeface="Montserrat"/>
                <a:ea typeface="Montserrat"/>
                <a:cs typeface="Montserrat"/>
                <a:sym typeface="Montserrat"/>
              </a:rPr>
              <a:t>olutionizing the Web: The Power of Expert Website Design and Development</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47233"/>
            <a:ext cx="18288000" cy="46780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In today's digital age, a strong online presence is no longer a luxury; it's a necessity. With millions of websites vying for attention, it's crucial t</a:t>
            </a:r>
            <a:r>
              <a:rPr lang="en-US" sz="2600">
                <a:solidFill>
                  <a:srgbClr val="D9D9D9"/>
                </a:solidFill>
                <a:latin typeface="Montserrat"/>
                <a:ea typeface="Montserrat"/>
                <a:cs typeface="Montserrat"/>
                <a:sym typeface="Montserrat"/>
              </a:rPr>
              <a:t>o have a website that not only looks good but also delivers results. This is where expert website design and development companies come into play.</a:t>
            </a:r>
          </a:p>
          <a:p>
            <a:pPr algn="ctr">
              <a:lnSpc>
                <a:spcPts val="4160"/>
              </a:lnSpc>
              <a:spcBef>
                <a:spcPct val="0"/>
              </a:spcBef>
            </a:pPr>
            <a:r>
              <a:rPr lang="en-US" sz="2600">
                <a:solidFill>
                  <a:srgbClr val="D9D9D9"/>
                </a:solidFill>
                <a:latin typeface="Montserrat"/>
                <a:ea typeface="Montserrat"/>
                <a:cs typeface="Montserrat"/>
                <a:sym typeface="Montserrat"/>
              </a:rPr>
              <a:t>Web design and development combines art and science.</a:t>
            </a:r>
          </a:p>
          <a:p>
            <a:pPr algn="ctr">
              <a:lnSpc>
                <a:spcPts val="4160"/>
              </a:lnSpc>
              <a:spcBef>
                <a:spcPct val="0"/>
              </a:spcBef>
            </a:pPr>
            <a:r>
              <a:rPr lang="en-US" sz="2600">
                <a:solidFill>
                  <a:srgbClr val="D9D9D9"/>
                </a:solidFill>
                <a:latin typeface="Montserrat"/>
                <a:ea typeface="Montserrat"/>
                <a:cs typeface="Montserrat"/>
                <a:sym typeface="Montserrat"/>
              </a:rPr>
              <a:t>A well-designed website is more than just a collection of pages; it's a strategic tool that can help businesses achieve their goals. By combining artistry with technical expertise, skilled web designers and developers can create stunning, user-friendly, and highly effective websites.</a:t>
            </a:r>
          </a:p>
          <a:p>
            <a:pPr algn="ctr">
              <a:lnSpc>
                <a:spcPts val="4160"/>
              </a:lnSpc>
              <a:spcBef>
                <a:spcPct val="0"/>
              </a:spcBef>
            </a:pPr>
            <a:r>
              <a:rPr lang="en-US" sz="2600">
                <a:solidFill>
                  <a:srgbClr val="D9D9D9"/>
                </a:solidFill>
                <a:latin typeface="Montserrat"/>
                <a:ea typeface="Montserrat"/>
                <a:cs typeface="Montserrat"/>
                <a:sym typeface="Montserrat"/>
              </a:rPr>
              <a:t>Key Components of a Successful Website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DAGYQDmKxTw</dc:identifier>
  <dcterms:modified xsi:type="dcterms:W3CDTF">2011-08-01T06:04:30Z</dcterms:modified>
  <cp:revision>1</cp:revision>
  <dc:title>From Clicks to Conversions: How These Companies Deliver Results</dc:title>
</cp:coreProperties>
</file>