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TC Chaddlewood" charset="1" panose="00000000000000000000"/>
      <p:regular r:id="rId22"/>
    </p:embeddedFont>
    <p:embeddedFont>
      <p:font typeface="Fira Code" charset="1" panose="020B08090500000200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268875" y="-38100"/>
            <a:ext cx="11238967" cy="2460732"/>
          </a:xfrm>
          <a:prstGeom prst="rect">
            <a:avLst/>
          </a:prstGeom>
        </p:spPr>
        <p:txBody>
          <a:bodyPr anchor="t" rtlCol="false" tIns="0" lIns="0" bIns="0" rIns="0">
            <a:spAutoFit/>
          </a:bodyPr>
          <a:lstStyle/>
          <a:p>
            <a:pPr algn="ctr">
              <a:lnSpc>
                <a:spcPts val="19075"/>
              </a:lnSpc>
            </a:pPr>
            <a:r>
              <a:rPr lang="en-US" sz="15896">
                <a:solidFill>
                  <a:srgbClr val="FFFFFF"/>
                </a:solidFill>
                <a:latin typeface="TC Chaddlewood"/>
                <a:ea typeface="TC Chaddlewood"/>
                <a:cs typeface="TC Chaddlewood"/>
                <a:sym typeface="TC Chaddlewood"/>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8564" t="0" r="-28564"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36388" y="2508357"/>
            <a:ext cx="7818239" cy="2457450"/>
          </a:xfrm>
          <a:prstGeom prst="rect">
            <a:avLst/>
          </a:prstGeom>
        </p:spPr>
        <p:txBody>
          <a:bodyPr anchor="t" rtlCol="false" tIns="0" lIns="0" bIns="0" rIns="0">
            <a:spAutoFit/>
          </a:bodyPr>
          <a:lstStyle/>
          <a:p>
            <a:pPr algn="ctr">
              <a:lnSpc>
                <a:spcPts val="6480"/>
              </a:lnSpc>
            </a:pPr>
            <a:r>
              <a:rPr lang="en-US" sz="5400">
                <a:solidFill>
                  <a:srgbClr val="FFFFFF"/>
                </a:solidFill>
                <a:latin typeface="Fira Code"/>
                <a:ea typeface="Fira Code"/>
                <a:cs typeface="Fira Code"/>
                <a:sym typeface="Fira Code"/>
              </a:rPr>
              <a:t>Website Design and </a:t>
            </a:r>
          </a:p>
          <a:p>
            <a:pPr algn="ctr">
              <a:lnSpc>
                <a:spcPts val="6480"/>
              </a:lnSpc>
            </a:pPr>
            <a:r>
              <a:rPr lang="en-US" sz="5400">
                <a:solidFill>
                  <a:srgbClr val="FFFFFF"/>
                </a:solidFill>
                <a:latin typeface="Fira Code"/>
                <a:ea typeface="Fira Code"/>
                <a:cs typeface="Fira Code"/>
                <a:sym typeface="Fira Code"/>
              </a:rPr>
              <a:t>Development </a:t>
            </a:r>
          </a:p>
          <a:p>
            <a:pPr algn="ctr">
              <a:lnSpc>
                <a:spcPts val="6480"/>
              </a:lnSpc>
            </a:pPr>
            <a:r>
              <a:rPr lang="en-US" sz="5400">
                <a:solidFill>
                  <a:srgbClr val="FFFFFF"/>
                </a:solidFill>
                <a:latin typeface="Fira Code"/>
                <a:ea typeface="Fira Code"/>
                <a:cs typeface="Fira Code"/>
                <a:sym typeface="Fira Code"/>
              </a:rPr>
              <a:t>Company</a:t>
            </a:r>
          </a:p>
        </p:txBody>
      </p:sp>
      <p:grpSp>
        <p:nvGrpSpPr>
          <p:cNvPr name="Group 8" id="8"/>
          <p:cNvGrpSpPr/>
          <p:nvPr/>
        </p:nvGrpSpPr>
        <p:grpSpPr>
          <a:xfrm rot="0">
            <a:off x="425804" y="353903"/>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012687" y="4953000"/>
            <a:ext cx="5863828" cy="1097531"/>
          </a:xfrm>
          <a:prstGeom prst="rect">
            <a:avLst/>
          </a:prstGeom>
        </p:spPr>
        <p:txBody>
          <a:bodyPr anchor="t" rtlCol="false" tIns="0" lIns="0" bIns="0" rIns="0">
            <a:spAutoFit/>
          </a:bodyPr>
          <a:lstStyle/>
          <a:p>
            <a:pPr algn="ctr">
              <a:lnSpc>
                <a:spcPts val="4104"/>
              </a:lnSpc>
            </a:pPr>
            <a:r>
              <a:rPr lang="en-US" sz="2565">
                <a:solidFill>
                  <a:srgbClr val="FFFFFF"/>
                </a:solidFill>
                <a:latin typeface="Fira Code"/>
                <a:ea typeface="Fira Code"/>
                <a:cs typeface="Fira Code"/>
                <a:sym typeface="Fira Code"/>
              </a:rPr>
              <a:t> Web Design &amp; Web Development </a:t>
            </a:r>
          </a:p>
          <a:p>
            <a:pPr algn="ctr">
              <a:lnSpc>
                <a:spcPts val="4160"/>
              </a:lnSpc>
            </a:pPr>
            <a:r>
              <a:rPr lang="en-US" sz="2600">
                <a:solidFill>
                  <a:srgbClr val="FFFFFF"/>
                </a:solidFill>
                <a:latin typeface="Fira Code"/>
                <a:ea typeface="Fira Code"/>
                <a:cs typeface="Fira Code"/>
                <a:sym typeface="Fira Code"/>
              </a:rPr>
              <a:t>Company in Bangalore, India</a:t>
            </a:r>
          </a:p>
        </p:txBody>
      </p:sp>
      <p:sp>
        <p:nvSpPr>
          <p:cNvPr name="TextBox 11" id="11"/>
          <p:cNvSpPr txBox="true"/>
          <p:nvPr/>
        </p:nvSpPr>
        <p:spPr>
          <a:xfrm rot="0">
            <a:off x="9704605" y="6396801"/>
            <a:ext cx="5863828"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a:p>
            <a:pPr algn="ctr">
              <a:lnSpc>
                <a:spcPts val="4160"/>
              </a:lnSpc>
            </a:pPr>
            <a:r>
              <a:rPr lang="en-US" sz="2600">
                <a:solidFill>
                  <a:srgbClr val="FFFFFF"/>
                </a:solidFill>
                <a:latin typeface="Fira Code"/>
                <a:ea typeface="Fira Code"/>
                <a:cs typeface="Fira Code"/>
                <a:sym typeface="Fira Code"/>
              </a:rPr>
              <a:t>+91 9986 056 909</a:t>
            </a:r>
          </a:p>
          <a:p>
            <a:pPr algn="ctr">
              <a:lnSpc>
                <a:spcPts val="4160"/>
              </a:lnSpc>
            </a:pPr>
            <a:r>
              <a:rPr lang="en-US" sz="2600">
                <a:solidFill>
                  <a:srgbClr val="FFFFFF"/>
                </a:solidFill>
                <a:latin typeface="Fira Code"/>
                <a:ea typeface="Fira Code"/>
                <a:cs typeface="Fira Code"/>
                <a:sym typeface="Fira Code"/>
              </a:rPr>
              <a:t>info@quorawebsolutions.com</a:t>
            </a:r>
          </a:p>
          <a:p>
            <a:pPr algn="ctr">
              <a:lnSpc>
                <a:spcPts val="4160"/>
              </a:lnSpc>
            </a:pPr>
          </a:p>
        </p:txBody>
      </p:sp>
      <p:sp>
        <p:nvSpPr>
          <p:cNvPr name="TextBox 12" id="12"/>
          <p:cNvSpPr txBox="true"/>
          <p:nvPr/>
        </p:nvSpPr>
        <p:spPr>
          <a:xfrm rot="0">
            <a:off x="11949261" y="8086090"/>
            <a:ext cx="6338739"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24A, 1st Main Rd, Chandra Reddy </a:t>
            </a:r>
          </a:p>
          <a:p>
            <a:pPr algn="ctr">
              <a:lnSpc>
                <a:spcPts val="4160"/>
              </a:lnSpc>
            </a:pPr>
            <a:r>
              <a:rPr lang="en-US" sz="2600">
                <a:solidFill>
                  <a:srgbClr val="FFFFFF"/>
                </a:solidFill>
                <a:latin typeface="Fira Code"/>
                <a:ea typeface="Fira Code"/>
                <a:cs typeface="Fira Code"/>
                <a:sym typeface="Fira Code"/>
              </a:rPr>
              <a:t>Layout, Koramangala 4th Block, </a:t>
            </a:r>
          </a:p>
          <a:p>
            <a:pPr algn="ctr">
              <a:lnSpc>
                <a:spcPts val="4160"/>
              </a:lnSpc>
            </a:pPr>
            <a:r>
              <a:rPr lang="en-US" sz="2600">
                <a:solidFill>
                  <a:srgbClr val="FFFFFF"/>
                </a:solidFill>
                <a:latin typeface="Fira Code"/>
                <a:ea typeface="Fira Code"/>
                <a:cs typeface="Fira Code"/>
                <a:sym typeface="Fira Code"/>
              </a:rPr>
              <a:t>Koramangala, Bengaluru, </a:t>
            </a:r>
          </a:p>
          <a:p>
            <a:pPr algn="ctr">
              <a:lnSpc>
                <a:spcPts val="4160"/>
              </a:lnSpc>
            </a:pPr>
            <a:r>
              <a:rPr lang="en-US" sz="2600">
                <a:solidFill>
                  <a:srgbClr val="FFFFFF"/>
                </a:solidFill>
                <a:latin typeface="Fira Code"/>
                <a:ea typeface="Fira Code"/>
                <a:cs typeface="Fira Code"/>
                <a:sym typeface="Fira Cod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89638"/>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E-commerce Development: Designing and developing online stores that provide a seamless shopping experience for your customers.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Content Management Systems (CMS): Implementing user-friendly CMS platforms that empower you to easily manage and update your website content.</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Search Engine Optimization (SEO): Optimizing your website to improve its visibility in search engine results, driving organic traffic and increasing your online reach.</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Responsive Design: Ensuring your website looks and functions flawlessly across all devices, from desktop computers to smartphones and tablets.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Maintenance and Support: Providing ongoing maintenance and support services to keep your website running smoothly and up-to-date.</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39204"/>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FFFFFF"/>
                </a:solidFill>
                <a:latin typeface="Fira Code"/>
                <a:ea typeface="Fira Code"/>
                <a:cs typeface="Fira Code"/>
                <a:sym typeface="Fira Code"/>
              </a:rPr>
              <a:t>Why Choose a Website Design and Development Company?</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Expertise: Benefit from the deep knowledge and skills of our experienced web design and development team.</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Time Efficiency: Save valuable time and resources by outsourcing website creation and maintenance to our experts.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Quality Assurance: Trust in our commitment to delivering high-quality websites that meet industry standards and exceed your expectations.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Cost-Effectiveness: Potentially save money in the long run by avoiding costly mistakes and downtime.</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688770"/>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Scalability: Easily adapt your website to accommodate your business growth and changing needs.</a:t>
            </a:r>
          </a:p>
          <a:p>
            <a:pPr algn="ctr">
              <a:lnSpc>
                <a:spcPts val="4160"/>
              </a:lnSpc>
            </a:pPr>
            <a:r>
              <a:rPr lang="en-US" sz="2600">
                <a:solidFill>
                  <a:srgbClr val="FFFFFF"/>
                </a:solidFill>
                <a:latin typeface="Fira Code"/>
                <a:ea typeface="Fira Code"/>
                <a:cs typeface="Fira Code"/>
                <a:sym typeface="Fira Code"/>
              </a:rPr>
              <a:t>When selecting a website design and development company, consider the following factors: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Portfolio: Review their past projects to assess their design and development capabilities.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Experience: Look for companies with a proven track record of success in the industry.</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Communication: Ensure effective communication and collaboration throughout the project.</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Pricing: Obtain clear quotes and understand their pricing structure.</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530099"/>
            <a:ext cx="18288000" cy="36302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Client Testimonials: Read reviews from previous clients t</a:t>
            </a:r>
            <a:r>
              <a:rPr lang="en-US" sz="2600">
                <a:solidFill>
                  <a:srgbClr val="FFFFFF"/>
                </a:solidFill>
                <a:latin typeface="Fira Code"/>
                <a:ea typeface="Fira Code"/>
                <a:cs typeface="Fira Code"/>
                <a:sym typeface="Fira Code"/>
              </a:rPr>
              <a:t>o gauge their satisfaction.</a:t>
            </a:r>
          </a:p>
          <a:p>
            <a:pPr algn="ctr">
              <a:lnSpc>
                <a:spcPts val="4160"/>
              </a:lnSpc>
              <a:spcBef>
                <a:spcPct val="0"/>
              </a:spcBef>
            </a:pPr>
            <a:r>
              <a:rPr lang="en-US" sz="2600">
                <a:solidFill>
                  <a:srgbClr val="FFFFFF"/>
                </a:solidFill>
                <a:latin typeface="Fira Code"/>
                <a:ea typeface="Fira Code"/>
                <a:cs typeface="Fira Code"/>
                <a:sym typeface="Fira Code"/>
              </a:rPr>
              <a:t>By partnering with our website design and development company, you're investing in a digital solution that will not only enhance your online presence but also drive your business forward. We'll work closely with you to create a website that's not just visually stunning but also strategically designed to achieve your goals. Together, we'll build a digital platform that reflects your brand's unique identity and propels your online success.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6888622"/>
            <a:ext cx="18288000" cy="25825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 Our team of experts will leverage their skills and experience to craft a website that engages your audience, converts visitors into customers, and positions your business as a leader in your industry. We're more than just a website design and development company; we're your strategic partner in digital success. We'll help you achieve your online goals and make a lasting impression on your audience.</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361869"/>
            <a:ext cx="18288000" cy="3201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45954" y="6691191"/>
            <a:ext cx="7130951"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Visit Us - www.quorawebsolution.com</a:t>
            </a:r>
          </a:p>
          <a:p>
            <a:pPr algn="ctr">
              <a:lnSpc>
                <a:spcPts val="4160"/>
              </a:lnSpc>
            </a:pPr>
            <a:r>
              <a:rPr lang="en-US" sz="2600">
                <a:solidFill>
                  <a:srgbClr val="FFFFFF"/>
                </a:solidFill>
                <a:latin typeface="Fira Code"/>
                <a:ea typeface="Fira Code"/>
                <a:cs typeface="Fira Code"/>
                <a:sym typeface="Fira Code"/>
              </a:rPr>
              <a:t>Call Us - +91 9986 056 909</a:t>
            </a:r>
          </a:p>
          <a:p>
            <a:pPr algn="ctr">
              <a:lnSpc>
                <a:spcPts val="4160"/>
              </a:lnSpc>
            </a:pPr>
            <a:r>
              <a:rPr lang="en-US" sz="2600">
                <a:solidFill>
                  <a:srgbClr val="FFFFFF"/>
                </a:solidFill>
                <a:latin typeface="Fira Code"/>
                <a:ea typeface="Fira Code"/>
                <a:cs typeface="Fira Code"/>
                <a:sym typeface="Fira Code"/>
              </a:rPr>
              <a:t>Mail Us - info@quorawebsolutions.com</a:t>
            </a:r>
          </a:p>
          <a:p>
            <a:pPr algn="ctr">
              <a:lnSpc>
                <a:spcPts val="4160"/>
              </a:lnSpc>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sp>
        <p:nvSpPr>
          <p:cNvPr name="TextBox 4" id="4"/>
          <p:cNvSpPr txBox="true"/>
          <p:nvPr/>
        </p:nvSpPr>
        <p:spPr>
          <a:xfrm rot="0">
            <a:off x="4487144" y="254357"/>
            <a:ext cx="2681783" cy="1323975"/>
          </a:xfrm>
          <a:prstGeom prst="rect">
            <a:avLst/>
          </a:prstGeom>
        </p:spPr>
        <p:txBody>
          <a:bodyPr anchor="t" rtlCol="false" tIns="0" lIns="0" bIns="0" rIns="0">
            <a:spAutoFit/>
          </a:bodyPr>
          <a:lstStyle/>
          <a:p>
            <a:pPr algn="ctr">
              <a:lnSpc>
                <a:spcPts val="10199"/>
              </a:lnSpc>
            </a:pPr>
            <a:r>
              <a:rPr lang="en-US" sz="8499">
                <a:solidFill>
                  <a:srgbClr val="FFFFFF"/>
                </a:solidFill>
                <a:latin typeface="TC Chaddlewood"/>
                <a:ea typeface="TC Chaddlewood"/>
                <a:cs typeface="TC Chaddlewood"/>
                <a:sym typeface="TC Chaddlewood"/>
              </a:rPr>
              <a:t>Services</a:t>
            </a:r>
          </a:p>
        </p:txBody>
      </p:sp>
      <p:grpSp>
        <p:nvGrpSpPr>
          <p:cNvPr name="Group 5" id="5"/>
          <p:cNvGrpSpPr/>
          <p:nvPr/>
        </p:nvGrpSpPr>
        <p:grpSpPr>
          <a:xfrm rot="3339144">
            <a:off x="-4591061" y="5209522"/>
            <a:ext cx="9877602" cy="5536051"/>
            <a:chOff x="0" y="0"/>
            <a:chExt cx="13170136" cy="7381401"/>
          </a:xfrm>
        </p:grpSpPr>
        <p:sp>
          <p:nvSpPr>
            <p:cNvPr name="Freeform 6" id="6"/>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7" id="7"/>
          <p:cNvGrpSpPr/>
          <p:nvPr/>
        </p:nvGrpSpPr>
        <p:grpSpPr>
          <a:xfrm rot="0">
            <a:off x="9854955" y="353167"/>
            <a:ext cx="7373989" cy="9232664"/>
            <a:chOff x="0" y="0"/>
            <a:chExt cx="9831986" cy="12310219"/>
          </a:xfrm>
        </p:grpSpPr>
        <p:sp>
          <p:nvSpPr>
            <p:cNvPr name="Freeform 8" id="8"/>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9" id="9"/>
          <p:cNvGrpSpPr/>
          <p:nvPr/>
        </p:nvGrpSpPr>
        <p:grpSpPr>
          <a:xfrm rot="0">
            <a:off x="9817595" y="292457"/>
            <a:ext cx="7441705" cy="9340075"/>
            <a:chOff x="0" y="0"/>
            <a:chExt cx="9922273" cy="12453433"/>
          </a:xfrm>
        </p:grpSpPr>
        <p:sp>
          <p:nvSpPr>
            <p:cNvPr name="Freeform 10" id="10"/>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61565" t="0" r="-61565" b="0"/>
              </a:stretch>
            </a:blipFill>
          </p:spPr>
        </p:sp>
      </p:grpSp>
      <p:sp>
        <p:nvSpPr>
          <p:cNvPr name="TextBox 11" id="11"/>
          <p:cNvSpPr txBox="true"/>
          <p:nvPr/>
        </p:nvSpPr>
        <p:spPr>
          <a:xfrm rot="0">
            <a:off x="7877956" y="114300"/>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Fira Code"/>
                <a:ea typeface="Fira Code"/>
                <a:cs typeface="Fira Code"/>
                <a:sym typeface="Fira Code"/>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1" tooltip="https://www.quorawebsolution.com/tour-and-travel-website-development-company-in-bangalore"/>
              </a:rPr>
              <a:t>TOUR AND TRAVEL WEBSITE DEVELOPMENT</a:t>
            </a:r>
          </a:p>
          <a:p>
            <a:pPr algn="ctr">
              <a:lnSpc>
                <a:spcPts val="22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21385" y="343786"/>
            <a:ext cx="13688862" cy="5518146"/>
          </a:xfrm>
          <a:custGeom>
            <a:avLst/>
            <a:gdLst/>
            <a:ahLst/>
            <a:cxnLst/>
            <a:rect r="r" b="b" t="t" l="l"/>
            <a:pathLst>
              <a:path h="5518146" w="13688862">
                <a:moveTo>
                  <a:pt x="0" y="0"/>
                </a:moveTo>
                <a:lnTo>
                  <a:pt x="13688862" y="0"/>
                </a:lnTo>
                <a:lnTo>
                  <a:pt x="13688862" y="5518146"/>
                </a:lnTo>
                <a:lnTo>
                  <a:pt x="0" y="5518146"/>
                </a:lnTo>
                <a:lnTo>
                  <a:pt x="0" y="0"/>
                </a:lnTo>
                <a:close/>
              </a:path>
            </a:pathLst>
          </a:custGeom>
          <a:blipFill>
            <a:blip r:embed="rId2"/>
            <a:stretch>
              <a:fillRect l="0" t="-15569" r="0" b="-27070"/>
            </a:stretch>
          </a:blipFill>
        </p:spPr>
      </p:sp>
      <p:sp>
        <p:nvSpPr>
          <p:cNvPr name="TextBox 3" id="3"/>
          <p:cNvSpPr txBox="true"/>
          <p:nvPr/>
        </p:nvSpPr>
        <p:spPr>
          <a:xfrm rot="0">
            <a:off x="0" y="7882287"/>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Partner with a Website Design and Development Company to Elevate </a:t>
            </a:r>
            <a:r>
              <a:rPr lang="en-US" sz="2600">
                <a:solidFill>
                  <a:srgbClr val="FFFFFF"/>
                </a:solidFill>
                <a:latin typeface="Fira Code"/>
                <a:ea typeface="Fira Code"/>
                <a:cs typeface="Fira Code"/>
                <a:sym typeface="Fira Code"/>
              </a:rPr>
              <a:t>Your Online Presence</a:t>
            </a:r>
          </a:p>
          <a:p>
            <a:pPr algn="ctr">
              <a:lnSpc>
                <a:spcPts val="4160"/>
              </a:lnSpc>
              <a:spcBef>
                <a:spcPct val="0"/>
              </a:spcBef>
            </a:pPr>
            <a:r>
              <a:rPr lang="en-US" sz="2600">
                <a:solidFill>
                  <a:srgbClr val="FFFFFF"/>
                </a:solidFill>
                <a:latin typeface="Fira Code"/>
                <a:ea typeface="Fira Code"/>
                <a:cs typeface="Fira Code"/>
                <a:sym typeface="Fira Code"/>
              </a:rPr>
              <a:t>A website design and development company is a team of skilled professionals who specialize in crafting custom websites that meet the unique needs of businesses and individuals. </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079378" y="308310"/>
            <a:ext cx="13917684" cy="5333389"/>
          </a:xfrm>
          <a:custGeom>
            <a:avLst/>
            <a:gdLst/>
            <a:ahLst/>
            <a:cxnLst/>
            <a:rect r="r" b="b" t="t" l="l"/>
            <a:pathLst>
              <a:path h="5333389" w="13917684">
                <a:moveTo>
                  <a:pt x="0" y="0"/>
                </a:moveTo>
                <a:lnTo>
                  <a:pt x="13917684" y="0"/>
                </a:lnTo>
                <a:lnTo>
                  <a:pt x="13917684" y="5333389"/>
                </a:lnTo>
                <a:lnTo>
                  <a:pt x="0" y="5333389"/>
                </a:lnTo>
                <a:lnTo>
                  <a:pt x="0" y="0"/>
                </a:lnTo>
                <a:close/>
              </a:path>
            </a:pathLst>
          </a:custGeom>
          <a:blipFill>
            <a:blip r:embed="rId2"/>
            <a:stretch>
              <a:fillRect l="0" t="-1876" r="0" b="-7826"/>
            </a:stretch>
          </a:blipFill>
        </p:spPr>
      </p:sp>
      <p:sp>
        <p:nvSpPr>
          <p:cNvPr name="TextBox 3" id="3"/>
          <p:cNvSpPr txBox="true"/>
          <p:nvPr/>
        </p:nvSpPr>
        <p:spPr>
          <a:xfrm rot="0">
            <a:off x="0" y="7840645"/>
            <a:ext cx="18288000" cy="15347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They work together to create visually appealing, user-friendly, and functional websites that help businesses achieve their goals.</a:t>
            </a:r>
          </a:p>
          <a:p>
            <a:pPr algn="ctr">
              <a:lnSpc>
                <a:spcPts val="4160"/>
              </a:lnSpc>
              <a:spcBef>
                <a:spcPct val="0"/>
              </a:spcBef>
            </a:pPr>
            <a:r>
              <a:rPr lang="en-US" sz="2600">
                <a:solidFill>
                  <a:srgbClr val="FFFFFF"/>
                </a:solidFill>
                <a:latin typeface="Fira Code"/>
                <a:ea typeface="Fira Code"/>
                <a:cs typeface="Fira Code"/>
                <a:sym typeface="Fira Code"/>
              </a:rPr>
              <a:t>Key Services Offered:</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34861" y="382382"/>
            <a:ext cx="13859607" cy="5264580"/>
          </a:xfrm>
          <a:custGeom>
            <a:avLst/>
            <a:gdLst/>
            <a:ahLst/>
            <a:cxnLst/>
            <a:rect r="r" b="b" t="t" l="l"/>
            <a:pathLst>
              <a:path h="5264580" w="13859607">
                <a:moveTo>
                  <a:pt x="0" y="0"/>
                </a:moveTo>
                <a:lnTo>
                  <a:pt x="13859608" y="0"/>
                </a:lnTo>
                <a:lnTo>
                  <a:pt x="13859608" y="5264581"/>
                </a:lnTo>
                <a:lnTo>
                  <a:pt x="0" y="5264581"/>
                </a:lnTo>
                <a:lnTo>
                  <a:pt x="0" y="0"/>
                </a:lnTo>
                <a:close/>
              </a:path>
            </a:pathLst>
          </a:custGeom>
          <a:blipFill>
            <a:blip r:embed="rId2"/>
            <a:stretch>
              <a:fillRect l="0" t="-14346" r="0" b="-24895"/>
            </a:stretch>
          </a:blipFill>
        </p:spPr>
      </p:sp>
      <p:sp>
        <p:nvSpPr>
          <p:cNvPr name="TextBox 3" id="3"/>
          <p:cNvSpPr txBox="true"/>
          <p:nvPr/>
        </p:nvSpPr>
        <p:spPr>
          <a:xfrm rot="0">
            <a:off x="0" y="7549749"/>
            <a:ext cx="18288000" cy="2058670"/>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Design: Crafting visually stunning websites that align with your brand's identity and resonate with your target audience.</a:t>
            </a: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84661" y="328044"/>
            <a:ext cx="13574892" cy="5664152"/>
          </a:xfrm>
          <a:custGeom>
            <a:avLst/>
            <a:gdLst/>
            <a:ahLst/>
            <a:cxnLst/>
            <a:rect r="r" b="b" t="t" l="l"/>
            <a:pathLst>
              <a:path h="5664152" w="13574892">
                <a:moveTo>
                  <a:pt x="0" y="0"/>
                </a:moveTo>
                <a:lnTo>
                  <a:pt x="13574892" y="0"/>
                </a:lnTo>
                <a:lnTo>
                  <a:pt x="13574892" y="5664153"/>
                </a:lnTo>
                <a:lnTo>
                  <a:pt x="0" y="5664153"/>
                </a:lnTo>
                <a:lnTo>
                  <a:pt x="0" y="0"/>
                </a:lnTo>
                <a:close/>
              </a:path>
            </a:pathLst>
          </a:custGeom>
          <a:blipFill>
            <a:blip r:embed="rId2"/>
            <a:stretch>
              <a:fillRect l="0" t="-14747" r="0" b="-44628"/>
            </a:stretch>
          </a:blipFill>
        </p:spPr>
      </p:sp>
      <p:sp>
        <p:nvSpPr>
          <p:cNvPr name="TextBox 3" id="3"/>
          <p:cNvSpPr txBox="true"/>
          <p:nvPr/>
        </p:nvSpPr>
        <p:spPr>
          <a:xfrm rot="0">
            <a:off x="0" y="7761309"/>
            <a:ext cx="18288000" cy="2058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 Development: Building robust and functional websites using cutting-edge programming languages and frameworks.</a:t>
            </a: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65649"/>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E-commerce Development: Creating seamless online shopping experiences for your customers, complete with secure payment gateways and intuitive navigation.</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Content Management Systems (CMS): Implementing user-friendly CMS platforms that empower you to easily update and manage your website content.</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Search Engine Optimization (SEO): Optimizing your website to improve its visibility in search engine results, driving organic traffic and increasing your online reach.</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Responsive Design: Ensuring your website looks and functions flawlessly across all devices, from desktop computers to smartphones and tablets.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Maintenance and Support: Providing ongoing maintenance and support services to keep your website running smoothly and up-to-date.</a:t>
            </a:r>
          </a:p>
          <a:p>
            <a:pPr algn="ctr">
              <a:lnSpc>
                <a:spcPts val="4160"/>
              </a:lnSpc>
              <a:spcBef>
                <a:spcPct val="0"/>
              </a:spcBef>
            </a:pPr>
            <a:r>
              <a:rPr lang="en-US" sz="2600">
                <a:solidFill>
                  <a:srgbClr val="FFFFFF"/>
                </a:solidFill>
                <a:latin typeface="Fira Code"/>
                <a:ea typeface="Fira Code"/>
                <a:cs typeface="Fira Code"/>
                <a:sym typeface="Fira Code"/>
              </a:rPr>
              <a:t>Why Hire a Website Design and Development Company?</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48308"/>
            <a:ext cx="18288000" cy="6249670"/>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Expertise: Benefit fr</a:t>
            </a:r>
            <a:r>
              <a:rPr lang="en-US" sz="2600">
                <a:solidFill>
                  <a:srgbClr val="FFFFFF"/>
                </a:solidFill>
                <a:latin typeface="Fira Code"/>
                <a:ea typeface="Fira Code"/>
                <a:cs typeface="Fira Code"/>
                <a:sym typeface="Fira Code"/>
              </a:rPr>
              <a:t>om the deep knowledge and skills of experienced professionals in web design and development.</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Time Efficiency: Save valuable time and resources by outsourcing website creation and maintenance.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Quality Assurance: Ensure a high-quality website that meets industry standards and exceeds your expectations.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Cost-Effectiveness: Potentially save money in the long run by avoiding costly mistakes and downtime.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Scalability: Easily adapt your website to accommodate your business growth and changing needs.</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530099"/>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FFFFFF"/>
                </a:solidFill>
                <a:latin typeface="Fira Code"/>
                <a:ea typeface="Fira Code"/>
                <a:cs typeface="Fira Code"/>
                <a:sym typeface="Fira Code"/>
              </a:rPr>
              <a:t>When selecting a website design and development company, consider the following factors: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Portfolio: Examine their previ</a:t>
            </a:r>
            <a:r>
              <a:rPr lang="en-US" sz="2600">
                <a:solidFill>
                  <a:srgbClr val="FFFFFF"/>
                </a:solidFill>
                <a:latin typeface="Fira Code"/>
                <a:ea typeface="Fira Code"/>
                <a:cs typeface="Fira Code"/>
                <a:sym typeface="Fira Code"/>
              </a:rPr>
              <a:t>ous work to assess their design and development skills.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Experience: Look for companies with a proven track record of success in the industry, demonstrating their ability to deliver exceptional results for their clients.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Communication: Ensure effective communication and collaboration throughout the project.</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Pricing: Obtain clear quotes and understand their pricing structure.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Client Testimonials: Read reviews from previous clients to gauge their satisfaction.</a:t>
            </a:r>
          </a:p>
          <a:p>
            <a:pPr algn="ctr">
              <a:lnSpc>
                <a:spcPts val="4160"/>
              </a:lnSpc>
              <a:spcBef>
                <a:spcPct val="0"/>
              </a:spcBef>
            </a:pPr>
            <a:r>
              <a:rPr lang="en-US" sz="2600">
                <a:solidFill>
                  <a:srgbClr val="FFFFFF"/>
                </a:solidFill>
                <a:latin typeface="Fira Code"/>
                <a:ea typeface="Fira Code"/>
                <a:cs typeface="Fira Code"/>
                <a:sym typeface="Fira Code"/>
              </a:rPr>
              <a:t>By partnering with a reputable website design and development company, you can unlock the full potential of your online presence. They will help you create a website that is not only visually stunning but also effective in achieving your business objectives.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06978"/>
            <a:ext cx="18288000" cy="5201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Elevate </a:t>
            </a:r>
            <a:r>
              <a:rPr lang="en-US" sz="2600">
                <a:solidFill>
                  <a:srgbClr val="FFFFFF"/>
                </a:solidFill>
                <a:latin typeface="Fira Code"/>
                <a:ea typeface="Fira Code"/>
                <a:cs typeface="Fira Code"/>
                <a:sym typeface="Fira Code"/>
              </a:rPr>
              <a:t>Your Online Presence with a Website Design and Development Company</a:t>
            </a:r>
          </a:p>
          <a:p>
            <a:pPr algn="ctr">
              <a:lnSpc>
                <a:spcPts val="4160"/>
              </a:lnSpc>
              <a:spcBef>
                <a:spcPct val="0"/>
              </a:spcBef>
            </a:pPr>
            <a:r>
              <a:rPr lang="en-US" sz="2600">
                <a:solidFill>
                  <a:srgbClr val="FFFFFF"/>
                </a:solidFill>
                <a:latin typeface="Fira Code"/>
                <a:ea typeface="Fira Code"/>
                <a:cs typeface="Fira Code"/>
                <a:sym typeface="Fira Code"/>
              </a:rPr>
              <a:t>A website design and development company is a team of skilled professionals who specialize in crafting custom websites tailored to meet the unique needs of businesses and individuals. They work together to create visually appealing, user-friendly, and functional websites that help you achieve your online goals.</a:t>
            </a:r>
          </a:p>
          <a:p>
            <a:pPr algn="ctr">
              <a:lnSpc>
                <a:spcPts val="4160"/>
              </a:lnSpc>
              <a:spcBef>
                <a:spcPct val="0"/>
              </a:spcBef>
            </a:pPr>
            <a:r>
              <a:rPr lang="en-US" sz="2600">
                <a:solidFill>
                  <a:srgbClr val="FFFFFF"/>
                </a:solidFill>
                <a:latin typeface="Fira Code"/>
                <a:ea typeface="Fira Code"/>
                <a:cs typeface="Fira Code"/>
                <a:sym typeface="Fira Code"/>
              </a:rPr>
              <a:t>Key Services Offered:</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Design: Creating visually stunning websites that align with your brand identity and resonate with your target audience.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 Development: Building robust and functional websites using cutting-edge programming languages and frameworks.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DAGSDHWyFc0</dc:identifier>
  <dcterms:modified xsi:type="dcterms:W3CDTF">2011-08-01T06:04:30Z</dcterms:modified>
  <cp:revision>1</cp:revision>
  <dc:title>Partner with a Website Design and Development Company to Elevate Your Online Presence</dc:title>
</cp:coreProperties>
</file>