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Lato" charset="1" panose="020F05020202040302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1285875"/>
          </a:xfrm>
          <a:prstGeom prst="rect">
            <a:avLst/>
          </a:prstGeom>
        </p:spPr>
        <p:txBody>
          <a:bodyPr anchor="t" rtlCol="false" tIns="0" lIns="0" bIns="0" rIns="0">
            <a:spAutoFit/>
          </a:bodyPr>
          <a:lstStyle/>
          <a:p>
            <a:pPr algn="ctr">
              <a:lnSpc>
                <a:spcPts val="10199"/>
              </a:lnSpc>
            </a:pPr>
            <a:r>
              <a:rPr lang="en-US" sz="8499">
                <a:solidFill>
                  <a:srgbClr val="8C52FF"/>
                </a:solidFill>
                <a:latin typeface="Lato"/>
                <a:ea typeface="Lato"/>
                <a:cs typeface="Lato"/>
                <a:sym typeface="Lato"/>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31473" t="0" r="-3147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34917"/>
            <a:ext cx="7818239" cy="2457450"/>
          </a:xfrm>
          <a:prstGeom prst="rect">
            <a:avLst/>
          </a:prstGeom>
        </p:spPr>
        <p:txBody>
          <a:bodyPr anchor="t" rtlCol="false" tIns="0" lIns="0" bIns="0" rIns="0">
            <a:spAutoFit/>
          </a:bodyPr>
          <a:lstStyle/>
          <a:p>
            <a:pPr algn="ctr">
              <a:lnSpc>
                <a:spcPts val="6480"/>
              </a:lnSpc>
            </a:pPr>
            <a:r>
              <a:rPr lang="en-US" sz="5400">
                <a:solidFill>
                  <a:srgbClr val="38B6FF"/>
                </a:solidFill>
                <a:latin typeface="Lato"/>
                <a:ea typeface="Lato"/>
                <a:cs typeface="Lato"/>
                <a:sym typeface="Lato"/>
              </a:rPr>
              <a:t>Website Design and </a:t>
            </a:r>
          </a:p>
          <a:p>
            <a:pPr algn="ctr">
              <a:lnSpc>
                <a:spcPts val="6480"/>
              </a:lnSpc>
            </a:pPr>
            <a:r>
              <a:rPr lang="en-US" sz="5400">
                <a:solidFill>
                  <a:srgbClr val="38B6FF"/>
                </a:solidFill>
                <a:latin typeface="Lato"/>
                <a:ea typeface="Lato"/>
                <a:cs typeface="Lato"/>
                <a:sym typeface="Lato"/>
              </a:rPr>
              <a:t>Development </a:t>
            </a:r>
          </a:p>
          <a:p>
            <a:pPr algn="ctr">
              <a:lnSpc>
                <a:spcPts val="6480"/>
              </a:lnSpc>
            </a:pPr>
            <a:r>
              <a:rPr lang="en-US" sz="5400">
                <a:solidFill>
                  <a:srgbClr val="38B6FF"/>
                </a:solidFill>
                <a:latin typeface="Lato"/>
                <a:ea typeface="Lato"/>
                <a:cs typeface="Lato"/>
                <a:sym typeface="Lato"/>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80756"/>
            <a:ext cx="5863828" cy="1011809"/>
          </a:xfrm>
          <a:prstGeom prst="rect">
            <a:avLst/>
          </a:prstGeom>
        </p:spPr>
        <p:txBody>
          <a:bodyPr anchor="t" rtlCol="false" tIns="0" lIns="0" bIns="0" rIns="0">
            <a:spAutoFit/>
          </a:bodyPr>
          <a:lstStyle/>
          <a:p>
            <a:pPr algn="ctr">
              <a:lnSpc>
                <a:spcPts val="4104"/>
              </a:lnSpc>
            </a:pPr>
            <a:r>
              <a:rPr lang="en-US" sz="2565">
                <a:solidFill>
                  <a:srgbClr val="FFDE59"/>
                </a:solidFill>
                <a:latin typeface="Lato"/>
                <a:ea typeface="Lato"/>
                <a:cs typeface="Lato"/>
                <a:sym typeface="Lato"/>
              </a:rPr>
              <a:t> Web Design &amp; Web Development </a:t>
            </a:r>
          </a:p>
          <a:p>
            <a:pPr algn="ctr">
              <a:lnSpc>
                <a:spcPts val="4160"/>
              </a:lnSpc>
            </a:pPr>
            <a:r>
              <a:rPr lang="en-US" sz="2600">
                <a:solidFill>
                  <a:srgbClr val="FFDE59"/>
                </a:solidFill>
                <a:latin typeface="Lato"/>
                <a:ea typeface="Lato"/>
                <a:cs typeface="Lato"/>
                <a:sym typeface="Lato"/>
              </a:rPr>
              <a:t>Company in Bangalore, India</a:t>
            </a:r>
          </a:p>
        </p:txBody>
      </p:sp>
      <p:sp>
        <p:nvSpPr>
          <p:cNvPr name="TextBox 11" id="11"/>
          <p:cNvSpPr txBox="true"/>
          <p:nvPr/>
        </p:nvSpPr>
        <p:spPr>
          <a:xfrm rot="0">
            <a:off x="11949261" y="6280955"/>
            <a:ext cx="5863828" cy="2068195"/>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a:p>
            <a:pPr algn="ctr">
              <a:lnSpc>
                <a:spcPts val="4160"/>
              </a:lnSpc>
            </a:pPr>
            <a:r>
              <a:rPr lang="en-US" sz="2600">
                <a:solidFill>
                  <a:srgbClr val="FFFFFF"/>
                </a:solidFill>
                <a:latin typeface="Lato"/>
                <a:ea typeface="Lato"/>
                <a:cs typeface="Lato"/>
                <a:sym typeface="Lato"/>
              </a:rPr>
              <a:t>+91 9986 056 909</a:t>
            </a:r>
          </a:p>
          <a:p>
            <a:pPr algn="ctr">
              <a:lnSpc>
                <a:spcPts val="4160"/>
              </a:lnSpc>
            </a:pPr>
            <a:r>
              <a:rPr lang="en-US" sz="2600">
                <a:solidFill>
                  <a:srgbClr val="FFFFFF"/>
                </a:solidFill>
                <a:latin typeface="Lato"/>
                <a:ea typeface="Lato"/>
                <a:cs typeface="Lato"/>
                <a:sym typeface="Lato"/>
              </a:rPr>
              <a:t>info@quorawebsolutions.com</a:t>
            </a:r>
          </a:p>
          <a:p>
            <a:pPr algn="ctr">
              <a:lnSpc>
                <a:spcPts val="4160"/>
              </a:lnSpc>
            </a:pPr>
          </a:p>
        </p:txBody>
      </p:sp>
      <p:sp>
        <p:nvSpPr>
          <p:cNvPr name="TextBox 12" id="12"/>
          <p:cNvSpPr txBox="true"/>
          <p:nvPr/>
        </p:nvSpPr>
        <p:spPr>
          <a:xfrm rot="0">
            <a:off x="11949261" y="7933004"/>
            <a:ext cx="6338739" cy="2068195"/>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24A, 1st Main Rd, Chandra Reddy </a:t>
            </a:r>
          </a:p>
          <a:p>
            <a:pPr algn="ctr">
              <a:lnSpc>
                <a:spcPts val="4160"/>
              </a:lnSpc>
            </a:pPr>
            <a:r>
              <a:rPr lang="en-US" sz="2600">
                <a:solidFill>
                  <a:srgbClr val="FFFFFF"/>
                </a:solidFill>
                <a:latin typeface="Lato"/>
                <a:ea typeface="Lato"/>
                <a:cs typeface="Lato"/>
                <a:sym typeface="Lato"/>
              </a:rPr>
              <a:t>Layout, Koramangala 4th Block, </a:t>
            </a:r>
          </a:p>
          <a:p>
            <a:pPr algn="ctr">
              <a:lnSpc>
                <a:spcPts val="4160"/>
              </a:lnSpc>
            </a:pPr>
            <a:r>
              <a:rPr lang="en-US" sz="2600">
                <a:solidFill>
                  <a:srgbClr val="FFFFFF"/>
                </a:solidFill>
                <a:latin typeface="Lato"/>
                <a:ea typeface="Lato"/>
                <a:cs typeface="Lato"/>
                <a:sym typeface="Lato"/>
              </a:rPr>
              <a:t>Koramangala, Bengaluru, </a:t>
            </a:r>
          </a:p>
          <a:p>
            <a:pPr algn="ctr">
              <a:lnSpc>
                <a:spcPts val="4160"/>
              </a:lnSpc>
            </a:pPr>
            <a:r>
              <a:rPr lang="en-US" sz="2600">
                <a:solidFill>
                  <a:srgbClr val="FFFFFF"/>
                </a:solidFill>
                <a:latin typeface="Lato"/>
                <a:ea typeface="Lato"/>
                <a:cs typeface="Lato"/>
                <a:sym typeface="Lato"/>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09014"/>
            <a:ext cx="18288000" cy="52114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Mobile App Development: They can create mobile apps that enhance y</a:t>
            </a:r>
            <a:r>
              <a:rPr lang="en-US" sz="2600">
                <a:solidFill>
                  <a:srgbClr val="FFFFFF"/>
                </a:solidFill>
                <a:latin typeface="Lato"/>
                <a:ea typeface="Lato"/>
                <a:cs typeface="Lato"/>
                <a:sym typeface="Lato"/>
              </a:rPr>
              <a:t>our brand's reach and customer engagement.</a:t>
            </a:r>
          </a:p>
          <a:p>
            <a:pPr algn="ctr">
              <a:lnSpc>
                <a:spcPts val="4160"/>
              </a:lnSpc>
              <a:spcBef>
                <a:spcPct val="0"/>
              </a:spcBef>
            </a:pPr>
            <a:r>
              <a:rPr lang="en-US" sz="2600">
                <a:solidFill>
                  <a:srgbClr val="FFFFFF"/>
                </a:solidFill>
                <a:latin typeface="Lato"/>
                <a:ea typeface="Lato"/>
                <a:cs typeface="Lato"/>
                <a:sym typeface="Lato"/>
              </a:rPr>
              <a:t>How to Choose the Right Design and Development Company</a:t>
            </a:r>
          </a:p>
          <a:p>
            <a:pPr algn="ctr">
              <a:lnSpc>
                <a:spcPts val="4160"/>
              </a:lnSpc>
              <a:spcBef>
                <a:spcPct val="0"/>
              </a:spcBef>
            </a:pPr>
            <a:r>
              <a:rPr lang="en-US" sz="2600">
                <a:solidFill>
                  <a:srgbClr val="FFFFFF"/>
                </a:solidFill>
                <a:latin typeface="Lato"/>
                <a:ea typeface="Lato"/>
                <a:cs typeface="Lato"/>
                <a:sym typeface="Lato"/>
              </a:rPr>
              <a:t>When selecting a top-tier design and development company, consider the following factors: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Portfolio: Review their past projects to assess their skills and expertise.</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Experience: Look for companies with a proven track record and a deep understanding of industry trends.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Communication: Effective communication is key.</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Technical Expertise: Ensure they have the necessary technical skills to implement your vision.</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Client Reviews: Read reviews and testimonials from past clients to gauge their reputation.</a:t>
            </a:r>
          </a:p>
          <a:p>
            <a:pPr algn="ctr">
              <a:lnSpc>
                <a:spcPts val="4160"/>
              </a:lnSpc>
              <a:spcBef>
                <a:spcPct val="0"/>
              </a:spcBef>
            </a:pP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7355108"/>
            <a:ext cx="18288000" cy="20681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Pricing: Get qu</a:t>
            </a:r>
            <a:r>
              <a:rPr lang="en-US" sz="2600">
                <a:solidFill>
                  <a:srgbClr val="FFFFFF"/>
                </a:solidFill>
                <a:latin typeface="Lato"/>
                <a:ea typeface="Lato"/>
                <a:cs typeface="Lato"/>
                <a:sym typeface="Lato"/>
              </a:rPr>
              <a:t>otes from multiple companies and compare their pricing models.</a:t>
            </a:r>
          </a:p>
          <a:p>
            <a:pPr algn="ctr">
              <a:lnSpc>
                <a:spcPts val="4160"/>
              </a:lnSpc>
              <a:spcBef>
                <a:spcPct val="0"/>
              </a:spcBef>
            </a:pPr>
            <a:r>
              <a:rPr lang="en-US" sz="2600">
                <a:solidFill>
                  <a:srgbClr val="FFFFFF"/>
                </a:solidFill>
                <a:latin typeface="Lato"/>
                <a:ea typeface="Lato"/>
                <a:cs typeface="Lato"/>
                <a:sym typeface="Lato"/>
              </a:rPr>
              <a:t>By partnering with a top-tier design and development company, you can unlock the full potential of your online presence and drive your business to new heights.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43055"/>
            <a:ext cx="18288000" cy="25920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0105"/>
            <a:ext cx="7130951" cy="2068195"/>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Visit Us - www.quorawebsolution.com</a:t>
            </a:r>
          </a:p>
          <a:p>
            <a:pPr algn="ctr">
              <a:lnSpc>
                <a:spcPts val="4160"/>
              </a:lnSpc>
            </a:pPr>
            <a:r>
              <a:rPr lang="en-US" sz="2600">
                <a:solidFill>
                  <a:srgbClr val="FFFFFF"/>
                </a:solidFill>
                <a:latin typeface="Lato"/>
                <a:ea typeface="Lato"/>
                <a:cs typeface="Lato"/>
                <a:sym typeface="Lato"/>
              </a:rPr>
              <a:t>Call Us - +91 9986 056 909</a:t>
            </a:r>
          </a:p>
          <a:p>
            <a:pPr algn="ctr">
              <a:lnSpc>
                <a:spcPts val="4160"/>
              </a:lnSpc>
            </a:pPr>
            <a:r>
              <a:rPr lang="en-US" sz="2600">
                <a:solidFill>
                  <a:srgbClr val="FFFFFF"/>
                </a:solidFill>
                <a:latin typeface="Lato"/>
                <a:ea typeface="Lato"/>
                <a:cs typeface="Lato"/>
                <a:sym typeface="Lato"/>
              </a:rPr>
              <a:t>Mail Us - info@quorawebsolutions.com</a:t>
            </a:r>
          </a:p>
          <a:p>
            <a:pPr algn="ctr">
              <a:lnSpc>
                <a:spcPts val="4160"/>
              </a:lnSpc>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33451" t="0" r="-33451"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Lato"/>
                <a:ea typeface="Lato"/>
                <a:cs typeface="Lato"/>
                <a:sym typeface="Lato"/>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Lato"/>
                <a:ea typeface="Lato"/>
                <a:cs typeface="Lato"/>
                <a:sym typeface="Lato"/>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Lato"/>
                <a:ea typeface="Lato"/>
                <a:cs typeface="Lato"/>
                <a:sym typeface="Lato"/>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Lato"/>
                <a:ea typeface="Lato"/>
                <a:cs typeface="Lato"/>
                <a:sym typeface="Lato"/>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43642"/>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Lato"/>
                <a:ea typeface="Lato"/>
                <a:cs typeface="Lato"/>
                <a:sym typeface="Lato"/>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00720" y="211560"/>
            <a:ext cx="13591450" cy="6088867"/>
          </a:xfrm>
          <a:custGeom>
            <a:avLst/>
            <a:gdLst/>
            <a:ahLst/>
            <a:cxnLst/>
            <a:rect r="r" b="b" t="t" l="l"/>
            <a:pathLst>
              <a:path h="6088867" w="13591450">
                <a:moveTo>
                  <a:pt x="0" y="0"/>
                </a:moveTo>
                <a:lnTo>
                  <a:pt x="13591450" y="0"/>
                </a:lnTo>
                <a:lnTo>
                  <a:pt x="13591450" y="6088867"/>
                </a:lnTo>
                <a:lnTo>
                  <a:pt x="0" y="6088867"/>
                </a:lnTo>
                <a:lnTo>
                  <a:pt x="0" y="0"/>
                </a:lnTo>
                <a:close/>
              </a:path>
            </a:pathLst>
          </a:custGeom>
          <a:blipFill>
            <a:blip r:embed="rId2"/>
            <a:stretch>
              <a:fillRect l="0" t="-2193" r="0" b="-23040"/>
            </a:stretch>
          </a:blipFill>
        </p:spPr>
      </p:sp>
      <p:sp>
        <p:nvSpPr>
          <p:cNvPr name="TextBox 3" id="3"/>
          <p:cNvSpPr txBox="true"/>
          <p:nvPr/>
        </p:nvSpPr>
        <p:spPr>
          <a:xfrm rot="0">
            <a:off x="0" y="8069125"/>
            <a:ext cx="18288000" cy="10204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Lato"/>
                <a:ea typeface="Lato"/>
                <a:cs typeface="Lato"/>
                <a:sym typeface="Lato"/>
              </a:rPr>
              <a:t>Unleash </a:t>
            </a:r>
            <a:r>
              <a:rPr lang="en-US" sz="2600">
                <a:solidFill>
                  <a:srgbClr val="FFFFFF"/>
                </a:solidFill>
                <a:latin typeface="Lato"/>
                <a:ea typeface="Lato"/>
                <a:cs typeface="Lato"/>
                <a:sym typeface="Lato"/>
              </a:rPr>
              <a:t>Your Online Potential: Partner with the Best Website Design and Development Companies</a:t>
            </a:r>
          </a:p>
          <a:p>
            <a:pPr algn="ctr">
              <a:lnSpc>
                <a:spcPts val="4160"/>
              </a:lnSpc>
              <a:spcBef>
                <a:spcPct val="0"/>
              </a:spcBef>
            </a:pPr>
            <a:r>
              <a:rPr lang="en-US" sz="2600">
                <a:solidFill>
                  <a:srgbClr val="FFFFFF"/>
                </a:solidFill>
                <a:latin typeface="Lato"/>
                <a:ea typeface="Lato"/>
                <a:cs typeface="Lato"/>
                <a:sym typeface="Lato"/>
              </a:rPr>
              <a:t>A strong online presence is essential for business success. A well-designed website can boost your business's success. </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430607" y="265413"/>
            <a:ext cx="13294560" cy="6794327"/>
          </a:xfrm>
          <a:custGeom>
            <a:avLst/>
            <a:gdLst/>
            <a:ahLst/>
            <a:cxnLst/>
            <a:rect r="r" b="b" t="t" l="l"/>
            <a:pathLst>
              <a:path h="6794327" w="13294560">
                <a:moveTo>
                  <a:pt x="0" y="0"/>
                </a:moveTo>
                <a:lnTo>
                  <a:pt x="13294560" y="0"/>
                </a:lnTo>
                <a:lnTo>
                  <a:pt x="13294560" y="6794327"/>
                </a:lnTo>
                <a:lnTo>
                  <a:pt x="0" y="6794327"/>
                </a:lnTo>
                <a:lnTo>
                  <a:pt x="0" y="0"/>
                </a:lnTo>
                <a:close/>
              </a:path>
            </a:pathLst>
          </a:custGeom>
          <a:blipFill>
            <a:blip r:embed="rId2"/>
            <a:stretch>
              <a:fillRect l="0" t="-58557" r="0" b="-43766"/>
            </a:stretch>
          </a:blipFill>
        </p:spPr>
      </p:sp>
      <p:sp>
        <p:nvSpPr>
          <p:cNvPr name="TextBox 3" id="3"/>
          <p:cNvSpPr txBox="true"/>
          <p:nvPr/>
        </p:nvSpPr>
        <p:spPr>
          <a:xfrm rot="0">
            <a:off x="0" y="8761730"/>
            <a:ext cx="18288000" cy="1020445"/>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To make the most of this digital revolution, partnering with a top-notch website design and development company is crucial.</a:t>
            </a:r>
          </a:p>
          <a:p>
            <a:pPr algn="ctr">
              <a:lnSpc>
                <a:spcPts val="4160"/>
              </a:lnSpc>
              <a:spcBef>
                <a:spcPct val="0"/>
              </a:spcBef>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83993" y="266873"/>
            <a:ext cx="13614233" cy="6579847"/>
          </a:xfrm>
          <a:custGeom>
            <a:avLst/>
            <a:gdLst/>
            <a:ahLst/>
            <a:cxnLst/>
            <a:rect r="r" b="b" t="t" l="l"/>
            <a:pathLst>
              <a:path h="6579847" w="13614233">
                <a:moveTo>
                  <a:pt x="0" y="0"/>
                </a:moveTo>
                <a:lnTo>
                  <a:pt x="13614233" y="0"/>
                </a:lnTo>
                <a:lnTo>
                  <a:pt x="13614233" y="6579847"/>
                </a:lnTo>
                <a:lnTo>
                  <a:pt x="0" y="6579847"/>
                </a:lnTo>
                <a:lnTo>
                  <a:pt x="0" y="0"/>
                </a:lnTo>
                <a:close/>
              </a:path>
            </a:pathLst>
          </a:custGeom>
          <a:blipFill>
            <a:blip r:embed="rId2"/>
            <a:stretch>
              <a:fillRect l="0" t="-61894" r="0" b="-45013"/>
            </a:stretch>
          </a:blipFill>
        </p:spPr>
      </p:sp>
      <p:sp>
        <p:nvSpPr>
          <p:cNvPr name="TextBox 3" id="3"/>
          <p:cNvSpPr txBox="true"/>
          <p:nvPr/>
        </p:nvSpPr>
        <p:spPr>
          <a:xfrm rot="0">
            <a:off x="0" y="8761730"/>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Lato"/>
                <a:ea typeface="Lato"/>
                <a:cs typeface="Lato"/>
                <a:sym typeface="Lato"/>
              </a:rPr>
              <a:t>Why Choose a Professional Website Design and Development Company?</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47881" y="272091"/>
            <a:ext cx="13527787" cy="6992531"/>
          </a:xfrm>
          <a:custGeom>
            <a:avLst/>
            <a:gdLst/>
            <a:ahLst/>
            <a:cxnLst/>
            <a:rect r="r" b="b" t="t" l="l"/>
            <a:pathLst>
              <a:path h="6992531" w="13527787">
                <a:moveTo>
                  <a:pt x="0" y="0"/>
                </a:moveTo>
                <a:lnTo>
                  <a:pt x="13527787" y="0"/>
                </a:lnTo>
                <a:lnTo>
                  <a:pt x="13527787" y="6992531"/>
                </a:lnTo>
                <a:lnTo>
                  <a:pt x="0" y="6992531"/>
                </a:lnTo>
                <a:lnTo>
                  <a:pt x="0" y="0"/>
                </a:lnTo>
                <a:close/>
              </a:path>
            </a:pathLst>
          </a:custGeom>
          <a:blipFill>
            <a:blip r:embed="rId2"/>
            <a:stretch>
              <a:fillRect l="-4274" t="-6229" r="-4274" b="0"/>
            </a:stretch>
          </a:blipFill>
        </p:spPr>
      </p:sp>
      <p:sp>
        <p:nvSpPr>
          <p:cNvPr name="TextBox 3" id="3"/>
          <p:cNvSpPr txBox="true"/>
          <p:nvPr/>
        </p:nvSpPr>
        <p:spPr>
          <a:xfrm rot="0">
            <a:off x="0" y="8120104"/>
            <a:ext cx="18288000" cy="154432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Expertise: These companies have a team of skilled professionals who understand the nuances of web design and development. They can create visually appealing, user-friendly, and highly functional websites.</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53732"/>
            <a:ext cx="18288000" cy="57353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Technical Knowledge: They stay updated with the latest trends and technologies, ensuring y</a:t>
            </a:r>
            <a:r>
              <a:rPr lang="en-US" sz="2600">
                <a:solidFill>
                  <a:srgbClr val="FFFFFF"/>
                </a:solidFill>
                <a:latin typeface="Lato"/>
                <a:ea typeface="Lato"/>
                <a:cs typeface="Lato"/>
                <a:sym typeface="Lato"/>
              </a:rPr>
              <a:t>our website is optimized for search engines and mobile devices.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Efficiency: They can deliver high-quality websites within tight deadlines, saving you valuable time and resources.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Creativity: They can bring fresh ideas and innovative solutions to your website, setting you apart from the competition.</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Support and Maintenance: They provide ongoing support and maintenance services to keep your website running smoothly.</a:t>
            </a:r>
          </a:p>
          <a:p>
            <a:pPr algn="ctr">
              <a:lnSpc>
                <a:spcPts val="4160"/>
              </a:lnSpc>
              <a:spcBef>
                <a:spcPct val="0"/>
              </a:spcBef>
            </a:pPr>
            <a:r>
              <a:rPr lang="en-US" sz="2600">
                <a:solidFill>
                  <a:srgbClr val="FFFFFF"/>
                </a:solidFill>
                <a:latin typeface="Lato"/>
                <a:ea typeface="Lato"/>
                <a:cs typeface="Lato"/>
                <a:sym typeface="Lato"/>
              </a:rPr>
              <a:t>Key Factors to Consider:</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Portfolio: Review their past projects.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Experience: Look for companies with a proven track record.</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Communication: Choose a company that listens to your needs.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44563"/>
            <a:ext cx="18288000" cy="52114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Lato"/>
                <a:ea typeface="Lato"/>
                <a:cs typeface="Lato"/>
                <a:sym typeface="Lato"/>
              </a:rPr>
              <a:t>SEO Expertise: A well-optimized website can boost your online visibility.</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Responsive Design: A responsive website adapts t</a:t>
            </a:r>
            <a:r>
              <a:rPr lang="en-US" sz="2600">
                <a:solidFill>
                  <a:srgbClr val="FFFFFF"/>
                </a:solidFill>
                <a:latin typeface="Lato"/>
                <a:ea typeface="Lato"/>
                <a:cs typeface="Lato"/>
                <a:sym typeface="Lato"/>
              </a:rPr>
              <a:t>o different screen sizes.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Security: A secure website protects your business and customer data.</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Pricing: Get detailed quotes from multiple companies.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Client Reviews: Positive feedback from past clients can provide valuable insights.</a:t>
            </a:r>
          </a:p>
          <a:p>
            <a:pPr algn="ctr">
              <a:lnSpc>
                <a:spcPts val="4160"/>
              </a:lnSpc>
              <a:spcBef>
                <a:spcPct val="0"/>
              </a:spcBef>
            </a:pPr>
            <a:r>
              <a:rPr lang="en-US" sz="2600">
                <a:solidFill>
                  <a:srgbClr val="FFFFFF"/>
                </a:solidFill>
                <a:latin typeface="Lato"/>
                <a:ea typeface="Lato"/>
                <a:cs typeface="Lato"/>
                <a:sym typeface="Lato"/>
              </a:rPr>
              <a:t>How to Find the Best Website Design and Development Company</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Online Research: Use search engines like Google to find reputable companies in your area or globally.</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Social Media: Explore platforms like LinkedIn to connect with professionals in the industry.</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Freelance Platforms: Websites like Upwork and Fiverr can be good options for smaller projects.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44563"/>
            <a:ext cx="18288000" cy="15443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FFFFFF"/>
                </a:solidFill>
                <a:latin typeface="Lato"/>
                <a:ea typeface="Lato"/>
                <a:cs typeface="Lato"/>
                <a:sym typeface="Lato"/>
              </a:rPr>
              <a:t>By caref</a:t>
            </a:r>
            <a:r>
              <a:rPr lang="en-US" sz="2600">
                <a:solidFill>
                  <a:srgbClr val="FFFFFF"/>
                </a:solidFill>
                <a:latin typeface="Lato"/>
                <a:ea typeface="Lato"/>
                <a:cs typeface="Lato"/>
                <a:sym typeface="Lato"/>
              </a:rPr>
              <a:t>ully considering these factors and partnering with a reputable website design and development company, you can create a powerful online presence that drives growth and success.</a:t>
            </a:r>
          </a:p>
        </p:txBody>
      </p:sp>
      <p:sp>
        <p:nvSpPr>
          <p:cNvPr name="TextBox 3" id="3"/>
          <p:cNvSpPr txBox="true"/>
          <p:nvPr/>
        </p:nvSpPr>
        <p:spPr>
          <a:xfrm rot="0">
            <a:off x="0" y="5674136"/>
            <a:ext cx="18288000" cy="31159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Lato"/>
                <a:ea typeface="Lato"/>
                <a:cs typeface="Lato"/>
                <a:sym typeface="Lato"/>
              </a:rPr>
              <a:t>The Digital Difference: How Top-Tier Design and Development Companies Can Transform </a:t>
            </a:r>
            <a:r>
              <a:rPr lang="en-US" sz="2600">
                <a:solidFill>
                  <a:srgbClr val="FFFFFF"/>
                </a:solidFill>
                <a:latin typeface="Lato"/>
                <a:ea typeface="Lato"/>
                <a:cs typeface="Lato"/>
                <a:sym typeface="Lato"/>
              </a:rPr>
              <a:t>Your Business</a:t>
            </a:r>
          </a:p>
          <a:p>
            <a:pPr algn="ctr">
              <a:lnSpc>
                <a:spcPts val="4160"/>
              </a:lnSpc>
              <a:spcBef>
                <a:spcPct val="0"/>
              </a:spcBef>
            </a:pPr>
            <a:r>
              <a:rPr lang="en-US" sz="2600">
                <a:solidFill>
                  <a:srgbClr val="FFFFFF"/>
                </a:solidFill>
                <a:latin typeface="Lato"/>
                <a:ea typeface="Lato"/>
                <a:cs typeface="Lato"/>
                <a:sym typeface="Lato"/>
              </a:rPr>
              <a:t>A strong online presence is essential for business success.To thrive in this competitive landscape, businesses must leverage the power of the internet. This is where top-tier website design and development companies come into play.</a:t>
            </a:r>
          </a:p>
          <a:p>
            <a:pPr algn="ctr">
              <a:lnSpc>
                <a:spcPts val="4160"/>
              </a:lnSpc>
              <a:spcBef>
                <a:spcPct val="0"/>
              </a:spcBef>
            </a:pPr>
            <a:r>
              <a:rPr lang="en-US" sz="2600">
                <a:solidFill>
                  <a:srgbClr val="FFFFFF"/>
                </a:solidFill>
                <a:latin typeface="Lato"/>
                <a:ea typeface="Lato"/>
                <a:cs typeface="Lato"/>
                <a:sym typeface="Lato"/>
              </a:rPr>
              <a:t>The Transformative Power of a Well-Designed Website</a:t>
            </a:r>
          </a:p>
          <a:p>
            <a:pPr algn="ctr">
              <a:lnSpc>
                <a:spcPts val="4160"/>
              </a:lnSpc>
              <a:spcBef>
                <a:spcPct val="0"/>
              </a:spcBef>
            </a:pPr>
            <a:r>
              <a:rPr lang="en-US" sz="2600">
                <a:solidFill>
                  <a:srgbClr val="FFFFFF"/>
                </a:solidFill>
                <a:latin typeface="Lato"/>
                <a:ea typeface="Lato"/>
                <a:cs typeface="Lato"/>
                <a:sym typeface="Lato"/>
              </a:rPr>
              <a:t>A well-designed website can enhance your brand image, increase online visibility, improve user experience, and boost sales and revenue.</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23899"/>
            <a:ext cx="18288000" cy="521144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Lato"/>
                <a:ea typeface="Lato"/>
                <a:cs typeface="Lato"/>
                <a:sym typeface="Lato"/>
              </a:rPr>
              <a:t>Key Services Offered by Top-Tier Design and Development Companies</a:t>
            </a:r>
          </a:p>
          <a:p>
            <a:pPr algn="ctr" marL="561341" indent="-280670" lvl="1">
              <a:lnSpc>
                <a:spcPts val="4160"/>
              </a:lnSpc>
              <a:buFont typeface="Arial"/>
              <a:buChar char="•"/>
            </a:pPr>
            <a:r>
              <a:rPr lang="en-US" sz="2600">
                <a:solidFill>
                  <a:srgbClr val="FFFFFF"/>
                </a:solidFill>
                <a:latin typeface="Lato"/>
                <a:ea typeface="Lato"/>
                <a:cs typeface="Lato"/>
                <a:sym typeface="Lato"/>
              </a:rPr>
              <a:t>Website Design: From creating stunning visuals to crafting intuitive user interfaces, these companies can design websites that are both beautiful and functional.</a:t>
            </a:r>
          </a:p>
          <a:p>
            <a:pPr algn="ctr" marL="561341" indent="-280670" lvl="1">
              <a:lnSpc>
                <a:spcPts val="4160"/>
              </a:lnSpc>
              <a:buFont typeface="Arial"/>
              <a:buChar char="•"/>
            </a:pPr>
            <a:r>
              <a:rPr lang="en-US" sz="2600">
                <a:solidFill>
                  <a:srgbClr val="FFFFFF"/>
                </a:solidFill>
                <a:latin typeface="Lato"/>
                <a:ea typeface="Lato"/>
                <a:cs typeface="Lato"/>
                <a:sym typeface="Lato"/>
              </a:rPr>
              <a:t>Web Development: They can develop robust and scalable websites using the latest technologies, ensuring optimal performance and security.</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E-commerce Development: F</a:t>
            </a:r>
            <a:r>
              <a:rPr lang="en-US" sz="2600">
                <a:solidFill>
                  <a:srgbClr val="FFFFFF"/>
                </a:solidFill>
                <a:latin typeface="Lato"/>
                <a:ea typeface="Lato"/>
                <a:cs typeface="Lato"/>
                <a:sym typeface="Lato"/>
              </a:rPr>
              <a:t>or businesses looking to sell products or services online, they can build feature-rich e-commerce platforms.</a:t>
            </a:r>
          </a:p>
          <a:p>
            <a:pPr algn="ctr" marL="561341" indent="-280670" lvl="1">
              <a:lnSpc>
                <a:spcPts val="4160"/>
              </a:lnSpc>
              <a:spcBef>
                <a:spcPct val="0"/>
              </a:spcBef>
              <a:buFont typeface="Arial"/>
              <a:buChar char="•"/>
            </a:pPr>
            <a:r>
              <a:rPr lang="en-US" sz="2600">
                <a:solidFill>
                  <a:srgbClr val="FFFFFF"/>
                </a:solidFill>
                <a:latin typeface="Lato"/>
                <a:ea typeface="Lato"/>
                <a:cs typeface="Lato"/>
                <a:sym typeface="Lato"/>
              </a:rPr>
              <a:t>Digital Marketing: They can help you implement effective digital marketing strategies, including SEO, social media marketing, and email marketing.</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Lato"/>
                <a:ea typeface="Lato"/>
                <a:cs typeface="Lato"/>
                <a:sym typeface="Lato"/>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DAGWWPUZ5y0</dc:identifier>
  <dcterms:modified xsi:type="dcterms:W3CDTF">2011-08-01T06:04:30Z</dcterms:modified>
  <cp:revision>1</cp:revision>
  <dc:title>Unleash Your Online Potential: Partner with the Best Website Design and Development Companies</dc:title>
</cp:coreProperties>
</file>