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Canva Sans Bold" charset="1" panose="020B0803030501040103"/>
      <p:regular r:id="rId27"/>
    </p:embeddedFont>
    <p:embeddedFont>
      <p:font typeface="Canva Sans" charset="1" panose="020B05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pn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55105" t="0" r="-55105"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3809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Technical SEO ensures that search engines can crawl and index your site effectively. Some key aspects to focus on include:</a:t>
            </a:r>
          </a:p>
          <a:p>
            <a:pPr algn="ctr">
              <a:lnSpc>
                <a:spcPts val="4373"/>
              </a:lnSpc>
              <a:spcBef>
                <a:spcPct val="0"/>
              </a:spcBef>
            </a:pPr>
            <a:r>
              <a:rPr lang="en-US" sz="2733">
                <a:solidFill>
                  <a:srgbClr val="000000"/>
                </a:solidFill>
                <a:latin typeface="Canva Sans"/>
                <a:ea typeface="Canva Sans"/>
                <a:cs typeface="Canva Sans"/>
                <a:sym typeface="Canva Sans"/>
              </a:rPr>
              <a:t>Clean Code: Keep your HTML and CSS code clean and well-structured to facilitate crawling and indexing.</a:t>
            </a:r>
          </a:p>
          <a:p>
            <a:pPr algn="ctr">
              <a:lnSpc>
                <a:spcPts val="4373"/>
              </a:lnSpc>
              <a:spcBef>
                <a:spcPct val="0"/>
              </a:spcBef>
            </a:pPr>
            <a:r>
              <a:rPr lang="en-US" sz="2733">
                <a:solidFill>
                  <a:srgbClr val="000000"/>
                </a:solidFill>
                <a:latin typeface="Canva Sans"/>
                <a:ea typeface="Canva Sans"/>
                <a:cs typeface="Canva Sans"/>
                <a:sym typeface="Canva Sans"/>
              </a:rPr>
              <a:t>404 Errors: Regularly check for broken links or 404 errors. Use 301 redirects for outdated or moved content.</a:t>
            </a:r>
          </a:p>
          <a:p>
            <a:pPr algn="ctr">
              <a:lnSpc>
                <a:spcPts val="4373"/>
              </a:lnSpc>
              <a:spcBef>
                <a:spcPct val="0"/>
              </a:spcBef>
            </a:pPr>
            <a:r>
              <a:rPr lang="en-US" sz="2733">
                <a:solidFill>
                  <a:srgbClr val="000000"/>
                </a:solidFill>
                <a:latin typeface="Canva Sans"/>
                <a:ea typeface="Canva Sans"/>
                <a:cs typeface="Canva Sans"/>
                <a:sym typeface="Canva Sans"/>
              </a:rPr>
              <a:t>Schema Markup: Add structured data (schema markup) to help search engines understand your content in more detail. This can lead to rich snippets in search results, which can increase visibility.</a:t>
            </a:r>
          </a:p>
          <a:p>
            <a:pPr algn="ctr">
              <a:lnSpc>
                <a:spcPts val="4373"/>
              </a:lnSpc>
              <a:spcBef>
                <a:spcPct val="0"/>
              </a:spcBef>
            </a:pPr>
            <a:r>
              <a:rPr lang="en-US" sz="2733">
                <a:solidFill>
                  <a:srgbClr val="000000"/>
                </a:solidFill>
                <a:latin typeface="Canva Sans"/>
                <a:ea typeface="Canva Sans"/>
                <a:cs typeface="Canva Sans"/>
                <a:sym typeface="Canva Sans"/>
              </a:rPr>
              <a:t>8. Link Building and Internal Linking</a:t>
            </a:r>
          </a:p>
          <a:p>
            <a:pPr algn="ctr">
              <a:lnSpc>
                <a:spcPts val="4373"/>
              </a:lnSpc>
              <a:spcBef>
                <a:spcPct val="0"/>
              </a:spcBef>
            </a:pPr>
            <a:r>
              <a:rPr lang="en-US" sz="2733">
                <a:solidFill>
                  <a:srgbClr val="000000"/>
                </a:solidFill>
                <a:latin typeface="Canva Sans"/>
                <a:ea typeface="Canva Sans"/>
                <a:cs typeface="Canva Sans"/>
                <a:sym typeface="Canva Sans"/>
              </a:rPr>
              <a:t>Building a network of internal links within your site helps users navigate and allows search engines to crawl and index your content more effectively.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4195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Also, gaining quality backlinks from authoritative external websites can boost your site's credibility and ranking.</a:t>
            </a:r>
          </a:p>
          <a:p>
            <a:pPr algn="ctr">
              <a:lnSpc>
                <a:spcPts val="4373"/>
              </a:lnSpc>
              <a:spcBef>
                <a:spcPct val="0"/>
              </a:spcBef>
            </a:pPr>
            <a:r>
              <a:rPr lang="en-US" sz="2733">
                <a:solidFill>
                  <a:srgbClr val="000000"/>
                </a:solidFill>
                <a:latin typeface="Canva Sans"/>
                <a:ea typeface="Canva Sans"/>
                <a:cs typeface="Canva Sans"/>
                <a:sym typeface="Canva Sans"/>
              </a:rPr>
              <a:t>Tip: Focus on acquiring backlinks from reputable sites in your industry. Internally, link relevant blog posts, product pages, and other content to encourage deeper site exploration.</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Incorporating SEO best practices into your website development process not only helps improve your rankings in search engines but also enhances user experience, leading to higher traffic and better engagement. By paying attention to site structure, speed, content, and technical SEO during development, you're laying the groundwork for long-term digital success.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2857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With consistent optimization and a focus on delivering valuable content, your website will be poised to attract more visitors and convert them into loyal customers.</a:t>
            </a:r>
          </a:p>
        </p:txBody>
      </p:sp>
      <p:sp>
        <p:nvSpPr>
          <p:cNvPr name="TextBox 3" id="3"/>
          <p:cNvSpPr txBox="true"/>
          <p:nvPr/>
        </p:nvSpPr>
        <p:spPr>
          <a:xfrm rot="0">
            <a:off x="0" y="7326665"/>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Mastering Responsive Web Design: Why Mobile Optimization Should Be Your Top Priority in 2025</a:t>
            </a:r>
          </a:p>
          <a:p>
            <a:pPr algn="ctr">
              <a:lnSpc>
                <a:spcPts val="4373"/>
              </a:lnSpc>
              <a:spcBef>
                <a:spcPct val="0"/>
              </a:spcBef>
            </a:pPr>
            <a:r>
              <a:rPr lang="en-US" sz="2733">
                <a:solidFill>
                  <a:srgbClr val="000000"/>
                </a:solidFill>
                <a:latin typeface="Canva Sans"/>
                <a:ea typeface="Canva Sans"/>
                <a:cs typeface="Canva Sans"/>
                <a:sym typeface="Canva Sans"/>
              </a:rPr>
              <a:t>As we move further into the digital age, the importance of mobile optimization in website design continues to grow.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76074"/>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2025, mobile traffic is expected to account for the majority of all internet usage, making responsive web design not just a trend, but a necessity. Here’s why mobile optimization should be your top priority and how mastering responsive design can set your website up for success.</a:t>
            </a:r>
          </a:p>
          <a:p>
            <a:pPr algn="ctr">
              <a:lnSpc>
                <a:spcPts val="3821"/>
              </a:lnSpc>
              <a:spcBef>
                <a:spcPct val="0"/>
              </a:spcBef>
            </a:pPr>
            <a:r>
              <a:rPr lang="en-US" sz="2729">
                <a:solidFill>
                  <a:srgbClr val="000000"/>
                </a:solidFill>
                <a:latin typeface="Canva Sans"/>
                <a:ea typeface="Canva Sans"/>
                <a:cs typeface="Canva Sans"/>
                <a:sym typeface="Canva Sans"/>
              </a:rPr>
              <a:t>1. Mobile Traffic is Dominating</a:t>
            </a:r>
          </a:p>
          <a:p>
            <a:pPr algn="ctr">
              <a:lnSpc>
                <a:spcPts val="3821"/>
              </a:lnSpc>
              <a:spcBef>
                <a:spcPct val="0"/>
              </a:spcBef>
            </a:pPr>
            <a:r>
              <a:rPr lang="en-US" sz="2729">
                <a:solidFill>
                  <a:srgbClr val="000000"/>
                </a:solidFill>
                <a:latin typeface="Canva Sans"/>
                <a:ea typeface="Canva Sans"/>
                <a:cs typeface="Canva Sans"/>
                <a:sym typeface="Canva Sans"/>
              </a:rPr>
              <a:t>More users than ever are browsing the web on smartphones and tablets. In fact, mobile devices already account for over half of global internet traffic, and this trend is only expected to increase. If your website isn’t optimized for mobile, you're likely missing out on a significant portion of potential visitors.</a:t>
            </a:r>
          </a:p>
          <a:p>
            <a:pPr algn="ctr">
              <a:lnSpc>
                <a:spcPts val="3821"/>
              </a:lnSpc>
              <a:spcBef>
                <a:spcPct val="0"/>
              </a:spcBef>
            </a:pPr>
            <a:r>
              <a:rPr lang="en-US" sz="2729">
                <a:solidFill>
                  <a:srgbClr val="000000"/>
                </a:solidFill>
                <a:latin typeface="Canva Sans"/>
                <a:ea typeface="Canva Sans"/>
                <a:cs typeface="Canva Sans"/>
                <a:sym typeface="Canva Sans"/>
              </a:rPr>
              <a:t>Tip: Use Google Analytics to track mobile traffic and identify how many users are visiting your site via mobile. If the number is high, optimizing for mobile becomes even more critical.</a:t>
            </a:r>
          </a:p>
          <a:p>
            <a:pPr algn="ctr">
              <a:lnSpc>
                <a:spcPts val="3821"/>
              </a:lnSpc>
              <a:spcBef>
                <a:spcPct val="0"/>
              </a:spcBef>
            </a:pPr>
            <a:r>
              <a:rPr lang="en-US" sz="2729">
                <a:solidFill>
                  <a:srgbClr val="000000"/>
                </a:solidFill>
                <a:latin typeface="Canva Sans"/>
                <a:ea typeface="Canva Sans"/>
                <a:cs typeface="Canva Sans"/>
                <a:sym typeface="Canva Sans"/>
              </a:rPr>
              <a:t>2. Google’s Mobile-First Indexing</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90099"/>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2025, Google's mobile-first indexing will continue to be a major factor in how websites are ranked. This means Google predominantly uses the mobile version of your site for ranking and indexing purposes, not the desktop version. If your mobile site isn't up to par, your overall SEO performance will suffer.</a:t>
            </a:r>
          </a:p>
          <a:p>
            <a:pPr algn="ctr">
              <a:lnSpc>
                <a:spcPts val="3821"/>
              </a:lnSpc>
              <a:spcBef>
                <a:spcPct val="0"/>
              </a:spcBef>
            </a:pPr>
            <a:r>
              <a:rPr lang="en-US" sz="2729">
                <a:solidFill>
                  <a:srgbClr val="000000"/>
                </a:solidFill>
                <a:latin typeface="Canva Sans"/>
                <a:ea typeface="Canva Sans"/>
                <a:cs typeface="Canva Sans"/>
                <a:sym typeface="Canva Sans"/>
              </a:rPr>
              <a:t>Tip: Ensure your mobile version of the website contains the same content and metadata as your desktop version. Missing content on mobile can negatively impact rankings.</a:t>
            </a:r>
          </a:p>
          <a:p>
            <a:pPr algn="ctr">
              <a:lnSpc>
                <a:spcPts val="3821"/>
              </a:lnSpc>
              <a:spcBef>
                <a:spcPct val="0"/>
              </a:spcBef>
            </a:pPr>
            <a:r>
              <a:rPr lang="en-US" sz="2729">
                <a:solidFill>
                  <a:srgbClr val="000000"/>
                </a:solidFill>
                <a:latin typeface="Canva Sans"/>
                <a:ea typeface="Canva Sans"/>
                <a:cs typeface="Canva Sans"/>
                <a:sym typeface="Canva Sans"/>
              </a:rPr>
              <a:t>3. Improved User Experience</a:t>
            </a:r>
          </a:p>
          <a:p>
            <a:pPr algn="ctr">
              <a:lnSpc>
                <a:spcPts val="3821"/>
              </a:lnSpc>
              <a:spcBef>
                <a:spcPct val="0"/>
              </a:spcBef>
            </a:pPr>
            <a:r>
              <a:rPr lang="en-US" sz="2729">
                <a:solidFill>
                  <a:srgbClr val="000000"/>
                </a:solidFill>
                <a:latin typeface="Canva Sans"/>
                <a:ea typeface="Canva Sans"/>
                <a:cs typeface="Canva Sans"/>
                <a:sym typeface="Canva Sans"/>
              </a:rPr>
              <a:t>A website that isn’t optimized for mobile can lead to frustrating user experiences. Slow load times, difficult navigation, and unreadable text are just a few issues that can turn users away. In contrast, a responsive design provides a seamless experience, regardless of device.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57124"/>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Tip: Test your site on multiple devices to make sure content is readable and navigation is intuitive. Simple, clear layouts are essential for mobile users.</a:t>
            </a:r>
          </a:p>
          <a:p>
            <a:pPr algn="ctr">
              <a:lnSpc>
                <a:spcPts val="3821"/>
              </a:lnSpc>
              <a:spcBef>
                <a:spcPct val="0"/>
              </a:spcBef>
            </a:pPr>
            <a:r>
              <a:rPr lang="en-US" sz="2729">
                <a:solidFill>
                  <a:srgbClr val="000000"/>
                </a:solidFill>
                <a:latin typeface="Canva Sans"/>
                <a:ea typeface="Canva Sans"/>
                <a:cs typeface="Canva Sans"/>
                <a:sym typeface="Canva Sans"/>
              </a:rPr>
              <a:t>4. Faster Loading Speeds on Mobile</a:t>
            </a:r>
          </a:p>
          <a:p>
            <a:pPr algn="ctr">
              <a:lnSpc>
                <a:spcPts val="3821"/>
              </a:lnSpc>
              <a:spcBef>
                <a:spcPct val="0"/>
              </a:spcBef>
            </a:pPr>
            <a:r>
              <a:rPr lang="en-US" sz="2729">
                <a:solidFill>
                  <a:srgbClr val="000000"/>
                </a:solidFill>
                <a:latin typeface="Canva Sans"/>
                <a:ea typeface="Canva Sans"/>
                <a:cs typeface="Canva Sans"/>
                <a:sym typeface="Canva Sans"/>
              </a:rPr>
              <a:t>Page speed is critical for both SEO and user satisfaction. Mobile users are particularly sensitive to slow load times, and research shows that even a one-second delay in page load time can result in a significant drop in conversions.</a:t>
            </a:r>
          </a:p>
          <a:p>
            <a:pPr algn="ctr">
              <a:lnSpc>
                <a:spcPts val="3821"/>
              </a:lnSpc>
              <a:spcBef>
                <a:spcPct val="0"/>
              </a:spcBef>
            </a:pPr>
            <a:r>
              <a:rPr lang="en-US" sz="2729">
                <a:solidFill>
                  <a:srgbClr val="000000"/>
                </a:solidFill>
                <a:latin typeface="Canva Sans"/>
                <a:ea typeface="Canva Sans"/>
                <a:cs typeface="Canva Sans"/>
                <a:sym typeface="Canva Sans"/>
              </a:rPr>
              <a:t>Tip: Optimize images and videos for faster load times, use lazy loading techniques, and streamline your code to keep mobile pages loading quickly.</a:t>
            </a:r>
          </a:p>
          <a:p>
            <a:pPr algn="ctr">
              <a:lnSpc>
                <a:spcPts val="3821"/>
              </a:lnSpc>
              <a:spcBef>
                <a:spcPct val="0"/>
              </a:spcBef>
            </a:pPr>
            <a:r>
              <a:rPr lang="en-US" sz="2729">
                <a:solidFill>
                  <a:srgbClr val="000000"/>
                </a:solidFill>
                <a:latin typeface="Canva Sans"/>
                <a:ea typeface="Canva Sans"/>
                <a:cs typeface="Canva Sans"/>
                <a:sym typeface="Canva Sans"/>
              </a:rPr>
              <a:t>5. Building Trust and Credibility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today’s competitive market, trust is everything. Websites that aren’t mobile-friendly risk losing credibility. If a user lands on your site and has to zoom in or scroll excessively to read content, they may quickly leave and turn to a competitor with a better mobile experience.</a:t>
            </a:r>
          </a:p>
          <a:p>
            <a:pPr algn="ctr">
              <a:lnSpc>
                <a:spcPts val="3821"/>
              </a:lnSpc>
              <a:spcBef>
                <a:spcPct val="0"/>
              </a:spcBef>
            </a:pPr>
            <a:r>
              <a:rPr lang="en-US" sz="2729">
                <a:solidFill>
                  <a:srgbClr val="000000"/>
                </a:solidFill>
                <a:latin typeface="Canva Sans"/>
                <a:ea typeface="Canva Sans"/>
                <a:cs typeface="Canva Sans"/>
                <a:sym typeface="Canva Sans"/>
              </a:rPr>
              <a:t>Tip: Ensure your mobile website’s design reflects your brand’s professionalism. Keep it clean, fast, and easy to use, which will help build trust with your audience.</a:t>
            </a:r>
          </a:p>
          <a:p>
            <a:pPr algn="ctr">
              <a:lnSpc>
                <a:spcPts val="3821"/>
              </a:lnSpc>
              <a:spcBef>
                <a:spcPct val="0"/>
              </a:spcBef>
            </a:pPr>
            <a:r>
              <a:rPr lang="en-US" sz="2729">
                <a:solidFill>
                  <a:srgbClr val="000000"/>
                </a:solidFill>
                <a:latin typeface="Canva Sans"/>
                <a:ea typeface="Canva Sans"/>
                <a:cs typeface="Canva Sans"/>
                <a:sym typeface="Canva Sans"/>
              </a:rPr>
              <a:t>6. Increased Conversion Rates</a:t>
            </a:r>
          </a:p>
          <a:p>
            <a:pPr algn="ctr">
              <a:lnSpc>
                <a:spcPts val="3821"/>
              </a:lnSpc>
              <a:spcBef>
                <a:spcPct val="0"/>
              </a:spcBef>
            </a:pPr>
            <a:r>
              <a:rPr lang="en-US" sz="2729">
                <a:solidFill>
                  <a:srgbClr val="000000"/>
                </a:solidFill>
                <a:latin typeface="Canva Sans"/>
                <a:ea typeface="Canva Sans"/>
                <a:cs typeface="Canva Sans"/>
                <a:sym typeface="Canva Sans"/>
              </a:rPr>
              <a:t>A mobile-optimized website is more likely to convert visitors into customers.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425821"/>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Whether it's completing a purchase, filling out a contact form, or signing up for a newsletter, a responsive design ensures your site functions seamlessly on all devices, making it easier for users to take action.</a:t>
            </a:r>
          </a:p>
          <a:p>
            <a:pPr algn="ctr">
              <a:lnSpc>
                <a:spcPts val="3821"/>
              </a:lnSpc>
              <a:spcBef>
                <a:spcPct val="0"/>
              </a:spcBef>
            </a:pPr>
            <a:r>
              <a:rPr lang="en-US" sz="2729">
                <a:solidFill>
                  <a:srgbClr val="000000"/>
                </a:solidFill>
                <a:latin typeface="Canva Sans"/>
                <a:ea typeface="Canva Sans"/>
                <a:cs typeface="Canva Sans"/>
                <a:sym typeface="Canva Sans"/>
              </a:rPr>
              <a:t>Tip: Prioritize easy-to-use call-to-action buttons and forms on mobile. A simple, clear path to conversion leads to higher success rates.</a:t>
            </a:r>
          </a:p>
          <a:p>
            <a:pPr algn="ctr">
              <a:lnSpc>
                <a:spcPts val="3821"/>
              </a:lnSpc>
              <a:spcBef>
                <a:spcPct val="0"/>
              </a:spcBef>
            </a:pPr>
            <a:r>
              <a:rPr lang="en-US" sz="2729">
                <a:solidFill>
                  <a:srgbClr val="000000"/>
                </a:solidFill>
                <a:latin typeface="Canva Sans"/>
                <a:ea typeface="Canva Sans"/>
                <a:cs typeface="Canva Sans"/>
                <a:sym typeface="Canva Sans"/>
              </a:rPr>
              <a:t>7. Adapting to Emerging Technologies</a:t>
            </a:r>
          </a:p>
          <a:p>
            <a:pPr algn="ctr">
              <a:lnSpc>
                <a:spcPts val="3821"/>
              </a:lnSpc>
              <a:spcBef>
                <a:spcPct val="0"/>
              </a:spcBef>
            </a:pPr>
            <a:r>
              <a:rPr lang="en-US" sz="2729">
                <a:solidFill>
                  <a:srgbClr val="000000"/>
                </a:solidFill>
                <a:latin typeface="Canva Sans"/>
                <a:ea typeface="Canva Sans"/>
                <a:cs typeface="Canva Sans"/>
                <a:sym typeface="Canva Sans"/>
              </a:rPr>
              <a:t>As mobile technology advances with innovations like 5G, AR (Augmented Reality), and voice search, responsive web design allows you to future-proof your site.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80948"/>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flexible design will enable your website to evolve with emerging trends and provide a consistent user experience across all devices and technologies.</a:t>
            </a:r>
          </a:p>
          <a:p>
            <a:pPr algn="ctr">
              <a:lnSpc>
                <a:spcPts val="3821"/>
              </a:lnSpc>
              <a:spcBef>
                <a:spcPct val="0"/>
              </a:spcBef>
            </a:pPr>
            <a:r>
              <a:rPr lang="en-US" sz="2729">
                <a:solidFill>
                  <a:srgbClr val="000000"/>
                </a:solidFill>
                <a:latin typeface="Canva Sans"/>
                <a:ea typeface="Canva Sans"/>
                <a:cs typeface="Canva Sans"/>
                <a:sym typeface="Canva Sans"/>
              </a:rPr>
              <a:t>Tip: Keep an eye on new mobile technologies and trends that could impact your website's performance. Ensuring your design is adaptable is key to staying ahead.</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By 2025, mobile optimization will no longer be optional for any website looking to succeed in the digital world. A responsive design ensures that your site is accessible, user-friendly, and ready for the mobile-first era.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602081"/>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Whether it's for SEO benefits, improving user experience, or increasing conversions, mobile optimization should be at the top of your priority list. Investing in responsive web design today will give you a competitive edge, ensuring your website remains effective, efficient, and engaging well into the future.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4323" y="289405"/>
            <a:ext cx="14486721" cy="7745192"/>
          </a:xfrm>
          <a:custGeom>
            <a:avLst/>
            <a:gdLst/>
            <a:ahLst/>
            <a:cxnLst/>
            <a:rect r="r" b="b" t="t" l="l"/>
            <a:pathLst>
              <a:path h="7745192" w="14486721">
                <a:moveTo>
                  <a:pt x="0" y="0"/>
                </a:moveTo>
                <a:lnTo>
                  <a:pt x="14486721" y="0"/>
                </a:lnTo>
                <a:lnTo>
                  <a:pt x="14486721" y="7745192"/>
                </a:lnTo>
                <a:lnTo>
                  <a:pt x="0" y="7745192"/>
                </a:lnTo>
                <a:lnTo>
                  <a:pt x="0" y="0"/>
                </a:lnTo>
                <a:close/>
              </a:path>
            </a:pathLst>
          </a:custGeom>
          <a:blipFill>
            <a:blip r:embed="rId2"/>
            <a:stretch>
              <a:fillRect l="0" t="-54938" r="0" b="-33537"/>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to Leverage SEO Best Practices in Website Development for Enhanced Visibility and Traffic</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42421" t="0" r="-42421"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1477" y="257287"/>
            <a:ext cx="14534450" cy="7720282"/>
          </a:xfrm>
          <a:custGeom>
            <a:avLst/>
            <a:gdLst/>
            <a:ahLst/>
            <a:cxnLst/>
            <a:rect r="r" b="b" t="t" l="l"/>
            <a:pathLst>
              <a:path h="7720282" w="14534450">
                <a:moveTo>
                  <a:pt x="0" y="0"/>
                </a:moveTo>
                <a:lnTo>
                  <a:pt x="14534450" y="0"/>
                </a:lnTo>
                <a:lnTo>
                  <a:pt x="14534450" y="7720282"/>
                </a:lnTo>
                <a:lnTo>
                  <a:pt x="0" y="7720282"/>
                </a:lnTo>
                <a:lnTo>
                  <a:pt x="0" y="0"/>
                </a:lnTo>
                <a:close/>
              </a:path>
            </a:pathLst>
          </a:custGeom>
          <a:blipFill>
            <a:blip r:embed="rId2"/>
            <a:stretch>
              <a:fillRect l="0" t="-53332" r="0" b="-3493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 landscape, building a visually appealing website is just the beginning.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59358" y="345580"/>
            <a:ext cx="14737617" cy="7859412"/>
          </a:xfrm>
          <a:custGeom>
            <a:avLst/>
            <a:gdLst/>
            <a:ahLst/>
            <a:cxnLst/>
            <a:rect r="r" b="b" t="t" l="l"/>
            <a:pathLst>
              <a:path h="7859412" w="14737617">
                <a:moveTo>
                  <a:pt x="0" y="0"/>
                </a:moveTo>
                <a:lnTo>
                  <a:pt x="14737617" y="0"/>
                </a:lnTo>
                <a:lnTo>
                  <a:pt x="14737617" y="7859412"/>
                </a:lnTo>
                <a:lnTo>
                  <a:pt x="0" y="7859412"/>
                </a:lnTo>
                <a:lnTo>
                  <a:pt x="0" y="0"/>
                </a:lnTo>
                <a:close/>
              </a:path>
            </a:pathLst>
          </a:custGeom>
          <a:blipFill>
            <a:blip r:embed="rId2"/>
            <a:stretch>
              <a:fillRect l="-14948" t="-13585" r="-14948"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If you want your site to stand out in search engine results and attract more visitors, leveraging SEO (Search Engine Optimization) best practices during the website development process is essential.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68859" y="279083"/>
            <a:ext cx="14813378" cy="7755620"/>
          </a:xfrm>
          <a:custGeom>
            <a:avLst/>
            <a:gdLst/>
            <a:ahLst/>
            <a:cxnLst/>
            <a:rect r="r" b="b" t="t" l="l"/>
            <a:pathLst>
              <a:path h="7755620" w="14813378">
                <a:moveTo>
                  <a:pt x="0" y="0"/>
                </a:moveTo>
                <a:lnTo>
                  <a:pt x="14813378" y="0"/>
                </a:lnTo>
                <a:lnTo>
                  <a:pt x="14813378" y="7755620"/>
                </a:lnTo>
                <a:lnTo>
                  <a:pt x="0" y="7755620"/>
                </a:lnTo>
                <a:lnTo>
                  <a:pt x="0" y="0"/>
                </a:lnTo>
                <a:close/>
              </a:path>
            </a:pathLst>
          </a:custGeom>
          <a:blipFill>
            <a:blip r:embed="rId2"/>
            <a:stretch>
              <a:fillRect l="0" t="-3989" r="0" b="-2971"/>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SEO isn’t just about keyword optimization; it involves a holistic approach to creating a website that’s not only user-friendly but also search-engine-friendly.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76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how you can integrate SEO into your website development for enhanced visibility and traffic.</a:t>
            </a:r>
          </a:p>
          <a:p>
            <a:pPr algn="ctr">
              <a:lnSpc>
                <a:spcPts val="4373"/>
              </a:lnSpc>
              <a:spcBef>
                <a:spcPct val="0"/>
              </a:spcBef>
            </a:pPr>
            <a:r>
              <a:rPr lang="en-US" sz="2733">
                <a:solidFill>
                  <a:srgbClr val="000000"/>
                </a:solidFill>
                <a:latin typeface="Canva Sans"/>
                <a:ea typeface="Canva Sans"/>
                <a:cs typeface="Canva Sans"/>
                <a:sym typeface="Canva Sans"/>
              </a:rPr>
              <a:t>1. Start with a Solid Site Structure</a:t>
            </a:r>
          </a:p>
          <a:p>
            <a:pPr algn="ctr">
              <a:lnSpc>
                <a:spcPts val="4373"/>
              </a:lnSpc>
              <a:spcBef>
                <a:spcPct val="0"/>
              </a:spcBef>
            </a:pPr>
            <a:r>
              <a:rPr lang="en-US" sz="2733">
                <a:solidFill>
                  <a:srgbClr val="000000"/>
                </a:solidFill>
                <a:latin typeface="Canva Sans"/>
                <a:ea typeface="Canva Sans"/>
                <a:cs typeface="Canva Sans"/>
                <a:sym typeface="Canva Sans"/>
              </a:rPr>
              <a:t>Before diving into content or design, ensure your website has a well-organized structure. A logical, user-friendly site hierarchy allows search engines to crawl your pages efficiently. Use clean URL structures, clear navigation menus, and an XML sitemap to help search engines index your content effectively.</a:t>
            </a:r>
          </a:p>
          <a:p>
            <a:pPr algn="ctr">
              <a:lnSpc>
                <a:spcPts val="4373"/>
              </a:lnSpc>
              <a:spcBef>
                <a:spcPct val="0"/>
              </a:spcBef>
            </a:pPr>
            <a:r>
              <a:rPr lang="en-US" sz="2733">
                <a:solidFill>
                  <a:srgbClr val="000000"/>
                </a:solidFill>
                <a:latin typeface="Canva Sans"/>
                <a:ea typeface="Canva Sans"/>
                <a:cs typeface="Canva Sans"/>
                <a:sym typeface="Canva Sans"/>
              </a:rPr>
              <a:t>Tip: Keep URLs short and descriptive. For example, instead of "www.yoursite.com/page?id=123", use "www.yoursite.com/seo-best-practices".</a:t>
            </a:r>
          </a:p>
          <a:p>
            <a:pPr algn="ctr">
              <a:lnSpc>
                <a:spcPts val="4373"/>
              </a:lnSpc>
              <a:spcBef>
                <a:spcPct val="0"/>
              </a:spcBef>
            </a:pPr>
            <a:r>
              <a:rPr lang="en-US" sz="2733">
                <a:solidFill>
                  <a:srgbClr val="000000"/>
                </a:solidFill>
                <a:latin typeface="Canva Sans"/>
                <a:ea typeface="Canva Sans"/>
                <a:cs typeface="Canva Sans"/>
                <a:sym typeface="Canva Sans"/>
              </a:rPr>
              <a:t>2. Optimize for Mobile-First</a:t>
            </a:r>
          </a:p>
          <a:p>
            <a:pPr algn="ctr">
              <a:lnSpc>
                <a:spcPts val="4373"/>
              </a:lnSpc>
              <a:spcBef>
                <a:spcPct val="0"/>
              </a:spcBef>
            </a:pPr>
            <a:r>
              <a:rPr lang="en-US" sz="2733">
                <a:solidFill>
                  <a:srgbClr val="000000"/>
                </a:solidFill>
                <a:latin typeface="Canva Sans"/>
                <a:ea typeface="Canva Sans"/>
                <a:cs typeface="Canva Sans"/>
                <a:sym typeface="Canva Sans"/>
              </a:rPr>
              <a:t>With mobile devices accounting for a majority of web traffic, Google has moved to a mobile-first indexing approach.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190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means your website should be fully optimized for mobile devices, both in terms of design and functionality.</a:t>
            </a:r>
          </a:p>
          <a:p>
            <a:pPr algn="ctr">
              <a:lnSpc>
                <a:spcPts val="4373"/>
              </a:lnSpc>
              <a:spcBef>
                <a:spcPct val="0"/>
              </a:spcBef>
            </a:pPr>
            <a:r>
              <a:rPr lang="en-US" sz="2733">
                <a:solidFill>
                  <a:srgbClr val="000000"/>
                </a:solidFill>
                <a:latin typeface="Canva Sans"/>
                <a:ea typeface="Canva Sans"/>
                <a:cs typeface="Canva Sans"/>
                <a:sym typeface="Canva Sans"/>
              </a:rPr>
              <a:t>Tip: Implement responsive design, ensuring that your website adjusts seamlessly to various screen sizes. Google’s mobile-friendly test tool can help you assess how your site performs on mobile devices.</a:t>
            </a:r>
          </a:p>
          <a:p>
            <a:pPr algn="ctr">
              <a:lnSpc>
                <a:spcPts val="4373"/>
              </a:lnSpc>
              <a:spcBef>
                <a:spcPct val="0"/>
              </a:spcBef>
            </a:pPr>
            <a:r>
              <a:rPr lang="en-US" sz="2733">
                <a:solidFill>
                  <a:srgbClr val="000000"/>
                </a:solidFill>
                <a:latin typeface="Canva Sans"/>
                <a:ea typeface="Canva Sans"/>
                <a:cs typeface="Canva Sans"/>
                <a:sym typeface="Canva Sans"/>
              </a:rPr>
              <a:t>3. Focus on Page Speed</a:t>
            </a:r>
          </a:p>
          <a:p>
            <a:pPr algn="ctr">
              <a:lnSpc>
                <a:spcPts val="4373"/>
              </a:lnSpc>
              <a:spcBef>
                <a:spcPct val="0"/>
              </a:spcBef>
            </a:pPr>
            <a:r>
              <a:rPr lang="en-US" sz="2733">
                <a:solidFill>
                  <a:srgbClr val="000000"/>
                </a:solidFill>
                <a:latin typeface="Canva Sans"/>
                <a:ea typeface="Canva Sans"/>
                <a:cs typeface="Canva Sans"/>
                <a:sym typeface="Canva Sans"/>
              </a:rPr>
              <a:t>Search engines prioritize fast-loading websites, as speed is a crucial element of user experience. Slow websites not only frustrate users but also suffer in rankings.</a:t>
            </a:r>
          </a:p>
          <a:p>
            <a:pPr algn="ctr">
              <a:lnSpc>
                <a:spcPts val="4373"/>
              </a:lnSpc>
              <a:spcBef>
                <a:spcPct val="0"/>
              </a:spcBef>
            </a:pPr>
            <a:r>
              <a:rPr lang="en-US" sz="2733">
                <a:solidFill>
                  <a:srgbClr val="000000"/>
                </a:solidFill>
                <a:latin typeface="Canva Sans"/>
                <a:ea typeface="Canva Sans"/>
                <a:cs typeface="Canva Sans"/>
                <a:sym typeface="Canva Sans"/>
              </a:rPr>
              <a:t>Tip: Optimize images, minify CSS and JavaScript files, and use browser caching to improve page load times. Tools like Google PageSpeed Insights can provide specific recommendations for speeding up your site.</a:t>
            </a:r>
          </a:p>
          <a:p>
            <a:pPr algn="ctr">
              <a:lnSpc>
                <a:spcPts val="4373"/>
              </a:lnSpc>
              <a:spcBef>
                <a:spcPct val="0"/>
              </a:spcBef>
            </a:pPr>
            <a:r>
              <a:rPr lang="en-US" sz="2733">
                <a:solidFill>
                  <a:srgbClr val="000000"/>
                </a:solidFill>
                <a:latin typeface="Canva Sans"/>
                <a:ea typeface="Canva Sans"/>
                <a:cs typeface="Canva Sans"/>
                <a:sym typeface="Canva Sans"/>
              </a:rPr>
              <a:t>4. Implement On-Page SEO</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32855"/>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On-page SEO involves optimizing elements of your site that can be directly controlled to help search engines understand and rank your content better.</a:t>
            </a:r>
          </a:p>
          <a:p>
            <a:pPr algn="ctr">
              <a:lnSpc>
                <a:spcPts val="4373"/>
              </a:lnSpc>
              <a:spcBef>
                <a:spcPct val="0"/>
              </a:spcBef>
            </a:pPr>
            <a:r>
              <a:rPr lang="en-US" sz="2733">
                <a:solidFill>
                  <a:srgbClr val="000000"/>
                </a:solidFill>
                <a:latin typeface="Canva Sans"/>
                <a:ea typeface="Canva Sans"/>
                <a:cs typeface="Canva Sans"/>
                <a:sym typeface="Canva Sans"/>
              </a:rPr>
              <a:t>Title Tags and Meta Descriptions: Use unique, keyword-rich title tags and meta descriptions for each page. This helps search engines and users understand the page’s content.</a:t>
            </a:r>
          </a:p>
          <a:p>
            <a:pPr algn="ctr">
              <a:lnSpc>
                <a:spcPts val="4373"/>
              </a:lnSpc>
              <a:spcBef>
                <a:spcPct val="0"/>
              </a:spcBef>
            </a:pPr>
            <a:r>
              <a:rPr lang="en-US" sz="2733">
                <a:solidFill>
                  <a:srgbClr val="000000"/>
                </a:solidFill>
                <a:latin typeface="Canva Sans"/>
                <a:ea typeface="Canva Sans"/>
                <a:cs typeface="Canva Sans"/>
                <a:sym typeface="Canva Sans"/>
              </a:rPr>
              <a:t>Headings and Subheadings: Structure your content using H1, H2, H3, etc., tags, incorporating relevant keywords naturally.</a:t>
            </a:r>
          </a:p>
          <a:p>
            <a:pPr algn="ctr">
              <a:lnSpc>
                <a:spcPts val="4373"/>
              </a:lnSpc>
              <a:spcBef>
                <a:spcPct val="0"/>
              </a:spcBef>
            </a:pPr>
            <a:r>
              <a:rPr lang="en-US" sz="2733">
                <a:solidFill>
                  <a:srgbClr val="000000"/>
                </a:solidFill>
                <a:latin typeface="Canva Sans"/>
                <a:ea typeface="Canva Sans"/>
                <a:cs typeface="Canva Sans"/>
                <a:sym typeface="Canva Sans"/>
              </a:rPr>
              <a:t>Alt Text for Images: Describe your images with alt text to improve accessibility and help search engines understand the content of your images.</a:t>
            </a:r>
          </a:p>
          <a:p>
            <a:pPr algn="ctr">
              <a:lnSpc>
                <a:spcPts val="4373"/>
              </a:lnSpc>
              <a:spcBef>
                <a:spcPct val="0"/>
              </a:spcBef>
            </a:pPr>
            <a:r>
              <a:rPr lang="en-US" sz="2733">
                <a:solidFill>
                  <a:srgbClr val="000000"/>
                </a:solidFill>
                <a:latin typeface="Canva Sans"/>
                <a:ea typeface="Canva Sans"/>
                <a:cs typeface="Canva Sans"/>
                <a:sym typeface="Canva Sans"/>
              </a:rPr>
              <a:t>5. Create High-Quality, Keyword-Rich Content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64522"/>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Content is king when it comes to SEO. During the development phase, think about the content you will offer and how it addresses user intent. Focus on creating informative, relevant, and engaging content that naturally incorporates target keywords.</a:t>
            </a:r>
          </a:p>
          <a:p>
            <a:pPr algn="ctr">
              <a:lnSpc>
                <a:spcPts val="4373"/>
              </a:lnSpc>
              <a:spcBef>
                <a:spcPct val="0"/>
              </a:spcBef>
            </a:pPr>
            <a:r>
              <a:rPr lang="en-US" sz="2733">
                <a:solidFill>
                  <a:srgbClr val="000000"/>
                </a:solidFill>
                <a:latin typeface="Canva Sans"/>
                <a:ea typeface="Canva Sans"/>
                <a:cs typeface="Canva Sans"/>
                <a:sym typeface="Canva Sans"/>
              </a:rPr>
              <a:t>Tip: Use keyword research tools like Google Keyword Planner or Ahrefs to identify search terms your target audience is looking for. Avoid keyword stuffing, and focus on natural, user-friendly content.</a:t>
            </a:r>
          </a:p>
          <a:p>
            <a:pPr algn="ctr">
              <a:lnSpc>
                <a:spcPts val="4373"/>
              </a:lnSpc>
              <a:spcBef>
                <a:spcPct val="0"/>
              </a:spcBef>
            </a:pPr>
            <a:r>
              <a:rPr lang="en-US" sz="2733">
                <a:solidFill>
                  <a:srgbClr val="000000"/>
                </a:solidFill>
                <a:latin typeface="Canva Sans"/>
                <a:ea typeface="Canva Sans"/>
                <a:cs typeface="Canva Sans"/>
                <a:sym typeface="Canva Sans"/>
              </a:rPr>
              <a:t>6. Improve Site Security with HTTPS</a:t>
            </a:r>
          </a:p>
          <a:p>
            <a:pPr algn="ctr">
              <a:lnSpc>
                <a:spcPts val="4373"/>
              </a:lnSpc>
              <a:spcBef>
                <a:spcPct val="0"/>
              </a:spcBef>
            </a:pPr>
            <a:r>
              <a:rPr lang="en-US" sz="2733">
                <a:solidFill>
                  <a:srgbClr val="000000"/>
                </a:solidFill>
                <a:latin typeface="Canva Sans"/>
                <a:ea typeface="Canva Sans"/>
                <a:cs typeface="Canva Sans"/>
                <a:sym typeface="Canva Sans"/>
              </a:rPr>
              <a:t>Google considers site security as a ranking factor. Websites using HTTPS (instead of HTTP) are deemed more trustworthy, and users are more likely to engage with secure websites.</a:t>
            </a:r>
          </a:p>
          <a:p>
            <a:pPr algn="ctr">
              <a:lnSpc>
                <a:spcPts val="4373"/>
              </a:lnSpc>
              <a:spcBef>
                <a:spcPct val="0"/>
              </a:spcBef>
            </a:pPr>
            <a:r>
              <a:rPr lang="en-US" sz="2733">
                <a:solidFill>
                  <a:srgbClr val="000000"/>
                </a:solidFill>
                <a:latin typeface="Canva Sans"/>
                <a:ea typeface="Canva Sans"/>
                <a:cs typeface="Canva Sans"/>
                <a:sym typeface="Canva Sans"/>
              </a:rPr>
              <a:t>Tip: Install an SSL certificate to secure your site and ensure that the URL begins with "https://".</a:t>
            </a:r>
          </a:p>
          <a:p>
            <a:pPr algn="ctr">
              <a:lnSpc>
                <a:spcPts val="4373"/>
              </a:lnSpc>
              <a:spcBef>
                <a:spcPct val="0"/>
              </a:spcBef>
            </a:pPr>
            <a:r>
              <a:rPr lang="en-US" sz="2733">
                <a:solidFill>
                  <a:srgbClr val="000000"/>
                </a:solidFill>
                <a:latin typeface="Canva Sans"/>
                <a:ea typeface="Canva Sans"/>
                <a:cs typeface="Canva Sans"/>
                <a:sym typeface="Canva Sans"/>
              </a:rPr>
              <a:t>7. Optimize for Technical SEO</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DAGd8VN5szA</dc:identifier>
  <dcterms:modified xsi:type="dcterms:W3CDTF">2011-08-01T06:04:30Z</dcterms:modified>
  <cp:revision>1</cp:revision>
  <dc:title>How to Leverage SEO Best Practices in Website Development for Enhanced Visibility and Traffic</dc:title>
</cp:coreProperties>
</file>