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7657" t="0" r="-27657"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74453"/>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Web Vitals</a:t>
            </a:r>
          </a:p>
          <a:p>
            <a:pPr algn="ctr">
              <a:lnSpc>
                <a:spcPts val="3821"/>
              </a:lnSpc>
              <a:spcBef>
                <a:spcPct val="0"/>
              </a:spcBef>
            </a:pPr>
            <a:r>
              <a:rPr lang="en-US" sz="2729">
                <a:solidFill>
                  <a:srgbClr val="000000"/>
                </a:solidFill>
                <a:latin typeface="Canva Sans"/>
                <a:ea typeface="Canva Sans"/>
                <a:cs typeface="Canva Sans"/>
                <a:sym typeface="Canva Sans"/>
              </a:rPr>
              <a:t>Google's Web Vitals have become the benchmark for web performance. Tools like Lighthouse and Core Web Vitals track metrics like loading speed, interactivity, and visual stability to ensure websites deliver optimal user experiences.</a:t>
            </a:r>
          </a:p>
          <a:p>
            <a:pPr algn="ctr">
              <a:lnSpc>
                <a:spcPts val="3821"/>
              </a:lnSpc>
              <a:spcBef>
                <a:spcPct val="0"/>
              </a:spcBef>
            </a:pPr>
            <a:r>
              <a:rPr lang="en-US" sz="2729">
                <a:solidFill>
                  <a:srgbClr val="000000"/>
                </a:solidFill>
                <a:latin typeface="Canva Sans"/>
                <a:ea typeface="Canva Sans"/>
                <a:cs typeface="Canva Sans"/>
                <a:sym typeface="Canva Sans"/>
              </a:rPr>
              <a:t>Image Optimization Tools</a:t>
            </a:r>
          </a:p>
          <a:p>
            <a:pPr algn="ctr">
              <a:lnSpc>
                <a:spcPts val="3821"/>
              </a:lnSpc>
              <a:spcBef>
                <a:spcPct val="0"/>
              </a:spcBef>
            </a:pPr>
            <a:r>
              <a:rPr lang="en-US" sz="2729">
                <a:solidFill>
                  <a:srgbClr val="000000"/>
                </a:solidFill>
                <a:latin typeface="Canva Sans"/>
                <a:ea typeface="Canva Sans"/>
                <a:cs typeface="Canva Sans"/>
                <a:sym typeface="Canva Sans"/>
              </a:rPr>
              <a:t>Optimizing images is crucial for faster page loads. Tools like ImageOptim, Cloudinary, and TinyPNG automatically compress and serve images in the best formats (like WebP) to ensure quick load times without sacrificing quality.</a:t>
            </a:r>
          </a:p>
          <a:p>
            <a:pPr algn="ctr">
              <a:lnSpc>
                <a:spcPts val="3821"/>
              </a:lnSpc>
              <a:spcBef>
                <a:spcPct val="0"/>
              </a:spcBef>
            </a:pPr>
            <a:r>
              <a:rPr lang="en-US" sz="2729">
                <a:solidFill>
                  <a:srgbClr val="000000"/>
                </a:solidFill>
                <a:latin typeface="Canva Sans"/>
                <a:ea typeface="Canva Sans"/>
                <a:cs typeface="Canva Sans"/>
                <a:sym typeface="Canva Sans"/>
              </a:rPr>
              <a:t>5. SEO and Analytics Tools</a:t>
            </a:r>
          </a:p>
          <a:p>
            <a:pPr algn="ctr">
              <a:lnSpc>
                <a:spcPts val="3821"/>
              </a:lnSpc>
              <a:spcBef>
                <a:spcPct val="0"/>
              </a:spcBef>
            </a:pPr>
            <a:r>
              <a:rPr lang="en-US" sz="2729">
                <a:solidFill>
                  <a:srgbClr val="000000"/>
                </a:solidFill>
                <a:latin typeface="Canva Sans"/>
                <a:ea typeface="Canva Sans"/>
                <a:cs typeface="Canva Sans"/>
                <a:sym typeface="Canva Sans"/>
              </a:rPr>
              <a:t>Core Web Vitals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05900"/>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As search engines increasingly prioritize performance, understanding and optimizing for Core Web Vitals will be key in improving search rankings. Google’s tools, like PageSpeed Insights and Search Console, provide actionable insights into performance and SEO improvements.</a:t>
            </a:r>
          </a:p>
          <a:p>
            <a:pPr algn="ctr">
              <a:lnSpc>
                <a:spcPts val="3821"/>
              </a:lnSpc>
              <a:spcBef>
                <a:spcPct val="0"/>
              </a:spcBef>
            </a:pPr>
            <a:r>
              <a:rPr lang="en-US" sz="2729">
                <a:solidFill>
                  <a:srgbClr val="000000"/>
                </a:solidFill>
                <a:latin typeface="Canva Sans"/>
                <a:ea typeface="Canva Sans"/>
                <a:cs typeface="Canva Sans"/>
                <a:sym typeface="Canva Sans"/>
              </a:rPr>
              <a:t>Google Analytics 4 (GA4)</a:t>
            </a:r>
          </a:p>
          <a:p>
            <a:pPr algn="ctr">
              <a:lnSpc>
                <a:spcPts val="3821"/>
              </a:lnSpc>
              <a:spcBef>
                <a:spcPct val="0"/>
              </a:spcBef>
            </a:pPr>
            <a:r>
              <a:rPr lang="en-US" sz="2729">
                <a:solidFill>
                  <a:srgbClr val="000000"/>
                </a:solidFill>
                <a:latin typeface="Canva Sans"/>
                <a:ea typeface="Canva Sans"/>
                <a:cs typeface="Canva Sans"/>
                <a:sym typeface="Canva Sans"/>
              </a:rPr>
              <a:t>Google Analytics 4 introduces an event-driven data model, offering more flexibility and in-depth analysis of user interactions across multiple platforms. Developers should familiarize themselves with GA4 to track and analyze user data more effectively.</a:t>
            </a:r>
          </a:p>
          <a:p>
            <a:pPr algn="ctr">
              <a:lnSpc>
                <a:spcPts val="3821"/>
              </a:lnSpc>
              <a:spcBef>
                <a:spcPct val="0"/>
              </a:spcBef>
            </a:pPr>
            <a:r>
              <a:rPr lang="en-US" sz="2729">
                <a:solidFill>
                  <a:srgbClr val="000000"/>
                </a:solidFill>
                <a:latin typeface="Canva Sans"/>
                <a:ea typeface="Canva Sans"/>
                <a:cs typeface="Canva Sans"/>
                <a:sym typeface="Canva Sans"/>
              </a:rPr>
              <a:t>6. Security Tools</a:t>
            </a:r>
          </a:p>
          <a:p>
            <a:pPr algn="ctr">
              <a:lnSpc>
                <a:spcPts val="3821"/>
              </a:lnSpc>
              <a:spcBef>
                <a:spcPct val="0"/>
              </a:spcBef>
            </a:pPr>
            <a:r>
              <a:rPr lang="en-US" sz="2729">
                <a:solidFill>
                  <a:srgbClr val="000000"/>
                </a:solidFill>
                <a:latin typeface="Canva Sans"/>
                <a:ea typeface="Canva Sans"/>
                <a:cs typeface="Canva Sans"/>
                <a:sym typeface="Canva Sans"/>
              </a:rPr>
              <a:t>OWASP ZAP</a:t>
            </a:r>
          </a:p>
          <a:p>
            <a:pPr algn="ctr">
              <a:lnSpc>
                <a:spcPts val="3821"/>
              </a:lnSpc>
              <a:spcBef>
                <a:spcPct val="0"/>
              </a:spcBef>
            </a:pPr>
            <a:r>
              <a:rPr lang="en-US" sz="2729">
                <a:solidFill>
                  <a:srgbClr val="000000"/>
                </a:solidFill>
                <a:latin typeface="Canva Sans"/>
                <a:ea typeface="Canva Sans"/>
                <a:cs typeface="Canva Sans"/>
                <a:sym typeface="Canva Sans"/>
              </a:rPr>
              <a:t>OWASP's ZAP (Zed Attack Proxy) is a powerful tool for identifying security vulnerabilities in web applications.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55492"/>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As security becomes even more critical in 2025, integrating ZAP into your CI/CD pipeline can help ensure your site is secure from the start.</a:t>
            </a:r>
          </a:p>
          <a:p>
            <a:pPr algn="ctr">
              <a:lnSpc>
                <a:spcPts val="3821"/>
              </a:lnSpc>
              <a:spcBef>
                <a:spcPct val="0"/>
              </a:spcBef>
            </a:pPr>
            <a:r>
              <a:rPr lang="en-US" sz="2729">
                <a:solidFill>
                  <a:srgbClr val="000000"/>
                </a:solidFill>
                <a:latin typeface="Canva Sans"/>
                <a:ea typeface="Canva Sans"/>
                <a:cs typeface="Canva Sans"/>
                <a:sym typeface="Canva Sans"/>
              </a:rPr>
              <a:t>Content Security Policy (CSP)</a:t>
            </a:r>
          </a:p>
          <a:p>
            <a:pPr algn="ctr">
              <a:lnSpc>
                <a:spcPts val="3821"/>
              </a:lnSpc>
              <a:spcBef>
                <a:spcPct val="0"/>
              </a:spcBef>
            </a:pPr>
            <a:r>
              <a:rPr lang="en-US" sz="2729">
                <a:solidFill>
                  <a:srgbClr val="000000"/>
                </a:solidFill>
                <a:latin typeface="Canva Sans"/>
                <a:ea typeface="Canva Sans"/>
                <a:cs typeface="Canva Sans"/>
                <a:sym typeface="Canva Sans"/>
              </a:rPr>
              <a:t>A Content Security Policy (CSP) is essential to mitigate cross-site scripting (XSS) attacks. Tools like Helmet.js for Express.js or CSP Header for Nginx help developers implement CSP headers to secure their applications.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As web development advances, staying up-to-date with the latest tools and technologies is crucial for building modern, efficient, and scalable websites. Whether you're focusing on frontend frameworks like React and Svelte, backend technologies like Node.js and GraphQL, or optimizing for performance and security, there are numerous powerful tools at your disposal in 2025.</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8108"/>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adopting the right technologies and keeping an eye on emerging trends, developers can ensure they're building the best possible web experiences for their users.</a:t>
            </a:r>
          </a:p>
        </p:txBody>
      </p:sp>
      <p:sp>
        <p:nvSpPr>
          <p:cNvPr name="TextBox 3" id="3"/>
          <p:cNvSpPr txBox="true"/>
          <p:nvPr/>
        </p:nvSpPr>
        <p:spPr>
          <a:xfrm rot="0">
            <a:off x="0" y="6128218"/>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to Choose the Right Website Design and Development Company for Your Business: A Comprehensive Guide</a:t>
            </a:r>
          </a:p>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is a critical decision for any business. Your website is often the first interaction customers have with your brand, so it’s essential to work with a team that understands your needs and can bring your vision to life. Here’s a comprehensive guide to help you select the perfect partner for your online presence.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76193"/>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1. Understand Your Needs</a:t>
            </a:r>
          </a:p>
          <a:p>
            <a:pPr algn="ctr">
              <a:lnSpc>
                <a:spcPts val="3821"/>
              </a:lnSpc>
              <a:spcBef>
                <a:spcPct val="0"/>
              </a:spcBef>
            </a:pPr>
            <a:r>
              <a:rPr lang="en-US" sz="2729">
                <a:solidFill>
                  <a:srgbClr val="000000"/>
                </a:solidFill>
                <a:latin typeface="Canva Sans"/>
                <a:ea typeface="Canva Sans"/>
                <a:cs typeface="Canva Sans"/>
                <a:sym typeface="Canva Sans"/>
              </a:rPr>
              <a:t>Before you start looking for a design and development company, take time to assess your needs. Are you looking for a simple brochure site, an e-commerce platform, or a complex, feature-rich web application? Understanding the scope of your project will help you find a company that specializes in your required services.</a:t>
            </a:r>
          </a:p>
          <a:p>
            <a:pPr algn="ctr">
              <a:lnSpc>
                <a:spcPts val="3821"/>
              </a:lnSpc>
              <a:spcBef>
                <a:spcPct val="0"/>
              </a:spcBef>
            </a:pPr>
            <a:r>
              <a:rPr lang="en-US" sz="2729">
                <a:solidFill>
                  <a:srgbClr val="000000"/>
                </a:solidFill>
                <a:latin typeface="Canva Sans"/>
                <a:ea typeface="Canva Sans"/>
                <a:cs typeface="Canva Sans"/>
                <a:sym typeface="Canva Sans"/>
              </a:rPr>
              <a:t>2. Look for Experience and Expertise</a:t>
            </a:r>
          </a:p>
          <a:p>
            <a:pPr algn="ctr">
              <a:lnSpc>
                <a:spcPts val="3821"/>
              </a:lnSpc>
              <a:spcBef>
                <a:spcPct val="0"/>
              </a:spcBef>
            </a:pPr>
            <a:r>
              <a:rPr lang="en-US" sz="2729">
                <a:solidFill>
                  <a:srgbClr val="000000"/>
                </a:solidFill>
                <a:latin typeface="Canva Sans"/>
                <a:ea typeface="Canva Sans"/>
                <a:cs typeface="Canva Sans"/>
                <a:sym typeface="Canva Sans"/>
              </a:rPr>
              <a:t>Experience matters. Search for companies that have a proven track record in designing and developing websites similar to what you need. Check their portfolio to see if they’ve worked with businesses in your industry and if their work aligns with your vision. Ask about their team’s expertise in specific areas like responsive design, SEO, user experience (UX), and back-end development.</a:t>
            </a:r>
          </a:p>
          <a:p>
            <a:pPr algn="ctr">
              <a:lnSpc>
                <a:spcPts val="3821"/>
              </a:lnSpc>
              <a:spcBef>
                <a:spcPct val="0"/>
              </a:spcBef>
            </a:pPr>
            <a:r>
              <a:rPr lang="en-US" sz="2729">
                <a:solidFill>
                  <a:srgbClr val="000000"/>
                </a:solidFill>
                <a:latin typeface="Canva Sans"/>
                <a:ea typeface="Canva Sans"/>
                <a:cs typeface="Canva Sans"/>
                <a:sym typeface="Canva Sans"/>
              </a:rPr>
              <a:t>3. Check Client Reviews and Testimonials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70955"/>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Client reviews and testimonials provide valuable insights into the quality of a company’s work and customer service. Look for reviews on independent platforms like Google, Clutch, or Trustpilot, and pay attention to both the positive feedback and any negative comments. Ask the company for case studies or references from past clients to get a better sense of how they handle projects.</a:t>
            </a:r>
          </a:p>
          <a:p>
            <a:pPr algn="ctr">
              <a:lnSpc>
                <a:spcPts val="3821"/>
              </a:lnSpc>
              <a:spcBef>
                <a:spcPct val="0"/>
              </a:spcBef>
            </a:pPr>
            <a:r>
              <a:rPr lang="en-US" sz="2729">
                <a:solidFill>
                  <a:srgbClr val="000000"/>
                </a:solidFill>
                <a:latin typeface="Canva Sans"/>
                <a:ea typeface="Canva Sans"/>
                <a:cs typeface="Canva Sans"/>
                <a:sym typeface="Canva Sans"/>
              </a:rPr>
              <a:t>4. Evaluate Their Design Process</a:t>
            </a:r>
          </a:p>
          <a:p>
            <a:pPr algn="ctr">
              <a:lnSpc>
                <a:spcPts val="3821"/>
              </a:lnSpc>
              <a:spcBef>
                <a:spcPct val="0"/>
              </a:spcBef>
            </a:pPr>
            <a:r>
              <a:rPr lang="en-US" sz="2729">
                <a:solidFill>
                  <a:srgbClr val="000000"/>
                </a:solidFill>
                <a:latin typeface="Canva Sans"/>
                <a:ea typeface="Canva Sans"/>
                <a:cs typeface="Canva Sans"/>
                <a:sym typeface="Canva Sans"/>
              </a:rPr>
              <a:t>A well-structured design process is a good sign of a company’s professionalism. The best web design and development companies follow a structured approach that includes:</a:t>
            </a:r>
          </a:p>
          <a:p>
            <a:pPr algn="ctr">
              <a:lnSpc>
                <a:spcPts val="3821"/>
              </a:lnSpc>
              <a:spcBef>
                <a:spcPct val="0"/>
              </a:spcBef>
            </a:pPr>
            <a:r>
              <a:rPr lang="en-US" sz="2729">
                <a:solidFill>
                  <a:srgbClr val="000000"/>
                </a:solidFill>
                <a:latin typeface="Canva Sans"/>
                <a:ea typeface="Canva Sans"/>
                <a:cs typeface="Canva Sans"/>
                <a:sym typeface="Canva Sans"/>
              </a:rPr>
              <a:t>Discovery phase: Understanding your business goals, audience, and brand.</a:t>
            </a:r>
          </a:p>
          <a:p>
            <a:pPr algn="ctr">
              <a:lnSpc>
                <a:spcPts val="3821"/>
              </a:lnSpc>
              <a:spcBef>
                <a:spcPct val="0"/>
              </a:spcBef>
            </a:pPr>
            <a:r>
              <a:rPr lang="en-US" sz="2729">
                <a:solidFill>
                  <a:srgbClr val="000000"/>
                </a:solidFill>
                <a:latin typeface="Canva Sans"/>
                <a:ea typeface="Canva Sans"/>
                <a:cs typeface="Canva Sans"/>
                <a:sym typeface="Canva Sans"/>
              </a:rPr>
              <a:t>Wireframing and prototyping: Creating the layout and basic structure.</a:t>
            </a:r>
          </a:p>
          <a:p>
            <a:pPr algn="ctr">
              <a:lnSpc>
                <a:spcPts val="3821"/>
              </a:lnSpc>
              <a:spcBef>
                <a:spcPct val="0"/>
              </a:spcBef>
            </a:pPr>
            <a:r>
              <a:rPr lang="en-US" sz="2729">
                <a:solidFill>
                  <a:srgbClr val="000000"/>
                </a:solidFill>
                <a:latin typeface="Canva Sans"/>
                <a:ea typeface="Canva Sans"/>
                <a:cs typeface="Canva Sans"/>
                <a:sym typeface="Canva Sans"/>
              </a:rPr>
              <a:t>Design phase: Developing the visual style, including color schemes and typography.</a:t>
            </a:r>
          </a:p>
          <a:p>
            <a:pPr algn="ctr">
              <a:lnSpc>
                <a:spcPts val="3821"/>
              </a:lnSpc>
              <a:spcBef>
                <a:spcPct val="0"/>
              </a:spcBef>
            </a:pPr>
            <a:r>
              <a:rPr lang="en-US" sz="2729">
                <a:solidFill>
                  <a:srgbClr val="000000"/>
                </a:solidFill>
                <a:latin typeface="Canva Sans"/>
                <a:ea typeface="Canva Sans"/>
                <a:cs typeface="Canva Sans"/>
                <a:sym typeface="Canva Sans"/>
              </a:rPr>
              <a:t>Development phase: Building the actual website with coding and testing.</a:t>
            </a:r>
          </a:p>
          <a:p>
            <a:pPr algn="ctr">
              <a:lnSpc>
                <a:spcPts val="3821"/>
              </a:lnSpc>
              <a:spcBef>
                <a:spcPct val="0"/>
              </a:spcBef>
            </a:pPr>
            <a:r>
              <a:rPr lang="en-US" sz="2729">
                <a:solidFill>
                  <a:srgbClr val="000000"/>
                </a:solidFill>
                <a:latin typeface="Canva Sans"/>
                <a:ea typeface="Canva Sans"/>
                <a:cs typeface="Canva Sans"/>
                <a:sym typeface="Canva Sans"/>
              </a:rPr>
              <a:t>Make sure the company’s process aligns with your expectations and that they involve you at key stages.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90286"/>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5. Ensure They Prioritize User Experience (UX)</a:t>
            </a:r>
          </a:p>
          <a:p>
            <a:pPr algn="ctr">
              <a:lnSpc>
                <a:spcPts val="3821"/>
              </a:lnSpc>
              <a:spcBef>
                <a:spcPct val="0"/>
              </a:spcBef>
            </a:pPr>
            <a:r>
              <a:rPr lang="en-US" sz="2729">
                <a:solidFill>
                  <a:srgbClr val="000000"/>
                </a:solidFill>
                <a:latin typeface="Canva Sans"/>
                <a:ea typeface="Canva Sans"/>
                <a:cs typeface="Canva Sans"/>
                <a:sym typeface="Canva Sans"/>
              </a:rPr>
              <a:t>A website that is difficult to navigate or confusing will drive visitors away. Ensure the company values user experience (UX) design and can demonstrate a solid understanding of how to make websites intuitive and user-friendly. Look for companies that conduct user research and usability testing.</a:t>
            </a:r>
          </a:p>
          <a:p>
            <a:pPr algn="ctr">
              <a:lnSpc>
                <a:spcPts val="3821"/>
              </a:lnSpc>
              <a:spcBef>
                <a:spcPct val="0"/>
              </a:spcBef>
            </a:pPr>
            <a:r>
              <a:rPr lang="en-US" sz="2729">
                <a:solidFill>
                  <a:srgbClr val="000000"/>
                </a:solidFill>
                <a:latin typeface="Canva Sans"/>
                <a:ea typeface="Canva Sans"/>
                <a:cs typeface="Canva Sans"/>
                <a:sym typeface="Canva Sans"/>
              </a:rPr>
              <a:t>6. Consider Their Communication and Collaboration Style</a:t>
            </a:r>
          </a:p>
          <a:p>
            <a:pPr algn="ctr">
              <a:lnSpc>
                <a:spcPts val="3821"/>
              </a:lnSpc>
              <a:spcBef>
                <a:spcPct val="0"/>
              </a:spcBef>
            </a:pPr>
            <a:r>
              <a:rPr lang="en-US" sz="2729">
                <a:solidFill>
                  <a:srgbClr val="000000"/>
                </a:solidFill>
                <a:latin typeface="Canva Sans"/>
                <a:ea typeface="Canva Sans"/>
                <a:cs typeface="Canva Sans"/>
                <a:sym typeface="Canva Sans"/>
              </a:rPr>
              <a:t>Good communication is key to a successful partnership. The company you choose should be easy to reach, responsive, and transparent throughout the project. Ask about their preferred communication channels and how often they provide project updates. A good web development team will also listen to your feedback and be flexible in making changes when needed.</a:t>
            </a:r>
          </a:p>
          <a:p>
            <a:pPr algn="ctr">
              <a:lnSpc>
                <a:spcPts val="3821"/>
              </a:lnSpc>
              <a:spcBef>
                <a:spcPct val="0"/>
              </a:spcBef>
            </a:pPr>
            <a:r>
              <a:rPr lang="en-US" sz="2729">
                <a:solidFill>
                  <a:srgbClr val="000000"/>
                </a:solidFill>
                <a:latin typeface="Canva Sans"/>
                <a:ea typeface="Canva Sans"/>
                <a:cs typeface="Canva Sans"/>
                <a:sym typeface="Canva Sans"/>
              </a:rPr>
              <a:t>7. Check for SEO and Mobile Optimization Expertise</a:t>
            </a:r>
          </a:p>
          <a:p>
            <a:pPr algn="ctr">
              <a:lnSpc>
                <a:spcPts val="3821"/>
              </a:lnSpc>
              <a:spcBef>
                <a:spcPct val="0"/>
              </a:spcBef>
            </a:pPr>
            <a:r>
              <a:rPr lang="en-US" sz="2729">
                <a:solidFill>
                  <a:srgbClr val="000000"/>
                </a:solidFill>
                <a:latin typeface="Canva Sans"/>
                <a:ea typeface="Canva Sans"/>
                <a:cs typeface="Canva Sans"/>
                <a:sym typeface="Canva Sans"/>
              </a:rPr>
              <a:t>Your website’s design and development should incorporate search engine optimization (SEO) best practices and be fully optimized for mobile devices.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17703"/>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Check if the company has experience with SEO fundamentals like clean code, fast loading times, proper HTML tags, and mobile-friendly designs. In 2025, mobile-first design is critical for ranking well on search engines.</a:t>
            </a:r>
          </a:p>
          <a:p>
            <a:pPr algn="ctr">
              <a:lnSpc>
                <a:spcPts val="3821"/>
              </a:lnSpc>
              <a:spcBef>
                <a:spcPct val="0"/>
              </a:spcBef>
            </a:pPr>
            <a:r>
              <a:rPr lang="en-US" sz="2729">
                <a:solidFill>
                  <a:srgbClr val="000000"/>
                </a:solidFill>
                <a:latin typeface="Canva Sans"/>
                <a:ea typeface="Canva Sans"/>
                <a:cs typeface="Canva Sans"/>
                <a:sym typeface="Canva Sans"/>
              </a:rPr>
              <a:t>8. Assess Their Support and Maintenance Services</a:t>
            </a:r>
          </a:p>
          <a:p>
            <a:pPr algn="ctr">
              <a:lnSpc>
                <a:spcPts val="3821"/>
              </a:lnSpc>
              <a:spcBef>
                <a:spcPct val="0"/>
              </a:spcBef>
            </a:pPr>
            <a:r>
              <a:rPr lang="en-US" sz="2729">
                <a:solidFill>
                  <a:srgbClr val="000000"/>
                </a:solidFill>
                <a:latin typeface="Canva Sans"/>
                <a:ea typeface="Canva Sans"/>
                <a:cs typeface="Canva Sans"/>
                <a:sym typeface="Canva Sans"/>
              </a:rPr>
              <a:t>A great website doesn’t stop once it’s live. Ensure the company offers ongoing support and maintenance services, such as bug fixes, software updates, and security patches. Ask about the post-launch support package and how they handle any potential issues that arise after the website is live.</a:t>
            </a:r>
          </a:p>
          <a:p>
            <a:pPr algn="ctr">
              <a:lnSpc>
                <a:spcPts val="3821"/>
              </a:lnSpc>
              <a:spcBef>
                <a:spcPct val="0"/>
              </a:spcBef>
            </a:pPr>
            <a:r>
              <a:rPr lang="en-US" sz="2729">
                <a:solidFill>
                  <a:srgbClr val="000000"/>
                </a:solidFill>
                <a:latin typeface="Canva Sans"/>
                <a:ea typeface="Canva Sans"/>
                <a:cs typeface="Canva Sans"/>
                <a:sym typeface="Canva Sans"/>
              </a:rPr>
              <a:t>9. Review Their Pricing Model</a:t>
            </a:r>
          </a:p>
          <a:p>
            <a:pPr algn="ctr">
              <a:lnSpc>
                <a:spcPts val="3821"/>
              </a:lnSpc>
              <a:spcBef>
                <a:spcPct val="0"/>
              </a:spcBef>
            </a:pPr>
            <a:r>
              <a:rPr lang="en-US" sz="2729">
                <a:solidFill>
                  <a:srgbClr val="000000"/>
                </a:solidFill>
                <a:latin typeface="Canva Sans"/>
                <a:ea typeface="Canva Sans"/>
                <a:cs typeface="Canva Sans"/>
                <a:sym typeface="Canva Sans"/>
              </a:rPr>
              <a:t>Pricing can vary significantly depending on the company, the complexity of your project, and the features you require. Be sure to ask for a detailed proposal that breaks down the cost, including design, development, testing, and ongoing maintenance. While you don’t want to choose solely based on price, make sure you’re getting value for your investment.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75710"/>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10. Trust Your Instincts</a:t>
            </a:r>
          </a:p>
          <a:p>
            <a:pPr algn="ctr">
              <a:lnSpc>
                <a:spcPts val="3821"/>
              </a:lnSpc>
              <a:spcBef>
                <a:spcPct val="0"/>
              </a:spcBef>
            </a:pPr>
            <a:r>
              <a:rPr lang="en-US" sz="2729">
                <a:solidFill>
                  <a:srgbClr val="000000"/>
                </a:solidFill>
                <a:latin typeface="Canva Sans"/>
                <a:ea typeface="Canva Sans"/>
                <a:cs typeface="Canva Sans"/>
                <a:sym typeface="Canva Sans"/>
              </a:rPr>
              <a:t>Finally, trust your instincts. A website design and development company should not only have the technical skills you need but also align with your company’s values and culture. Choose a team that you feel comfortable with, and who understands your business goals and vision.</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is a significant decision that impacts your online success. By following these guidelines—understanding your needs, evaluating experience and expertise, considering communication styles, and ensuring they prioritize UX—you can make a confident choice. Partnering with the right team will ensure your website not only looks great but also functions effectively to drive growth and success for your business.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72180" y="315714"/>
            <a:ext cx="14271023" cy="4646753"/>
          </a:xfrm>
          <a:custGeom>
            <a:avLst/>
            <a:gdLst/>
            <a:ahLst/>
            <a:cxnLst/>
            <a:rect r="r" b="b" t="t" l="l"/>
            <a:pathLst>
              <a:path h="4646753" w="14271023">
                <a:moveTo>
                  <a:pt x="0" y="0"/>
                </a:moveTo>
                <a:lnTo>
                  <a:pt x="14271024" y="0"/>
                </a:lnTo>
                <a:lnTo>
                  <a:pt x="14271024" y="4646753"/>
                </a:lnTo>
                <a:lnTo>
                  <a:pt x="0" y="4646753"/>
                </a:lnTo>
                <a:lnTo>
                  <a:pt x="0" y="0"/>
                </a:lnTo>
                <a:close/>
              </a:path>
            </a:pathLst>
          </a:custGeom>
          <a:blipFill>
            <a:blip r:embed="rId2"/>
            <a:stretch>
              <a:fillRect l="0" t="-40199" r="0" b="-64545"/>
            </a:stretch>
          </a:blipFill>
        </p:spPr>
      </p:sp>
      <p:sp>
        <p:nvSpPr>
          <p:cNvPr name="TextBox 3" id="3"/>
          <p:cNvSpPr txBox="true"/>
          <p:nvPr/>
        </p:nvSpPr>
        <p:spPr>
          <a:xfrm rot="0">
            <a:off x="0" y="7195118"/>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 Development Tools and Technologies You Should Know in 2025: A Comprehensive Guide for Building Modern Websites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458" t="0" r="-27458"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23074" y="334739"/>
            <a:ext cx="14383876" cy="4434544"/>
          </a:xfrm>
          <a:custGeom>
            <a:avLst/>
            <a:gdLst/>
            <a:ahLst/>
            <a:cxnLst/>
            <a:rect r="r" b="b" t="t" l="l"/>
            <a:pathLst>
              <a:path h="4434544" w="14383876">
                <a:moveTo>
                  <a:pt x="0" y="0"/>
                </a:moveTo>
                <a:lnTo>
                  <a:pt x="14383876" y="0"/>
                </a:lnTo>
                <a:lnTo>
                  <a:pt x="14383876" y="4434544"/>
                </a:lnTo>
                <a:lnTo>
                  <a:pt x="0" y="4434544"/>
                </a:lnTo>
                <a:lnTo>
                  <a:pt x="0" y="0"/>
                </a:lnTo>
                <a:close/>
              </a:path>
            </a:pathLst>
          </a:custGeom>
          <a:blipFill>
            <a:blip r:embed="rId2"/>
            <a:stretch>
              <a:fillRect l="0" t="-29325" r="0" b="-56023"/>
            </a:stretch>
          </a:blipFill>
        </p:spPr>
      </p:sp>
      <p:sp>
        <p:nvSpPr>
          <p:cNvPr name="TextBox 3" id="3"/>
          <p:cNvSpPr txBox="true"/>
          <p:nvPr/>
        </p:nvSpPr>
        <p:spPr>
          <a:xfrm rot="0">
            <a:off x="0" y="7195118"/>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world of web development is constantly evolving, with new tools, frameworks, and technologies emerging every year. As we step into 2025, it's essential for developers to stay updated on the latest trends and technologies for building modern, responsive, and efficient websites.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02236" y="259118"/>
            <a:ext cx="14425551" cy="3559716"/>
          </a:xfrm>
          <a:custGeom>
            <a:avLst/>
            <a:gdLst/>
            <a:ahLst/>
            <a:cxnLst/>
            <a:rect r="r" b="b" t="t" l="l"/>
            <a:pathLst>
              <a:path h="3559716" w="14425551">
                <a:moveTo>
                  <a:pt x="0" y="0"/>
                </a:moveTo>
                <a:lnTo>
                  <a:pt x="14425552" y="0"/>
                </a:lnTo>
                <a:lnTo>
                  <a:pt x="14425552" y="3559716"/>
                </a:lnTo>
                <a:lnTo>
                  <a:pt x="0" y="3559716"/>
                </a:lnTo>
                <a:lnTo>
                  <a:pt x="0" y="0"/>
                </a:lnTo>
                <a:close/>
              </a:path>
            </a:pathLst>
          </a:custGeom>
          <a:blipFill>
            <a:blip r:embed="rId2"/>
            <a:stretch>
              <a:fillRect l="0" t="-108276" r="0" b="-196967"/>
            </a:stretch>
          </a:blipFill>
        </p:spPr>
      </p:sp>
      <p:sp>
        <p:nvSpPr>
          <p:cNvPr name="TextBox 3" id="3"/>
          <p:cNvSpPr txBox="true"/>
          <p:nvPr/>
        </p:nvSpPr>
        <p:spPr>
          <a:xfrm rot="0">
            <a:off x="0" y="6274284"/>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a comprehensive guide to the tools and technologies that should be on your radar.</a:t>
            </a:r>
          </a:p>
          <a:p>
            <a:pPr algn="ctr">
              <a:lnSpc>
                <a:spcPts val="4373"/>
              </a:lnSpc>
              <a:spcBef>
                <a:spcPct val="0"/>
              </a:spcBef>
            </a:pPr>
            <a:r>
              <a:rPr lang="en-US" sz="2733">
                <a:solidFill>
                  <a:srgbClr val="000000"/>
                </a:solidFill>
                <a:latin typeface="Canva Sans"/>
                <a:ea typeface="Canva Sans"/>
                <a:cs typeface="Canva Sans"/>
                <a:sym typeface="Canva Sans"/>
              </a:rPr>
              <a:t>1. Frontend Development</a:t>
            </a:r>
          </a:p>
          <a:p>
            <a:pPr algn="ctr">
              <a:lnSpc>
                <a:spcPts val="4373"/>
              </a:lnSpc>
              <a:spcBef>
                <a:spcPct val="0"/>
              </a:spcBef>
            </a:pPr>
            <a:r>
              <a:rPr lang="en-US" sz="2733">
                <a:solidFill>
                  <a:srgbClr val="000000"/>
                </a:solidFill>
                <a:latin typeface="Canva Sans"/>
                <a:ea typeface="Canva Sans"/>
                <a:cs typeface="Canva Sans"/>
                <a:sym typeface="Canva Sans"/>
              </a:rPr>
              <a:t>React 19 and Next.js 15</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9675" y="253656"/>
            <a:ext cx="14404365" cy="3702187"/>
          </a:xfrm>
          <a:custGeom>
            <a:avLst/>
            <a:gdLst/>
            <a:ahLst/>
            <a:cxnLst/>
            <a:rect r="r" b="b" t="t" l="l"/>
            <a:pathLst>
              <a:path h="3702187" w="14404365">
                <a:moveTo>
                  <a:pt x="0" y="0"/>
                </a:moveTo>
                <a:lnTo>
                  <a:pt x="14404365" y="0"/>
                </a:lnTo>
                <a:lnTo>
                  <a:pt x="14404365" y="3702187"/>
                </a:lnTo>
                <a:lnTo>
                  <a:pt x="0" y="3702187"/>
                </a:lnTo>
                <a:lnTo>
                  <a:pt x="0" y="0"/>
                </a:lnTo>
                <a:close/>
              </a:path>
            </a:pathLst>
          </a:custGeom>
          <a:blipFill>
            <a:blip r:embed="rId2"/>
            <a:stretch>
              <a:fillRect l="0" t="-7195" r="0" b="-111660"/>
            </a:stretch>
          </a:blipFill>
        </p:spPr>
      </p:sp>
      <p:sp>
        <p:nvSpPr>
          <p:cNvPr name="TextBox 3" id="3"/>
          <p:cNvSpPr txBox="true"/>
          <p:nvPr/>
        </p:nvSpPr>
        <p:spPr>
          <a:xfrm rot="0">
            <a:off x="0" y="6903082"/>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React continues to dominate frontend development, and with the release of React 19, new features like automatic server-side rendering, concurrent rendering, and better integration with TypeScript will streamline building dynamic UIs.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3809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Next.js, the most popular React framework, is evolving rapidly with enhanced performance optimizations, better SEO support, and static site generation (SSG) improvements.</a:t>
            </a:r>
          </a:p>
          <a:p>
            <a:pPr algn="ctr">
              <a:lnSpc>
                <a:spcPts val="4373"/>
              </a:lnSpc>
              <a:spcBef>
                <a:spcPct val="0"/>
              </a:spcBef>
            </a:pPr>
            <a:r>
              <a:rPr lang="en-US" sz="2733">
                <a:solidFill>
                  <a:srgbClr val="000000"/>
                </a:solidFill>
                <a:latin typeface="Canva Sans"/>
                <a:ea typeface="Canva Sans"/>
                <a:cs typeface="Canva Sans"/>
                <a:sym typeface="Canva Sans"/>
              </a:rPr>
              <a:t>Tailwind CSS</a:t>
            </a:r>
          </a:p>
          <a:p>
            <a:pPr algn="ctr">
              <a:lnSpc>
                <a:spcPts val="4373"/>
              </a:lnSpc>
              <a:spcBef>
                <a:spcPct val="0"/>
              </a:spcBef>
            </a:pPr>
            <a:r>
              <a:rPr lang="en-US" sz="2733">
                <a:solidFill>
                  <a:srgbClr val="000000"/>
                </a:solidFill>
                <a:latin typeface="Canva Sans"/>
                <a:ea typeface="Canva Sans"/>
                <a:cs typeface="Canva Sans"/>
                <a:sym typeface="Canva Sans"/>
              </a:rPr>
              <a:t>Tailwind CSS has become a go-to utility-first CSS framework for building responsive designs quickly. With its recent updates, Tailwind allows developers to create complex layouts with minimal custom CSS, making it easier to implement modern, mobile-first designs.</a:t>
            </a:r>
          </a:p>
          <a:p>
            <a:pPr algn="ctr">
              <a:lnSpc>
                <a:spcPts val="4373"/>
              </a:lnSpc>
              <a:spcBef>
                <a:spcPct val="0"/>
              </a:spcBef>
            </a:pPr>
            <a:r>
              <a:rPr lang="en-US" sz="2733">
                <a:solidFill>
                  <a:srgbClr val="000000"/>
                </a:solidFill>
                <a:latin typeface="Canva Sans"/>
                <a:ea typeface="Canva Sans"/>
                <a:cs typeface="Canva Sans"/>
                <a:sym typeface="Canva Sans"/>
              </a:rPr>
              <a:t>SvelteKit</a:t>
            </a:r>
          </a:p>
          <a:p>
            <a:pPr algn="ctr">
              <a:lnSpc>
                <a:spcPts val="4373"/>
              </a:lnSpc>
              <a:spcBef>
                <a:spcPct val="0"/>
              </a:spcBef>
            </a:pPr>
            <a:r>
              <a:rPr lang="en-US" sz="2733">
                <a:solidFill>
                  <a:srgbClr val="000000"/>
                </a:solidFill>
                <a:latin typeface="Canva Sans"/>
                <a:ea typeface="Canva Sans"/>
                <a:cs typeface="Canva Sans"/>
                <a:sym typeface="Canva Sans"/>
              </a:rPr>
              <a:t>Svelte and its new version, SvelteKit, are gaining traction for their lightweight, no-virtual-DOM approach to building fast, reactive user interfaces.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4333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SvelteKit offers server-side rendering (SSR) and file-based routing, making it a solid choice for developers who need both speed and simplicity.</a:t>
            </a:r>
          </a:p>
          <a:p>
            <a:pPr algn="ctr">
              <a:lnSpc>
                <a:spcPts val="4373"/>
              </a:lnSpc>
              <a:spcBef>
                <a:spcPct val="0"/>
              </a:spcBef>
            </a:pPr>
            <a:r>
              <a:rPr lang="en-US" sz="2733">
                <a:solidFill>
                  <a:srgbClr val="000000"/>
                </a:solidFill>
                <a:latin typeface="Canva Sans"/>
                <a:ea typeface="Canva Sans"/>
                <a:cs typeface="Canva Sans"/>
                <a:sym typeface="Canva Sans"/>
              </a:rPr>
              <a:t>2. Backend Development</a:t>
            </a:r>
          </a:p>
          <a:p>
            <a:pPr algn="ctr">
              <a:lnSpc>
                <a:spcPts val="4373"/>
              </a:lnSpc>
              <a:spcBef>
                <a:spcPct val="0"/>
              </a:spcBef>
            </a:pPr>
            <a:r>
              <a:rPr lang="en-US" sz="2733">
                <a:solidFill>
                  <a:srgbClr val="000000"/>
                </a:solidFill>
                <a:latin typeface="Canva Sans"/>
                <a:ea typeface="Canva Sans"/>
                <a:cs typeface="Canva Sans"/>
                <a:sym typeface="Canva Sans"/>
              </a:rPr>
              <a:t>Node.js with Deno</a:t>
            </a:r>
          </a:p>
          <a:p>
            <a:pPr algn="ctr">
              <a:lnSpc>
                <a:spcPts val="4373"/>
              </a:lnSpc>
              <a:spcBef>
                <a:spcPct val="0"/>
              </a:spcBef>
            </a:pPr>
            <a:r>
              <a:rPr lang="en-US" sz="2733">
                <a:solidFill>
                  <a:srgbClr val="000000"/>
                </a:solidFill>
                <a:latin typeface="Canva Sans"/>
                <a:ea typeface="Canva Sans"/>
                <a:cs typeface="Canva Sans"/>
                <a:sym typeface="Canva Sans"/>
              </a:rPr>
              <a:t>Node.js continues to be a mainstay for backend development, but Deno, a new JavaScript/TypeScript runtime, is challenging Node.js with its security-first approach and built-in TypeScript support. Developers are now exploring Deno for server-side applications, especially those requiring more robust security and modern features.</a:t>
            </a:r>
          </a:p>
          <a:p>
            <a:pPr algn="ctr">
              <a:lnSpc>
                <a:spcPts val="4373"/>
              </a:lnSpc>
              <a:spcBef>
                <a:spcPct val="0"/>
              </a:spcBef>
            </a:pPr>
            <a:r>
              <a:rPr lang="en-US" sz="2733">
                <a:solidFill>
                  <a:srgbClr val="000000"/>
                </a:solidFill>
                <a:latin typeface="Canva Sans"/>
                <a:ea typeface="Canva Sans"/>
                <a:cs typeface="Canva Sans"/>
                <a:sym typeface="Canva Sans"/>
              </a:rPr>
              <a:t>GraphQL</a:t>
            </a:r>
          </a:p>
          <a:p>
            <a:pPr algn="ctr">
              <a:lnSpc>
                <a:spcPts val="4373"/>
              </a:lnSpc>
              <a:spcBef>
                <a:spcPct val="0"/>
              </a:spcBef>
            </a:pPr>
            <a:r>
              <a:rPr lang="en-US" sz="2733">
                <a:solidFill>
                  <a:srgbClr val="000000"/>
                </a:solidFill>
                <a:latin typeface="Canva Sans"/>
                <a:ea typeface="Canva Sans"/>
                <a:cs typeface="Canva Sans"/>
                <a:sym typeface="Canva Sans"/>
              </a:rPr>
              <a:t>GraphQL, an alternative to REST APIs, has seen widespread adoption for querying APIs more efficiently.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7617"/>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It allows clients to request only the data they need, making it a great choice for complex applications with large data requirements. Tools like Apollo Client and Relay make integrating GraphQL easier.</a:t>
            </a:r>
          </a:p>
          <a:p>
            <a:pPr algn="ctr">
              <a:lnSpc>
                <a:spcPts val="4373"/>
              </a:lnSpc>
              <a:spcBef>
                <a:spcPct val="0"/>
              </a:spcBef>
            </a:pPr>
            <a:r>
              <a:rPr lang="en-US" sz="2733">
                <a:solidFill>
                  <a:srgbClr val="000000"/>
                </a:solidFill>
                <a:latin typeface="Canva Sans"/>
                <a:ea typeface="Canva Sans"/>
                <a:cs typeface="Canva Sans"/>
                <a:sym typeface="Canva Sans"/>
              </a:rPr>
              <a:t>Serverless Architectures</a:t>
            </a:r>
          </a:p>
          <a:p>
            <a:pPr algn="ctr">
              <a:lnSpc>
                <a:spcPts val="4373"/>
              </a:lnSpc>
              <a:spcBef>
                <a:spcPct val="0"/>
              </a:spcBef>
            </a:pPr>
            <a:r>
              <a:rPr lang="en-US" sz="2733">
                <a:solidFill>
                  <a:srgbClr val="000000"/>
                </a:solidFill>
                <a:latin typeface="Canva Sans"/>
                <a:ea typeface="Canva Sans"/>
                <a:cs typeface="Canva Sans"/>
                <a:sym typeface="Canva Sans"/>
              </a:rPr>
              <a:t>Serverless computing continues to grow in popularity. Platforms like AWS Lambda, Vercel, and Netlify Functions allow developers to run backend code without managing servers. This reduces the complexity of scaling and maintaining backend infrastructure.</a:t>
            </a:r>
          </a:p>
          <a:p>
            <a:pPr algn="ctr">
              <a:lnSpc>
                <a:spcPts val="4373"/>
              </a:lnSpc>
              <a:spcBef>
                <a:spcPct val="0"/>
              </a:spcBef>
            </a:pPr>
            <a:r>
              <a:rPr lang="en-US" sz="2733">
                <a:solidFill>
                  <a:srgbClr val="000000"/>
                </a:solidFill>
                <a:latin typeface="Canva Sans"/>
                <a:ea typeface="Canva Sans"/>
                <a:cs typeface="Canva Sans"/>
                <a:sym typeface="Canva Sans"/>
              </a:rPr>
              <a:t>3. DevOps and Deployment Tools</a:t>
            </a:r>
          </a:p>
          <a:p>
            <a:pPr algn="ctr">
              <a:lnSpc>
                <a:spcPts val="4373"/>
              </a:lnSpc>
              <a:spcBef>
                <a:spcPct val="0"/>
              </a:spcBef>
            </a:pPr>
            <a:r>
              <a:rPr lang="en-US" sz="2733">
                <a:solidFill>
                  <a:srgbClr val="000000"/>
                </a:solidFill>
                <a:latin typeface="Canva Sans"/>
                <a:ea typeface="Canva Sans"/>
                <a:cs typeface="Canva Sans"/>
                <a:sym typeface="Canva Sans"/>
              </a:rPr>
              <a:t>Docker and Kubernetes</a:t>
            </a:r>
          </a:p>
          <a:p>
            <a:pPr algn="ctr">
              <a:lnSpc>
                <a:spcPts val="4373"/>
              </a:lnSpc>
              <a:spcBef>
                <a:spcPct val="0"/>
              </a:spcBef>
            </a:pPr>
            <a:r>
              <a:rPr lang="en-US" sz="2733">
                <a:solidFill>
                  <a:srgbClr val="000000"/>
                </a:solidFill>
                <a:latin typeface="Canva Sans"/>
                <a:ea typeface="Canva Sans"/>
                <a:cs typeface="Canva Sans"/>
                <a:sym typeface="Canva Sans"/>
              </a:rPr>
              <a:t>Containerization and orchestration are essential for managing complex web applications.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89469"/>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Docker simplifies the process of packaging applications, while Kubernetes helps with orchestration, scaling, and managing containers across multiple servers.</a:t>
            </a:r>
          </a:p>
          <a:p>
            <a:pPr algn="ctr">
              <a:lnSpc>
                <a:spcPts val="4373"/>
              </a:lnSpc>
              <a:spcBef>
                <a:spcPct val="0"/>
              </a:spcBef>
            </a:pPr>
            <a:r>
              <a:rPr lang="en-US" sz="2733">
                <a:solidFill>
                  <a:srgbClr val="000000"/>
                </a:solidFill>
                <a:latin typeface="Canva Sans"/>
                <a:ea typeface="Canva Sans"/>
                <a:cs typeface="Canva Sans"/>
                <a:sym typeface="Canva Sans"/>
              </a:rPr>
              <a:t>CI/CD Pipelines</a:t>
            </a:r>
          </a:p>
          <a:p>
            <a:pPr algn="ctr">
              <a:lnSpc>
                <a:spcPts val="4373"/>
              </a:lnSpc>
              <a:spcBef>
                <a:spcPct val="0"/>
              </a:spcBef>
            </a:pPr>
            <a:r>
              <a:rPr lang="en-US" sz="2733">
                <a:solidFill>
                  <a:srgbClr val="000000"/>
                </a:solidFill>
                <a:latin typeface="Canva Sans"/>
                <a:ea typeface="Canva Sans"/>
                <a:cs typeface="Canva Sans"/>
                <a:sym typeface="Canva Sans"/>
              </a:rPr>
              <a:t>Continuous Integration (CI) and Continuous Deployment (CD) are crucial for fast and reliable delivery of web applications. Tools like GitHub Actions, GitLab CI, and CircleCI streamline the testing, building, and deployment process, enabling developers to release features faster and with fewer bugs.</a:t>
            </a:r>
          </a:p>
        </p:txBody>
      </p:sp>
      <p:sp>
        <p:nvSpPr>
          <p:cNvPr name="TextBox 3" id="3"/>
          <p:cNvSpPr txBox="true"/>
          <p:nvPr/>
        </p:nvSpPr>
        <p:spPr>
          <a:xfrm rot="0">
            <a:off x="0" y="5537618"/>
            <a:ext cx="18288000" cy="3271077"/>
          </a:xfrm>
          <a:prstGeom prst="rect">
            <a:avLst/>
          </a:prstGeom>
        </p:spPr>
        <p:txBody>
          <a:bodyPr anchor="t" rtlCol="false" tIns="0" lIns="0" bIns="0" rIns="0">
            <a:spAutoFit/>
          </a:bodyPr>
          <a:lstStyle/>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Cloud Platforms</a:t>
            </a:r>
          </a:p>
          <a:p>
            <a:pPr algn="ctr">
              <a:lnSpc>
                <a:spcPts val="4373"/>
              </a:lnSpc>
              <a:spcBef>
                <a:spcPct val="0"/>
              </a:spcBef>
            </a:pPr>
            <a:r>
              <a:rPr lang="en-US" sz="2733">
                <a:solidFill>
                  <a:srgbClr val="000000"/>
                </a:solidFill>
                <a:latin typeface="Canva Sans"/>
                <a:ea typeface="Canva Sans"/>
                <a:cs typeface="Canva Sans"/>
                <a:sym typeface="Canva Sans"/>
              </a:rPr>
              <a:t>Cloud platforms like AWS, Azure, and Google Cloud provide scalable infrastructure for hosting and running web applications. In 2025, edge computing and distributed cloud services are becoming more common, improving speed and reducing latency by hosting content closer to the user.</a:t>
            </a:r>
          </a:p>
          <a:p>
            <a:pPr algn="ctr">
              <a:lnSpc>
                <a:spcPts val="4373"/>
              </a:lnSpc>
              <a:spcBef>
                <a:spcPct val="0"/>
              </a:spcBef>
            </a:pPr>
            <a:r>
              <a:rPr lang="en-US" sz="2733">
                <a:solidFill>
                  <a:srgbClr val="000000"/>
                </a:solidFill>
                <a:latin typeface="Canva Sans"/>
                <a:ea typeface="Canva Sans"/>
                <a:cs typeface="Canva Sans"/>
                <a:sym typeface="Canva Sans"/>
              </a:rPr>
              <a:t>4. Web Performance Optimization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DAGgZ4Voobk</dc:identifier>
  <dcterms:modified xsi:type="dcterms:W3CDTF">2011-08-01T06:04:30Z</dcterms:modified>
  <cp:revision>1</cp:revision>
  <dc:title>Web Development Tools and Technologies You Should Know in 2025: A Comprehensive Guide for Building Modern Websites</dc:title>
</cp:coreProperties>
</file>