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Canva Sans Bold" charset="1" panose="020B0803030501040103"/>
      <p:regular r:id="rId27"/>
    </p:embeddedFont>
    <p:embeddedFont>
      <p:font typeface="Canva San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4963" t="0" r="-34963"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55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Choose a flexible CMS (Content Management System) like WordPress, Shopify, or Drupal that allows for easy updates and expansion. Planning for scalability ensures your website remains functional and relevant as your needs evolve.</a:t>
            </a:r>
          </a:p>
          <a:p>
            <a:pPr algn="ctr">
              <a:lnSpc>
                <a:spcPts val="4373"/>
              </a:lnSpc>
              <a:spcBef>
                <a:spcPct val="0"/>
              </a:spcBef>
            </a:pPr>
            <a:r>
              <a:rPr lang="en-US" sz="2733">
                <a:solidFill>
                  <a:srgbClr val="000000"/>
                </a:solidFill>
                <a:latin typeface="Canva Sans"/>
                <a:ea typeface="Canva Sans"/>
                <a:cs typeface="Canva Sans"/>
                <a:sym typeface="Canva Sans"/>
              </a:rPr>
              <a:t>Security</a:t>
            </a:r>
          </a:p>
          <a:p>
            <a:pPr algn="ctr">
              <a:lnSpc>
                <a:spcPts val="4373"/>
              </a:lnSpc>
              <a:spcBef>
                <a:spcPct val="0"/>
              </a:spcBef>
            </a:pPr>
            <a:r>
              <a:rPr lang="en-US" sz="2733">
                <a:solidFill>
                  <a:srgbClr val="000000"/>
                </a:solidFill>
                <a:latin typeface="Canva Sans"/>
                <a:ea typeface="Canva Sans"/>
                <a:cs typeface="Canva Sans"/>
                <a:sym typeface="Canva Sans"/>
              </a:rPr>
              <a:t> Website security is a top priority. Implement SSL certificates, regular security audits, and up-to-date software to protect your site from cyber threats. A secure website builds trust with users and improves your site’s SEO rankings.</a:t>
            </a:r>
          </a:p>
          <a:p>
            <a:pPr algn="ctr">
              <a:lnSpc>
                <a:spcPts val="4373"/>
              </a:lnSpc>
              <a:spcBef>
                <a:spcPct val="0"/>
              </a:spcBef>
            </a:pPr>
            <a:r>
              <a:rPr lang="en-US" sz="2733">
                <a:solidFill>
                  <a:srgbClr val="000000"/>
                </a:solidFill>
                <a:latin typeface="Canva Sans"/>
                <a:ea typeface="Canva Sans"/>
                <a:cs typeface="Canva Sans"/>
                <a:sym typeface="Canva Sans"/>
              </a:rPr>
              <a:t>Continuous Updates and Maintenance</a:t>
            </a:r>
          </a:p>
          <a:p>
            <a:pPr algn="ctr">
              <a:lnSpc>
                <a:spcPts val="4373"/>
              </a:lnSpc>
              <a:spcBef>
                <a:spcPct val="0"/>
              </a:spcBef>
            </a:pPr>
            <a:r>
              <a:rPr lang="en-US" sz="2733">
                <a:solidFill>
                  <a:srgbClr val="000000"/>
                </a:solidFill>
                <a:latin typeface="Canva Sans"/>
                <a:ea typeface="Canva Sans"/>
                <a:cs typeface="Canva Sans"/>
                <a:sym typeface="Canva Sans"/>
              </a:rPr>
              <a:t> Web development is not a one-time task. Regular updates, security patches, and content refreshes are essential to maintaining a high-performing website.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63657"/>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Ongoing maintenance helps keep your website up-to-date with the latest trends, technologies, and security standards.</a:t>
            </a:r>
          </a:p>
          <a:p>
            <a:pPr algn="ctr">
              <a:lnSpc>
                <a:spcPts val="3821"/>
              </a:lnSpc>
              <a:spcBef>
                <a:spcPct val="0"/>
              </a:spcBef>
            </a:pPr>
            <a:r>
              <a:rPr lang="en-US" sz="2729">
                <a:solidFill>
                  <a:srgbClr val="000000"/>
                </a:solidFill>
                <a:latin typeface="Canva Sans"/>
                <a:ea typeface="Canva Sans"/>
                <a:cs typeface="Canva Sans"/>
                <a:sym typeface="Canva Sans"/>
              </a:rPr>
              <a:t>Sustainability and Accessibility</a:t>
            </a:r>
          </a:p>
          <a:p>
            <a:pPr algn="ctr">
              <a:lnSpc>
                <a:spcPts val="3821"/>
              </a:lnSpc>
              <a:spcBef>
                <a:spcPct val="0"/>
              </a:spcBef>
            </a:pPr>
            <a:r>
              <a:rPr lang="en-US" sz="2729">
                <a:solidFill>
                  <a:srgbClr val="000000"/>
                </a:solidFill>
                <a:latin typeface="Canva Sans"/>
                <a:ea typeface="Canva Sans"/>
                <a:cs typeface="Canva Sans"/>
                <a:sym typeface="Canva Sans"/>
              </a:rPr>
              <a:t> In the future, sustainability and accessibility will become even more important in website design. Websites should be built with energy-efficient hosting and optimized for users with disabilities. Ensuring that your website is accessible to everyone is not only a legal requirement in many countries but also a way to demonstrate inclusivity and build a larger audience.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 well-designed and developed website is more than just a digital presence; it's an essential tool for growing your business.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1485"/>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following best practices, staying ahead of trends, and future-proofing your site, you can create an online presence that not only attracts visitors but also keeps them engaged for the long term. Whether you're starting from scratch or looking to improve an existing site, the time to invest in thoughtful design and development is now.</a:t>
            </a:r>
          </a:p>
        </p:txBody>
      </p:sp>
      <p:sp>
        <p:nvSpPr>
          <p:cNvPr name="TextBox 3" id="3"/>
          <p:cNvSpPr txBox="true"/>
          <p:nvPr/>
        </p:nvSpPr>
        <p:spPr>
          <a:xfrm rot="0">
            <a:off x="0" y="7522623"/>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Mastering Website Design and Development: How to Create Visually Stunning and Highly Functional Websites for Maximum User Engagement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97265"/>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today’s competitive digital landscape, having a website that’s both visually stunning and highly functional is crucial for engaging visitors and driving conversions. A well-designed website not only attracts visitors but keeps them interested and encourages them to take action. In this article, we’ll explore the essential elements of designing and developing a website that balances aesthetics with functionality to maximize user engagement.</a:t>
            </a:r>
          </a:p>
          <a:p>
            <a:pPr algn="ctr">
              <a:lnSpc>
                <a:spcPts val="3821"/>
              </a:lnSpc>
              <a:spcBef>
                <a:spcPct val="0"/>
              </a:spcBef>
            </a:pPr>
            <a:r>
              <a:rPr lang="en-US" sz="2729">
                <a:solidFill>
                  <a:srgbClr val="000000"/>
                </a:solidFill>
                <a:latin typeface="Canva Sans"/>
                <a:ea typeface="Canva Sans"/>
                <a:cs typeface="Canva Sans"/>
                <a:sym typeface="Canva Sans"/>
              </a:rPr>
              <a:t>1. Focus on User Experience (UX)</a:t>
            </a:r>
          </a:p>
          <a:p>
            <a:pPr algn="ctr">
              <a:lnSpc>
                <a:spcPts val="3821"/>
              </a:lnSpc>
              <a:spcBef>
                <a:spcPct val="0"/>
              </a:spcBef>
            </a:pPr>
            <a:r>
              <a:rPr lang="en-US" sz="2729">
                <a:solidFill>
                  <a:srgbClr val="000000"/>
                </a:solidFill>
                <a:latin typeface="Canva Sans"/>
                <a:ea typeface="Canva Sans"/>
                <a:cs typeface="Canva Sans"/>
                <a:sym typeface="Canva Sans"/>
              </a:rPr>
              <a:t>User experience is at the core of website success. A website that’s easy to navigate and intuitive to use will keep visitors coming back. Here’s how to achieve that:</a:t>
            </a:r>
          </a:p>
          <a:p>
            <a:pPr algn="ctr">
              <a:lnSpc>
                <a:spcPts val="3821"/>
              </a:lnSpc>
              <a:spcBef>
                <a:spcPct val="0"/>
              </a:spcBef>
            </a:pPr>
            <a:r>
              <a:rPr lang="en-US" sz="2729">
                <a:solidFill>
                  <a:srgbClr val="000000"/>
                </a:solidFill>
                <a:latin typeface="Canva Sans"/>
                <a:ea typeface="Canva Sans"/>
                <a:cs typeface="Canva Sans"/>
                <a:sym typeface="Canva Sans"/>
              </a:rPr>
              <a:t>Clear Navigation: Ensure that your website’s menu is straightforward and easily accessible. Categorize content logically so users can find what they need without frustration.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92027"/>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Responsive Design: Your site should look and function beautifully on any device, whether it’s a desktop, tablet, or mobile phone. A responsive design is a must in today’s mobile-first world.</a:t>
            </a:r>
          </a:p>
          <a:p>
            <a:pPr algn="ctr">
              <a:lnSpc>
                <a:spcPts val="3821"/>
              </a:lnSpc>
              <a:spcBef>
                <a:spcPct val="0"/>
              </a:spcBef>
            </a:pPr>
            <a:r>
              <a:rPr lang="en-US" sz="2729">
                <a:solidFill>
                  <a:srgbClr val="000000"/>
                </a:solidFill>
                <a:latin typeface="Canva Sans"/>
                <a:ea typeface="Canva Sans"/>
                <a:cs typeface="Canva Sans"/>
                <a:sym typeface="Canva Sans"/>
              </a:rPr>
              <a:t>Fast Load Times: Visitors expect quick-loading pages. Slow load times not only frustrate users but can also hurt your SEO rankings. Optimize images and reduce unnecessary scripts to speed up page load times.</a:t>
            </a:r>
          </a:p>
          <a:p>
            <a:pPr algn="ctr">
              <a:lnSpc>
                <a:spcPts val="3821"/>
              </a:lnSpc>
              <a:spcBef>
                <a:spcPct val="0"/>
              </a:spcBef>
            </a:pPr>
            <a:r>
              <a:rPr lang="en-US" sz="2729">
                <a:solidFill>
                  <a:srgbClr val="000000"/>
                </a:solidFill>
                <a:latin typeface="Canva Sans"/>
                <a:ea typeface="Canva Sans"/>
                <a:cs typeface="Canva Sans"/>
                <a:sym typeface="Canva Sans"/>
              </a:rPr>
              <a:t>2. Visual Design: Making a Strong First Impression</a:t>
            </a:r>
          </a:p>
          <a:p>
            <a:pPr algn="ctr">
              <a:lnSpc>
                <a:spcPts val="3821"/>
              </a:lnSpc>
              <a:spcBef>
                <a:spcPct val="0"/>
              </a:spcBef>
            </a:pPr>
            <a:r>
              <a:rPr lang="en-US" sz="2729">
                <a:solidFill>
                  <a:srgbClr val="000000"/>
                </a:solidFill>
                <a:latin typeface="Canva Sans"/>
                <a:ea typeface="Canva Sans"/>
                <a:cs typeface="Canva Sans"/>
                <a:sym typeface="Canva Sans"/>
              </a:rPr>
              <a:t>Your website's visual design plays a significant role in user engagement. First impressions matter, and the aesthetics of your site can either attract or repel visitors.</a:t>
            </a:r>
          </a:p>
          <a:p>
            <a:pPr algn="ctr">
              <a:lnSpc>
                <a:spcPts val="3821"/>
              </a:lnSpc>
              <a:spcBef>
                <a:spcPct val="0"/>
              </a:spcBef>
            </a:pPr>
            <a:r>
              <a:rPr lang="en-US" sz="2729">
                <a:solidFill>
                  <a:srgbClr val="000000"/>
                </a:solidFill>
                <a:latin typeface="Canva Sans"/>
                <a:ea typeface="Canva Sans"/>
                <a:cs typeface="Canva Sans"/>
                <a:sym typeface="Canva Sans"/>
              </a:rPr>
              <a:t>Consistent Branding: Use colors, fonts, and imagery that align with your brand identity. Consistent branding builds trust and helps visitors instantly recognize your business.</a:t>
            </a:r>
          </a:p>
          <a:p>
            <a:pPr algn="ctr">
              <a:lnSpc>
                <a:spcPts val="3821"/>
              </a:lnSpc>
              <a:spcBef>
                <a:spcPct val="0"/>
              </a:spcBef>
            </a:pPr>
            <a:r>
              <a:rPr lang="en-US" sz="2729">
                <a:solidFill>
                  <a:srgbClr val="000000"/>
                </a:solidFill>
                <a:latin typeface="Canva Sans"/>
                <a:ea typeface="Canva Sans"/>
                <a:cs typeface="Canva Sans"/>
                <a:sym typeface="Canva Sans"/>
              </a:rPr>
              <a:t>High-Quality Imagery: Invest in high-quality images that resonate with your audience. Avoid stock photos that feel generic. Custom photos or well-curated graphics can make your site feel more personal and engaging.</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97265"/>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Whitespace: Don’t clutter your pages with too much information. Embrace whitespace to make your content easy to read and your site less overwhelming. Minimalist design is a growing trend for a reason—it works!</a:t>
            </a:r>
          </a:p>
          <a:p>
            <a:pPr algn="ctr">
              <a:lnSpc>
                <a:spcPts val="3821"/>
              </a:lnSpc>
              <a:spcBef>
                <a:spcPct val="0"/>
              </a:spcBef>
            </a:pPr>
            <a:r>
              <a:rPr lang="en-US" sz="2729">
                <a:solidFill>
                  <a:srgbClr val="000000"/>
                </a:solidFill>
                <a:latin typeface="Canva Sans"/>
                <a:ea typeface="Canva Sans"/>
                <a:cs typeface="Canva Sans"/>
                <a:sym typeface="Canva Sans"/>
              </a:rPr>
              <a:t>3. Functionality: Building a Seamless User Journey</a:t>
            </a:r>
          </a:p>
          <a:p>
            <a:pPr algn="ctr">
              <a:lnSpc>
                <a:spcPts val="3821"/>
              </a:lnSpc>
              <a:spcBef>
                <a:spcPct val="0"/>
              </a:spcBef>
            </a:pPr>
            <a:r>
              <a:rPr lang="en-US" sz="2729">
                <a:solidFill>
                  <a:srgbClr val="000000"/>
                </a:solidFill>
                <a:latin typeface="Canva Sans"/>
                <a:ea typeface="Canva Sans"/>
                <a:cs typeface="Canva Sans"/>
                <a:sym typeface="Canva Sans"/>
              </a:rPr>
              <a:t>A beautiful website is only effective if it works well. Functionality is critical in keeping users engaged and ensuring they can easily interact with your site.</a:t>
            </a:r>
          </a:p>
          <a:p>
            <a:pPr algn="ctr">
              <a:lnSpc>
                <a:spcPts val="3821"/>
              </a:lnSpc>
              <a:spcBef>
                <a:spcPct val="0"/>
              </a:spcBef>
            </a:pPr>
            <a:r>
              <a:rPr lang="en-US" sz="2729">
                <a:solidFill>
                  <a:srgbClr val="000000"/>
                </a:solidFill>
                <a:latin typeface="Canva Sans"/>
                <a:ea typeface="Canva Sans"/>
                <a:cs typeface="Canva Sans"/>
                <a:sym typeface="Canva Sans"/>
              </a:rPr>
              <a:t>Intuitive CTAs (Calls to Action): Make sure that your CTAs stand out and are easy to find. Whether it’s a “Buy Now” button, a contact form, or a newsletter signup, clear and compelling CTAs guide users toward the next step in their journey.</a:t>
            </a:r>
          </a:p>
          <a:p>
            <a:pPr algn="ctr">
              <a:lnSpc>
                <a:spcPts val="3821"/>
              </a:lnSpc>
              <a:spcBef>
                <a:spcPct val="0"/>
              </a:spcBef>
            </a:pPr>
            <a:r>
              <a:rPr lang="en-US" sz="2729">
                <a:solidFill>
                  <a:srgbClr val="000000"/>
                </a:solidFill>
                <a:latin typeface="Canva Sans"/>
                <a:ea typeface="Canva Sans"/>
                <a:cs typeface="Canva Sans"/>
                <a:sym typeface="Canva Sans"/>
              </a:rPr>
              <a:t>Interactive Elements: Adding interactive features like sliders, animations, or scroll effects can make your website more dynamic and engaging. However, be careful not to overdo it.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59997"/>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Too many flashy elements can slow down your site and detract from the user experience.</a:t>
            </a:r>
          </a:p>
          <a:p>
            <a:pPr algn="ctr">
              <a:lnSpc>
                <a:spcPts val="3821"/>
              </a:lnSpc>
              <a:spcBef>
                <a:spcPct val="0"/>
              </a:spcBef>
            </a:pPr>
            <a:r>
              <a:rPr lang="en-US" sz="2729">
                <a:solidFill>
                  <a:srgbClr val="000000"/>
                </a:solidFill>
                <a:latin typeface="Canva Sans"/>
                <a:ea typeface="Canva Sans"/>
                <a:cs typeface="Canva Sans"/>
                <a:sym typeface="Canva Sans"/>
              </a:rPr>
              <a:t>E-commerce Functionality: If you’re running an online store, a seamless shopping experience is key. Ensure your checkout process is smooth, your product pages are well-organized, and payment options are secure.</a:t>
            </a:r>
          </a:p>
          <a:p>
            <a:pPr algn="ctr">
              <a:lnSpc>
                <a:spcPts val="3821"/>
              </a:lnSpc>
              <a:spcBef>
                <a:spcPct val="0"/>
              </a:spcBef>
            </a:pPr>
            <a:r>
              <a:rPr lang="en-US" sz="2729">
                <a:solidFill>
                  <a:srgbClr val="000000"/>
                </a:solidFill>
                <a:latin typeface="Canva Sans"/>
                <a:ea typeface="Canva Sans"/>
                <a:cs typeface="Canva Sans"/>
                <a:sym typeface="Canva Sans"/>
              </a:rPr>
              <a:t>4. SEO and Content Strategy</a:t>
            </a:r>
          </a:p>
          <a:p>
            <a:pPr algn="ctr">
              <a:lnSpc>
                <a:spcPts val="3821"/>
              </a:lnSpc>
              <a:spcBef>
                <a:spcPct val="0"/>
              </a:spcBef>
            </a:pPr>
            <a:r>
              <a:rPr lang="en-US" sz="2729">
                <a:solidFill>
                  <a:srgbClr val="000000"/>
                </a:solidFill>
                <a:latin typeface="Canva Sans"/>
                <a:ea typeface="Canva Sans"/>
                <a:cs typeface="Canva Sans"/>
                <a:sym typeface="Canva Sans"/>
              </a:rPr>
              <a:t>Even the most visually stunning website won’t succeed if people can’t find it. That’s where SEO (Search Engine Optimization) comes in.</a:t>
            </a:r>
          </a:p>
          <a:p>
            <a:pPr algn="ctr">
              <a:lnSpc>
                <a:spcPts val="3821"/>
              </a:lnSpc>
              <a:spcBef>
                <a:spcPct val="0"/>
              </a:spcBef>
            </a:pPr>
            <a:r>
              <a:rPr lang="en-US" sz="2729">
                <a:solidFill>
                  <a:srgbClr val="000000"/>
                </a:solidFill>
                <a:latin typeface="Canva Sans"/>
                <a:ea typeface="Canva Sans"/>
                <a:cs typeface="Canva Sans"/>
                <a:sym typeface="Canva Sans"/>
              </a:rPr>
              <a:t>Keyword Optimization: Use relevant keywords naturally throughout your content, including titles, headings, and meta descriptions. This will help your site rank higher in search engines and attract organic traffic.</a:t>
            </a:r>
          </a:p>
          <a:p>
            <a:pPr algn="ctr">
              <a:lnSpc>
                <a:spcPts val="3821"/>
              </a:lnSpc>
              <a:spcBef>
                <a:spcPct val="0"/>
              </a:spcBef>
            </a:pPr>
            <a:r>
              <a:rPr lang="en-US" sz="2729">
                <a:solidFill>
                  <a:srgbClr val="000000"/>
                </a:solidFill>
                <a:latin typeface="Canva Sans"/>
                <a:ea typeface="Canva Sans"/>
                <a:cs typeface="Canva Sans"/>
                <a:sym typeface="Canva Sans"/>
              </a:rPr>
              <a:t>Quality Content: Provide value through your content. Whether it's blog posts, product descriptions, or landing page copy, your content should inform, engage, and meet the needs of your target audience.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82057"/>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Mobile Optimization: Google gives priority to mobile-friendly sites in search results, so make sure your website is optimized for mobile. This includes fast load times, easy navigation, and clear readability on smaller screens.</a:t>
            </a:r>
          </a:p>
          <a:p>
            <a:pPr algn="ctr">
              <a:lnSpc>
                <a:spcPts val="3821"/>
              </a:lnSpc>
              <a:spcBef>
                <a:spcPct val="0"/>
              </a:spcBef>
            </a:pPr>
            <a:r>
              <a:rPr lang="en-US" sz="2729">
                <a:solidFill>
                  <a:srgbClr val="000000"/>
                </a:solidFill>
                <a:latin typeface="Canva Sans"/>
                <a:ea typeface="Canva Sans"/>
                <a:cs typeface="Canva Sans"/>
                <a:sym typeface="Canva Sans"/>
              </a:rPr>
              <a:t>5. Regular Testing and Iteration</a:t>
            </a:r>
          </a:p>
          <a:p>
            <a:pPr algn="ctr">
              <a:lnSpc>
                <a:spcPts val="3821"/>
              </a:lnSpc>
              <a:spcBef>
                <a:spcPct val="0"/>
              </a:spcBef>
            </a:pPr>
            <a:r>
              <a:rPr lang="en-US" sz="2729">
                <a:solidFill>
                  <a:srgbClr val="000000"/>
                </a:solidFill>
                <a:latin typeface="Canva Sans"/>
                <a:ea typeface="Canva Sans"/>
                <a:cs typeface="Canva Sans"/>
                <a:sym typeface="Canva Sans"/>
              </a:rPr>
              <a:t>Creating a visually stunning and functional website doesn’t stop at launch. To ensure continuous engagement, you need to test and optimize your site regularly.</a:t>
            </a:r>
          </a:p>
          <a:p>
            <a:pPr algn="ctr">
              <a:lnSpc>
                <a:spcPts val="3821"/>
              </a:lnSpc>
              <a:spcBef>
                <a:spcPct val="0"/>
              </a:spcBef>
            </a:pPr>
            <a:r>
              <a:rPr lang="en-US" sz="2729">
                <a:solidFill>
                  <a:srgbClr val="000000"/>
                </a:solidFill>
                <a:latin typeface="Canva Sans"/>
                <a:ea typeface="Canva Sans"/>
                <a:cs typeface="Canva Sans"/>
                <a:sym typeface="Canva Sans"/>
              </a:rPr>
              <a:t>A/B Testing: Regularly test different versions of pages, headlines, CTAs, or images to see which performs better. Small tweaks can lead to big improvements in engagement and conversions.</a:t>
            </a:r>
          </a:p>
          <a:p>
            <a:pPr algn="ctr">
              <a:lnSpc>
                <a:spcPts val="3821"/>
              </a:lnSpc>
              <a:spcBef>
                <a:spcPct val="0"/>
              </a:spcBef>
            </a:pPr>
            <a:r>
              <a:rPr lang="en-US" sz="2729">
                <a:solidFill>
                  <a:srgbClr val="000000"/>
                </a:solidFill>
                <a:latin typeface="Canva Sans"/>
                <a:ea typeface="Canva Sans"/>
                <a:cs typeface="Canva Sans"/>
                <a:sym typeface="Canva Sans"/>
              </a:rPr>
              <a:t>Analytics: Use tools like Google Analytics to track user behavior on your site.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91225"/>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Look at bounce rates, page views, and average time on page to identify areas where users may be losing interest.</a:t>
            </a:r>
          </a:p>
          <a:p>
            <a:pPr algn="ctr">
              <a:lnSpc>
                <a:spcPts val="3821"/>
              </a:lnSpc>
              <a:spcBef>
                <a:spcPct val="0"/>
              </a:spcBef>
            </a:pPr>
            <a:r>
              <a:rPr lang="en-US" sz="2729">
                <a:solidFill>
                  <a:srgbClr val="000000"/>
                </a:solidFill>
                <a:latin typeface="Canva Sans"/>
                <a:ea typeface="Canva Sans"/>
                <a:cs typeface="Canva Sans"/>
                <a:sym typeface="Canva Sans"/>
              </a:rPr>
              <a:t>Feedback: Ask your visitors for feedback, either through surveys or user testing. Direct insights from real users can help you identify pain points and make necessary improvements.</a:t>
            </a:r>
          </a:p>
          <a:p>
            <a:pPr algn="ctr">
              <a:lnSpc>
                <a:spcPts val="3821"/>
              </a:lnSpc>
              <a:spcBef>
                <a:spcPct val="0"/>
              </a:spcBef>
            </a:pPr>
            <a:r>
              <a:rPr lang="en-US" sz="2729">
                <a:solidFill>
                  <a:srgbClr val="000000"/>
                </a:solidFill>
                <a:latin typeface="Canva Sans"/>
                <a:ea typeface="Canva Sans"/>
                <a:cs typeface="Canva Sans"/>
                <a:sym typeface="Canva Sans"/>
              </a:rPr>
              <a:t>6. Accessibility: A Website for Everyone</a:t>
            </a:r>
          </a:p>
          <a:p>
            <a:pPr algn="ctr">
              <a:lnSpc>
                <a:spcPts val="3821"/>
              </a:lnSpc>
              <a:spcBef>
                <a:spcPct val="0"/>
              </a:spcBef>
            </a:pPr>
            <a:r>
              <a:rPr lang="en-US" sz="2729">
                <a:solidFill>
                  <a:srgbClr val="000000"/>
                </a:solidFill>
                <a:latin typeface="Canva Sans"/>
                <a:ea typeface="Canva Sans"/>
                <a:cs typeface="Canva Sans"/>
                <a:sym typeface="Canva Sans"/>
              </a:rPr>
              <a:t>An accessible website ensures that everyone, including people with disabilities, can navigate and interact with your content.</a:t>
            </a:r>
          </a:p>
          <a:p>
            <a:pPr algn="ctr">
              <a:lnSpc>
                <a:spcPts val="3821"/>
              </a:lnSpc>
              <a:spcBef>
                <a:spcPct val="0"/>
              </a:spcBef>
            </a:pPr>
            <a:r>
              <a:rPr lang="en-US" sz="2729">
                <a:solidFill>
                  <a:srgbClr val="000000"/>
                </a:solidFill>
                <a:latin typeface="Canva Sans"/>
                <a:ea typeface="Canva Sans"/>
                <a:cs typeface="Canva Sans"/>
                <a:sym typeface="Canva Sans"/>
              </a:rPr>
              <a:t>Text Contrast: Use high contrast between text and background to improve readability, especially for those with visual impairments.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75785"/>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Alt Text for Images: Provide descriptive alt text for all images to make your site accessible to users who rely on screen readers.</a:t>
            </a:r>
          </a:p>
          <a:p>
            <a:pPr algn="ctr">
              <a:lnSpc>
                <a:spcPts val="3821"/>
              </a:lnSpc>
              <a:spcBef>
                <a:spcPct val="0"/>
              </a:spcBef>
            </a:pPr>
            <a:r>
              <a:rPr lang="en-US" sz="2729">
                <a:solidFill>
                  <a:srgbClr val="000000"/>
                </a:solidFill>
                <a:latin typeface="Canva Sans"/>
                <a:ea typeface="Canva Sans"/>
                <a:cs typeface="Canva Sans"/>
                <a:sym typeface="Canva Sans"/>
              </a:rPr>
              <a:t>Keyboard Navigation: Ensure your website can be fully navigated using a keyboard, as many users with mobility impairments rely on this method.</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Creating a visually stunning and highly functional website requires a balance between design, usability, and performance. By focusing on user experience, optimizing for mobile, and regularly testing and refining your site, you can create an engaging online presence that keeps visitors coming back. A website that looks great and works well not only attracts more users but also builds trust and drives business success in the long run.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2180" y="289405"/>
            <a:ext cx="14278606" cy="7757149"/>
          </a:xfrm>
          <a:custGeom>
            <a:avLst/>
            <a:gdLst/>
            <a:ahLst/>
            <a:cxnLst/>
            <a:rect r="r" b="b" t="t" l="l"/>
            <a:pathLst>
              <a:path h="7757149" w="14278606">
                <a:moveTo>
                  <a:pt x="0" y="0"/>
                </a:moveTo>
                <a:lnTo>
                  <a:pt x="14278607" y="0"/>
                </a:lnTo>
                <a:lnTo>
                  <a:pt x="14278607" y="7757149"/>
                </a:lnTo>
                <a:lnTo>
                  <a:pt x="0" y="7757149"/>
                </a:lnTo>
                <a:lnTo>
                  <a:pt x="0" y="0"/>
                </a:lnTo>
                <a:close/>
              </a:path>
            </a:pathLst>
          </a:custGeom>
          <a:blipFill>
            <a:blip r:embed="rId2"/>
            <a:stretch>
              <a:fillRect l="-3922" t="-13369" r="-3922"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Comprehensive Guide to Website Design and Development: Best Practices, Key Trends, and Future-Proofing Your Online Presence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21224" r="0" b="-21224"/>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260919" y="253301"/>
            <a:ext cx="14081877" cy="7912422"/>
          </a:xfrm>
          <a:custGeom>
            <a:avLst/>
            <a:gdLst/>
            <a:ahLst/>
            <a:cxnLst/>
            <a:rect r="r" b="b" t="t" l="l"/>
            <a:pathLst>
              <a:path h="7912422" w="14081877">
                <a:moveTo>
                  <a:pt x="0" y="0"/>
                </a:moveTo>
                <a:lnTo>
                  <a:pt x="14081877" y="0"/>
                </a:lnTo>
                <a:lnTo>
                  <a:pt x="14081877" y="7912422"/>
                </a:lnTo>
                <a:lnTo>
                  <a:pt x="0" y="7912422"/>
                </a:lnTo>
                <a:lnTo>
                  <a:pt x="0" y="0"/>
                </a:lnTo>
                <a:close/>
              </a:path>
            </a:pathLst>
          </a:custGeom>
          <a:blipFill>
            <a:blip r:embed="rId2"/>
            <a:stretch>
              <a:fillRect l="-5054" t="-10760" r="-5054"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age, your website is often the first point of interaction between your business and potential customers.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4562" y="248824"/>
            <a:ext cx="14288282" cy="7553042"/>
          </a:xfrm>
          <a:custGeom>
            <a:avLst/>
            <a:gdLst/>
            <a:ahLst/>
            <a:cxnLst/>
            <a:rect r="r" b="b" t="t" l="l"/>
            <a:pathLst>
              <a:path h="7553042" w="14288282">
                <a:moveTo>
                  <a:pt x="0" y="0"/>
                </a:moveTo>
                <a:lnTo>
                  <a:pt x="14288281" y="0"/>
                </a:lnTo>
                <a:lnTo>
                  <a:pt x="14288281" y="7553042"/>
                </a:lnTo>
                <a:lnTo>
                  <a:pt x="0" y="7553042"/>
                </a:lnTo>
                <a:lnTo>
                  <a:pt x="0" y="0"/>
                </a:lnTo>
                <a:close/>
              </a:path>
            </a:pathLst>
          </a:custGeom>
          <a:blipFill>
            <a:blip r:embed="rId2"/>
            <a:stretch>
              <a:fillRect l="0" t="-54513" r="0" b="-34658"/>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launching a new website or revamping an existing one, understanding the fundamentals of website design and development is crucial for success.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9561" y="184167"/>
            <a:ext cx="14350283" cy="7930758"/>
          </a:xfrm>
          <a:custGeom>
            <a:avLst/>
            <a:gdLst/>
            <a:ahLst/>
            <a:cxnLst/>
            <a:rect r="r" b="b" t="t" l="l"/>
            <a:pathLst>
              <a:path h="7930758" w="14350283">
                <a:moveTo>
                  <a:pt x="0" y="0"/>
                </a:moveTo>
                <a:lnTo>
                  <a:pt x="14350284" y="0"/>
                </a:lnTo>
                <a:lnTo>
                  <a:pt x="14350284" y="7930758"/>
                </a:lnTo>
                <a:lnTo>
                  <a:pt x="0" y="7930758"/>
                </a:lnTo>
                <a:lnTo>
                  <a:pt x="0" y="0"/>
                </a:lnTo>
                <a:close/>
              </a:path>
            </a:pathLst>
          </a:custGeom>
          <a:blipFill>
            <a:blip r:embed="rId2"/>
            <a:stretch>
              <a:fillRect l="0" t="-50756" r="0" b="-30188"/>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guide will walk you through best practices, key trends, and strategies to future-proof your online presence.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130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Best Practices for Website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User-Centric Design</a:t>
            </a:r>
          </a:p>
          <a:p>
            <a:pPr algn="ctr">
              <a:lnSpc>
                <a:spcPts val="4373"/>
              </a:lnSpc>
              <a:spcBef>
                <a:spcPct val="0"/>
              </a:spcBef>
            </a:pPr>
            <a:r>
              <a:rPr lang="en-US" sz="2733">
                <a:solidFill>
                  <a:srgbClr val="000000"/>
                </a:solidFill>
                <a:latin typeface="Canva Sans"/>
                <a:ea typeface="Canva Sans"/>
                <a:cs typeface="Canva Sans"/>
                <a:sym typeface="Canva Sans"/>
              </a:rPr>
              <a:t> The user experience (UX) should be at the heart of your website's design. Make sure your website is intuitive, easy to navigate, and visually appealing. Prioritize clear calls to action (CTAs), simple navigation, and fast-loading pages. A well-designed website leads to better user engagement, longer visits, and higher conversion rates.</a:t>
            </a:r>
          </a:p>
          <a:p>
            <a:pPr algn="ctr">
              <a:lnSpc>
                <a:spcPts val="4373"/>
              </a:lnSpc>
              <a:spcBef>
                <a:spcPct val="0"/>
              </a:spcBef>
            </a:pPr>
            <a:r>
              <a:rPr lang="en-US" sz="2733">
                <a:solidFill>
                  <a:srgbClr val="000000"/>
                </a:solidFill>
                <a:latin typeface="Canva Sans"/>
                <a:ea typeface="Canva Sans"/>
                <a:cs typeface="Canva Sans"/>
                <a:sym typeface="Canva Sans"/>
              </a:rPr>
              <a:t>Responsive Design</a:t>
            </a:r>
          </a:p>
          <a:p>
            <a:pPr algn="ctr">
              <a:lnSpc>
                <a:spcPts val="4373"/>
              </a:lnSpc>
              <a:spcBef>
                <a:spcPct val="0"/>
              </a:spcBef>
            </a:pPr>
            <a:r>
              <a:rPr lang="en-US" sz="2733">
                <a:solidFill>
                  <a:srgbClr val="000000"/>
                </a:solidFill>
                <a:latin typeface="Canva Sans"/>
                <a:ea typeface="Canva Sans"/>
                <a:cs typeface="Canva Sans"/>
                <a:sym typeface="Canva Sans"/>
              </a:rPr>
              <a:t> With a majority of web traffic coming from mobile devices, responsive design is no longer optional. Your website should adapt to different screen sizes and resolutions, ensuring a seamless experience across smartphones, tablets, and desktops.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Google also prioritizes mobile-friendly websites in search rankings, making responsiveness vital for SEO.</a:t>
            </a:r>
          </a:p>
          <a:p>
            <a:pPr algn="ctr">
              <a:lnSpc>
                <a:spcPts val="4373"/>
              </a:lnSpc>
              <a:spcBef>
                <a:spcPct val="0"/>
              </a:spcBef>
            </a:pPr>
            <a:r>
              <a:rPr lang="en-US" sz="2733">
                <a:solidFill>
                  <a:srgbClr val="000000"/>
                </a:solidFill>
                <a:latin typeface="Canva Sans"/>
                <a:ea typeface="Canva Sans"/>
                <a:cs typeface="Canva Sans"/>
                <a:sym typeface="Canva Sans"/>
              </a:rPr>
              <a:t>Fast Loading Speed</a:t>
            </a:r>
          </a:p>
          <a:p>
            <a:pPr algn="ctr">
              <a:lnSpc>
                <a:spcPts val="4373"/>
              </a:lnSpc>
              <a:spcBef>
                <a:spcPct val="0"/>
              </a:spcBef>
            </a:pPr>
            <a:r>
              <a:rPr lang="en-US" sz="2733">
                <a:solidFill>
                  <a:srgbClr val="000000"/>
                </a:solidFill>
                <a:latin typeface="Canva Sans"/>
                <a:ea typeface="Canva Sans"/>
                <a:cs typeface="Canva Sans"/>
                <a:sym typeface="Canva Sans"/>
              </a:rPr>
              <a:t> Website speed directly affects both user experience and SEO. Slow-loading pages can cause users to bounce, leading to lost opportunities. Optimize images, reduce the use of heavy scripts, and leverage caching to improve loading times. Tools like Google PageSpeed Insights can help assess and optimize your site's performance.</a:t>
            </a:r>
          </a:p>
          <a:p>
            <a:pPr algn="ctr">
              <a:lnSpc>
                <a:spcPts val="4373"/>
              </a:lnSpc>
              <a:spcBef>
                <a:spcPct val="0"/>
              </a:spcBef>
            </a:pPr>
            <a:r>
              <a:rPr lang="en-US" sz="2733">
                <a:solidFill>
                  <a:srgbClr val="000000"/>
                </a:solidFill>
                <a:latin typeface="Canva Sans"/>
                <a:ea typeface="Canva Sans"/>
                <a:cs typeface="Canva Sans"/>
                <a:sym typeface="Canva Sans"/>
              </a:rPr>
              <a:t>SEO-Friendly Architecture</a:t>
            </a:r>
          </a:p>
          <a:p>
            <a:pPr algn="ctr">
              <a:lnSpc>
                <a:spcPts val="4373"/>
              </a:lnSpc>
              <a:spcBef>
                <a:spcPct val="0"/>
              </a:spcBef>
            </a:pPr>
            <a:r>
              <a:rPr lang="en-US" sz="2733">
                <a:solidFill>
                  <a:srgbClr val="000000"/>
                </a:solidFill>
                <a:latin typeface="Canva Sans"/>
                <a:ea typeface="Canva Sans"/>
                <a:cs typeface="Canva Sans"/>
                <a:sym typeface="Canva Sans"/>
              </a:rPr>
              <a:t> Search engine optimization (SEO) should be integrated into your website’s design from the start. Ensure that your website’s structure is optimized for search engines by using clean code, optimizing image alt text, and incorporating relevant keywords into your content.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7511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well-optimized website is more likely to rank higher on search engines, bringing in organic traffic.</a:t>
            </a:r>
          </a:p>
          <a:p>
            <a:pPr algn="ctr">
              <a:lnSpc>
                <a:spcPts val="4373"/>
              </a:lnSpc>
              <a:spcBef>
                <a:spcPct val="0"/>
              </a:spcBef>
            </a:pPr>
            <a:r>
              <a:rPr lang="en-US" sz="2733">
                <a:solidFill>
                  <a:srgbClr val="000000"/>
                </a:solidFill>
                <a:latin typeface="Canva Sans"/>
                <a:ea typeface="Canva Sans"/>
                <a:cs typeface="Canva Sans"/>
                <a:sym typeface="Canva Sans"/>
              </a:rPr>
              <a:t>2. Key Trends in Website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Minimalist Design</a:t>
            </a:r>
          </a:p>
          <a:p>
            <a:pPr algn="ctr">
              <a:lnSpc>
                <a:spcPts val="4373"/>
              </a:lnSpc>
              <a:spcBef>
                <a:spcPct val="0"/>
              </a:spcBef>
            </a:pPr>
            <a:r>
              <a:rPr lang="en-US" sz="2733">
                <a:solidFill>
                  <a:srgbClr val="000000"/>
                </a:solidFill>
                <a:latin typeface="Canva Sans"/>
                <a:ea typeface="Canva Sans"/>
                <a:cs typeface="Canva Sans"/>
                <a:sym typeface="Canva Sans"/>
              </a:rPr>
              <a:t> Minimalism continues to be a dominant trend in web design. Clean layouts with ample white space not only make your content more readable but also enhance user focus on essential elements. A clutter-free design is both modern and effective.</a:t>
            </a:r>
          </a:p>
          <a:p>
            <a:pPr algn="ctr">
              <a:lnSpc>
                <a:spcPts val="4373"/>
              </a:lnSpc>
              <a:spcBef>
                <a:spcPct val="0"/>
              </a:spcBef>
            </a:pPr>
            <a:r>
              <a:rPr lang="en-US" sz="2733">
                <a:solidFill>
                  <a:srgbClr val="000000"/>
                </a:solidFill>
                <a:latin typeface="Canva Sans"/>
                <a:ea typeface="Canva Sans"/>
                <a:cs typeface="Canva Sans"/>
                <a:sym typeface="Canva Sans"/>
              </a:rPr>
              <a:t>Dark Mode</a:t>
            </a:r>
          </a:p>
          <a:p>
            <a:pPr algn="ctr">
              <a:lnSpc>
                <a:spcPts val="4373"/>
              </a:lnSpc>
              <a:spcBef>
                <a:spcPct val="0"/>
              </a:spcBef>
            </a:pPr>
            <a:r>
              <a:rPr lang="en-US" sz="2733">
                <a:solidFill>
                  <a:srgbClr val="000000"/>
                </a:solidFill>
                <a:latin typeface="Canva Sans"/>
                <a:ea typeface="Canva Sans"/>
                <a:cs typeface="Canva Sans"/>
                <a:sym typeface="Canva Sans"/>
              </a:rPr>
              <a:t> Dark mode has gained traction in recent years, with many users preferring it for its eye-friendly qualities and stylish appearance. Implementing a dark mode option on your website can enhance user experience and provide a contemporary feel.</a:t>
            </a:r>
          </a:p>
          <a:p>
            <a:pPr algn="ctr">
              <a:lnSpc>
                <a:spcPts val="4373"/>
              </a:lnSpc>
              <a:spcBef>
                <a:spcPct val="0"/>
              </a:spcBef>
            </a:pPr>
            <a:r>
              <a:rPr lang="en-US" sz="2733">
                <a:solidFill>
                  <a:srgbClr val="000000"/>
                </a:solidFill>
                <a:latin typeface="Canva Sans"/>
                <a:ea typeface="Canva Sans"/>
                <a:cs typeface="Canva Sans"/>
                <a:sym typeface="Canva Sans"/>
              </a:rPr>
              <a:t>AI and Automation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6976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Artificial intelligence is revolutionizing website development. AI-driven features like chatbots, personalized content, and smart search are improving user interaction. Automation tools are also streamlining the development process, making it easier to integrate complex functionality without manual effort.</a:t>
            </a:r>
          </a:p>
          <a:p>
            <a:pPr algn="ctr">
              <a:lnSpc>
                <a:spcPts val="4373"/>
              </a:lnSpc>
              <a:spcBef>
                <a:spcPct val="0"/>
              </a:spcBef>
            </a:pPr>
            <a:r>
              <a:rPr lang="en-US" sz="2733">
                <a:solidFill>
                  <a:srgbClr val="000000"/>
                </a:solidFill>
                <a:latin typeface="Canva Sans"/>
                <a:ea typeface="Canva Sans"/>
                <a:cs typeface="Canva Sans"/>
                <a:sym typeface="Canva Sans"/>
              </a:rPr>
              <a:t>Voice Search Optimization</a:t>
            </a:r>
          </a:p>
          <a:p>
            <a:pPr algn="ctr">
              <a:lnSpc>
                <a:spcPts val="4373"/>
              </a:lnSpc>
              <a:spcBef>
                <a:spcPct val="0"/>
              </a:spcBef>
            </a:pPr>
            <a:r>
              <a:rPr lang="en-US" sz="2733">
                <a:solidFill>
                  <a:srgbClr val="000000"/>
                </a:solidFill>
                <a:latin typeface="Canva Sans"/>
                <a:ea typeface="Canva Sans"/>
                <a:cs typeface="Canva Sans"/>
                <a:sym typeface="Canva Sans"/>
              </a:rPr>
              <a:t> With the rise of voice-activated devices, optimizing your website for voice search is becoming increasingly important. Focus on conversational keywords and natural language to ensure your content is easily discoverable through voice queries.</a:t>
            </a:r>
          </a:p>
          <a:p>
            <a:pPr algn="ctr">
              <a:lnSpc>
                <a:spcPts val="4373"/>
              </a:lnSpc>
              <a:spcBef>
                <a:spcPct val="0"/>
              </a:spcBef>
            </a:pPr>
            <a:r>
              <a:rPr lang="en-US" sz="2733">
                <a:solidFill>
                  <a:srgbClr val="000000"/>
                </a:solidFill>
                <a:latin typeface="Canva Sans"/>
                <a:ea typeface="Canva Sans"/>
                <a:cs typeface="Canva Sans"/>
                <a:sym typeface="Canva Sans"/>
              </a:rPr>
              <a:t>3. Future-Proofing Your Website</a:t>
            </a:r>
          </a:p>
          <a:p>
            <a:pPr algn="ctr">
              <a:lnSpc>
                <a:spcPts val="4373"/>
              </a:lnSpc>
              <a:spcBef>
                <a:spcPct val="0"/>
              </a:spcBef>
            </a:pPr>
            <a:r>
              <a:rPr lang="en-US" sz="2733">
                <a:solidFill>
                  <a:srgbClr val="000000"/>
                </a:solidFill>
                <a:latin typeface="Canva Sans"/>
                <a:ea typeface="Canva Sans"/>
                <a:cs typeface="Canva Sans"/>
                <a:sym typeface="Canva Sans"/>
              </a:rPr>
              <a:t>Scalability</a:t>
            </a:r>
          </a:p>
          <a:p>
            <a:pPr algn="ctr">
              <a:lnSpc>
                <a:spcPts val="4373"/>
              </a:lnSpc>
              <a:spcBef>
                <a:spcPct val="0"/>
              </a:spcBef>
            </a:pPr>
            <a:r>
              <a:rPr lang="en-US" sz="2733">
                <a:solidFill>
                  <a:srgbClr val="000000"/>
                </a:solidFill>
                <a:latin typeface="Canva Sans"/>
                <a:ea typeface="Canva Sans"/>
                <a:cs typeface="Canva Sans"/>
                <a:sym typeface="Canva Sans"/>
              </a:rPr>
              <a:t> As your business grows, your website needs to scale with it.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DAGdxtm2zoY</dc:identifier>
  <dcterms:modified xsi:type="dcterms:W3CDTF">2011-08-01T06:04:30Z</dcterms:modified>
  <cp:revision>1</cp:revision>
  <dc:title>The Comprehensive Guide to Website Design and Development: Best Practices, Key Trends, and Future-Proofing Your Online Presence</dc:title>
</cp:coreProperties>
</file>