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PT Serif Bold Italics" charset="1" panose="020A0703040505090204"/>
      <p:regular r:id="rId19"/>
    </p:embeddedFont>
    <p:embeddedFont>
      <p:font typeface="PT Serif" charset="1" panose="020A0603040505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83922"/>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M</a:t>
            </a:r>
            <a:r>
              <a:rPr lang="en-US" sz="2600">
                <a:solidFill>
                  <a:srgbClr val="FFFFFF"/>
                </a:solidFill>
                <a:latin typeface="PT Serif"/>
                <a:ea typeface="PT Serif"/>
                <a:cs typeface="PT Serif"/>
                <a:sym typeface="PT Serif"/>
              </a:rPr>
              <a:t>obile-Friendly Design: A responsive website ensures a seamless experience across all devices, from desktops to smartphones.</a:t>
            </a:r>
          </a:p>
          <a:p>
            <a:pPr algn="ctr">
              <a:lnSpc>
                <a:spcPts val="4160"/>
              </a:lnSpc>
              <a:spcBef>
                <a:spcPct val="0"/>
              </a:spcBef>
            </a:pPr>
            <a:r>
              <a:rPr lang="en-US" sz="2600">
                <a:solidFill>
                  <a:srgbClr val="FFFFFF"/>
                </a:solidFill>
                <a:latin typeface="PT Serif"/>
                <a:ea typeface="PT Serif"/>
                <a:cs typeface="PT Serif"/>
                <a:sym typeface="PT Serif"/>
              </a:rPr>
              <a:t>Our Website Design and Development Services</a:t>
            </a:r>
          </a:p>
          <a:p>
            <a:pPr algn="ctr">
              <a:lnSpc>
                <a:spcPts val="4160"/>
              </a:lnSpc>
              <a:spcBef>
                <a:spcPct val="0"/>
              </a:spcBef>
            </a:pPr>
            <a:r>
              <a:rPr lang="en-US" sz="2600">
                <a:solidFill>
                  <a:srgbClr val="FFFFFF"/>
                </a:solidFill>
                <a:latin typeface="PT Serif"/>
                <a:ea typeface="PT Serif"/>
                <a:cs typeface="PT Serif"/>
                <a:sym typeface="PT Serif"/>
              </a:rPr>
              <a:t>At Website Design and Development Company, we offer a comprehensive range of website design and development services to meet your unique needs:</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Web Design:Custom website design tailored to your brand</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User-centered design for optimal user experience</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Responsive design</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Web Development:Back-end development with PHP, Python, or Ruby on Rails</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E-commerce website development with robust shopping cart functionality</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97006"/>
            <a:ext cx="18288000" cy="4678045"/>
          </a:xfrm>
          <a:prstGeom prst="rect">
            <a:avLst/>
          </a:prstGeom>
        </p:spPr>
        <p:txBody>
          <a:bodyPr anchor="t" rtlCol="false" tIns="0" lIns="0" bIns="0" rIns="0">
            <a:spAutoFit/>
          </a:bodyPr>
          <a:lstStyle/>
          <a:p>
            <a:pPr algn="ctr" marL="1122681" indent="-374227" lvl="2">
              <a:lnSpc>
                <a:spcPts val="4160"/>
              </a:lnSpc>
              <a:buFont typeface="Arial"/>
              <a:buChar char="⚬"/>
            </a:pP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Content management system (CMS) implementati</a:t>
            </a:r>
            <a:r>
              <a:rPr lang="en-US" sz="2600">
                <a:solidFill>
                  <a:srgbClr val="FFFFFF"/>
                </a:solidFill>
                <a:latin typeface="PT Serif"/>
                <a:ea typeface="PT Serif"/>
                <a:cs typeface="PT Serif"/>
                <a:sym typeface="PT Serif"/>
              </a:rPr>
              <a:t>on for easy content updates</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SEO and Digital Marketing:SEO to improve search engine rankings</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Pay-per-click (PPC) advertising to drive targeted traffic</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Social media marketing to engage your audience</a:t>
            </a:r>
          </a:p>
          <a:p>
            <a:pPr algn="ctr" marL="1122681" indent="-374227" lvl="2">
              <a:lnSpc>
                <a:spcPts val="4160"/>
              </a:lnSpc>
              <a:spcBef>
                <a:spcPct val="0"/>
              </a:spcBef>
              <a:buFont typeface="Arial"/>
              <a:buChar char="⚬"/>
            </a:pPr>
            <a:r>
              <a:rPr lang="en-US" sz="2600">
                <a:solidFill>
                  <a:srgbClr val="FFFFFF"/>
                </a:solidFill>
                <a:latin typeface="PT Serif"/>
                <a:ea typeface="PT Serif"/>
                <a:cs typeface="PT Serif"/>
                <a:sym typeface="PT Serif"/>
              </a:rPr>
              <a:t>Email marketing campaigns to nurture leads and retain customers</a:t>
            </a:r>
          </a:p>
          <a:p>
            <a:pPr algn="ctr">
              <a:lnSpc>
                <a:spcPts val="4160"/>
              </a:lnSpc>
              <a:spcBef>
                <a:spcPct val="0"/>
              </a:spcBef>
            </a:pPr>
            <a:r>
              <a:rPr lang="en-US" sz="2600">
                <a:solidFill>
                  <a:srgbClr val="FFFFFF"/>
                </a:solidFill>
                <a:latin typeface="PT Serif"/>
                <a:ea typeface="PT Serif"/>
                <a:cs typeface="PT Serif"/>
                <a:sym typeface="PT Serif"/>
              </a:rPr>
              <a:t>Let's Build Your Digital Future Together</a:t>
            </a:r>
          </a:p>
          <a:p>
            <a:pPr algn="ctr">
              <a:lnSpc>
                <a:spcPts val="4160"/>
              </a:lnSpc>
              <a:spcBef>
                <a:spcPct val="0"/>
              </a:spcBef>
            </a:pPr>
            <a:r>
              <a:rPr lang="en-US" sz="2600">
                <a:solidFill>
                  <a:srgbClr val="FFFFFF"/>
                </a:solidFill>
                <a:latin typeface="PT Serif"/>
                <a:ea typeface="PT Serif"/>
                <a:cs typeface="PT Serif"/>
                <a:sym typeface="PT Serif"/>
              </a:rPr>
              <a:t>Contact us today to discuss your project. We'll partner with you to create a website that delivers results.</a:t>
            </a:r>
          </a:p>
          <a:p>
            <a:pPr algn="ctr">
              <a:lnSpc>
                <a:spcPts val="4160"/>
              </a:lnSpc>
              <a:spcBef>
                <a:spcPct val="0"/>
              </a:spcBef>
            </a:pPr>
            <a:r>
              <a:rPr lang="en-US" sz="2600">
                <a:solidFill>
                  <a:srgbClr val="FFFFFF"/>
                </a:solidFill>
                <a:latin typeface="PT Serif"/>
                <a:ea typeface="PT Serif"/>
                <a:cs typeface="PT Serif"/>
                <a:sym typeface="PT Serif"/>
              </a:rPr>
              <a:t>By investing in professional website design and development, you're investing in the future of your business.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0" id="10"/>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7165" y="343786"/>
            <a:ext cx="13490178" cy="6105438"/>
          </a:xfrm>
          <a:custGeom>
            <a:avLst/>
            <a:gdLst/>
            <a:ahLst/>
            <a:cxnLst/>
            <a:rect r="r" b="b" t="t" l="l"/>
            <a:pathLst>
              <a:path h="6105438" w="13490178">
                <a:moveTo>
                  <a:pt x="0" y="0"/>
                </a:moveTo>
                <a:lnTo>
                  <a:pt x="13490178" y="0"/>
                </a:lnTo>
                <a:lnTo>
                  <a:pt x="13490178" y="6105438"/>
                </a:lnTo>
                <a:lnTo>
                  <a:pt x="0" y="6105438"/>
                </a:lnTo>
                <a:lnTo>
                  <a:pt x="0" y="0"/>
                </a:lnTo>
                <a:close/>
              </a:path>
            </a:pathLst>
          </a:custGeom>
          <a:blipFill>
            <a:blip r:embed="rId2"/>
            <a:stretch>
              <a:fillRect l="0" t="-18451" r="0" b="-14120"/>
            </a:stretch>
          </a:blipFill>
        </p:spPr>
      </p:sp>
      <p:sp>
        <p:nvSpPr>
          <p:cNvPr name="TextBox 3" id="3"/>
          <p:cNvSpPr txBox="true"/>
          <p:nvPr/>
        </p:nvSpPr>
        <p:spPr>
          <a:xfrm rot="0">
            <a:off x="0" y="8210875"/>
            <a:ext cx="18288000" cy="101092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Crafting Digital Experiences: A Guide to Website Design and Development</a:t>
            </a:r>
          </a:p>
          <a:p>
            <a:pPr algn="ctr">
              <a:lnSpc>
                <a:spcPts val="4160"/>
              </a:lnSpc>
              <a:spcBef>
                <a:spcPct val="0"/>
              </a:spcBef>
            </a:pPr>
            <a:r>
              <a:rPr lang="en-US" sz="2600">
                <a:solidFill>
                  <a:srgbClr val="FFFFFF"/>
                </a:solidFill>
                <a:latin typeface="PT Serif"/>
                <a:ea typeface="PT Serif"/>
                <a:cs typeface="PT Serif"/>
                <a:sym typeface="PT Serif"/>
              </a:rPr>
              <a:t>In today's digital age, a well-designed website is essential for businesses of all sizes.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93538" y="371070"/>
            <a:ext cx="13462918" cy="6239228"/>
          </a:xfrm>
          <a:custGeom>
            <a:avLst/>
            <a:gdLst/>
            <a:ahLst/>
            <a:cxnLst/>
            <a:rect r="r" b="b" t="t" l="l"/>
            <a:pathLst>
              <a:path h="6239228" w="13462918">
                <a:moveTo>
                  <a:pt x="0" y="0"/>
                </a:moveTo>
                <a:lnTo>
                  <a:pt x="13462918" y="0"/>
                </a:lnTo>
                <a:lnTo>
                  <a:pt x="13462918" y="6239227"/>
                </a:lnTo>
                <a:lnTo>
                  <a:pt x="0" y="6239227"/>
                </a:lnTo>
                <a:lnTo>
                  <a:pt x="0" y="0"/>
                </a:lnTo>
                <a:close/>
              </a:path>
            </a:pathLst>
          </a:custGeom>
          <a:blipFill>
            <a:blip r:embed="rId2"/>
            <a:stretch>
              <a:fillRect l="0" t="-15166" r="0" b="-29153"/>
            </a:stretch>
          </a:blipFill>
        </p:spPr>
      </p:sp>
      <p:sp>
        <p:nvSpPr>
          <p:cNvPr name="TextBox 3" id="3"/>
          <p:cNvSpPr txBox="true"/>
          <p:nvPr/>
        </p:nvSpPr>
        <p:spPr>
          <a:xfrm rot="0">
            <a:off x="0" y="8422436"/>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 It's the first impression you make on potential customers, and it can significantly impact your brand's reputation and bottom line.</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66003" y="300802"/>
            <a:ext cx="13317989" cy="6300429"/>
          </a:xfrm>
          <a:custGeom>
            <a:avLst/>
            <a:gdLst/>
            <a:ahLst/>
            <a:cxnLst/>
            <a:rect r="r" b="b" t="t" l="l"/>
            <a:pathLst>
              <a:path h="6300429" w="13317989">
                <a:moveTo>
                  <a:pt x="0" y="0"/>
                </a:moveTo>
                <a:lnTo>
                  <a:pt x="13317989" y="0"/>
                </a:lnTo>
                <a:lnTo>
                  <a:pt x="13317989" y="6300428"/>
                </a:lnTo>
                <a:lnTo>
                  <a:pt x="0" y="6300428"/>
                </a:lnTo>
                <a:lnTo>
                  <a:pt x="0" y="0"/>
                </a:lnTo>
                <a:close/>
              </a:path>
            </a:pathLst>
          </a:custGeom>
          <a:blipFill>
            <a:blip r:embed="rId2"/>
            <a:stretch>
              <a:fillRect l="0" t="-7449" r="0" b="-11646"/>
            </a:stretch>
          </a:blipFill>
        </p:spPr>
      </p:sp>
      <p:sp>
        <p:nvSpPr>
          <p:cNvPr name="TextBox 3" id="3"/>
          <p:cNvSpPr txBox="true"/>
          <p:nvPr/>
        </p:nvSpPr>
        <p:spPr>
          <a:xfrm rot="0">
            <a:off x="0" y="8316656"/>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What is Website Design and Development?</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05209" y="319568"/>
            <a:ext cx="13692467" cy="6289342"/>
          </a:xfrm>
          <a:custGeom>
            <a:avLst/>
            <a:gdLst/>
            <a:ahLst/>
            <a:cxnLst/>
            <a:rect r="r" b="b" t="t" l="l"/>
            <a:pathLst>
              <a:path h="6289342" w="13692467">
                <a:moveTo>
                  <a:pt x="0" y="0"/>
                </a:moveTo>
                <a:lnTo>
                  <a:pt x="13692467" y="0"/>
                </a:lnTo>
                <a:lnTo>
                  <a:pt x="13692467" y="6289341"/>
                </a:lnTo>
                <a:lnTo>
                  <a:pt x="0" y="6289341"/>
                </a:lnTo>
                <a:lnTo>
                  <a:pt x="0" y="0"/>
                </a:lnTo>
                <a:close/>
              </a:path>
            </a:pathLst>
          </a:custGeom>
          <a:blipFill>
            <a:blip r:embed="rId2"/>
            <a:stretch>
              <a:fillRect l="0" t="-2529" r="0" b="-11359"/>
            </a:stretch>
          </a:blipFill>
        </p:spPr>
      </p:sp>
      <p:sp>
        <p:nvSpPr>
          <p:cNvPr name="TextBox 3" id="3"/>
          <p:cNvSpPr txBox="true"/>
          <p:nvPr/>
        </p:nvSpPr>
        <p:spPr>
          <a:xfrm rot="0">
            <a:off x="0" y="8448881"/>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Website design and development is a collaborative process that involves creating, building, and maintaining websites.</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234291"/>
            <a:ext cx="18288000" cy="6773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 It encompasses a wide range of skills, including:</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UI/UX Design: This focuses on creating user-friendly and visually appealing interfaces.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Front-End Development: This involves building the visible parts of a website using HTML, CSS, and JavaScript.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Back-End Development: This focuses on the server-side of a website, including databases and server-side logic.</a:t>
            </a:r>
          </a:p>
          <a:p>
            <a:pPr algn="ctr">
              <a:lnSpc>
                <a:spcPts val="4160"/>
              </a:lnSpc>
            </a:pPr>
            <a:r>
              <a:rPr lang="en-US" sz="2600">
                <a:solidFill>
                  <a:srgbClr val="FFFFFF"/>
                </a:solidFill>
                <a:latin typeface="PT Serif"/>
                <a:ea typeface="PT Serif"/>
                <a:cs typeface="PT Serif"/>
                <a:sym typeface="PT Serif"/>
              </a:rPr>
              <a:t>Why is Website Design and Development Important?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First Impressions Matter: </a:t>
            </a:r>
            <a:r>
              <a:rPr lang="en-US" sz="2600">
                <a:solidFill>
                  <a:srgbClr val="FFFFFF"/>
                </a:solidFill>
                <a:latin typeface="PT Serif"/>
                <a:ea typeface="PT Serif"/>
                <a:cs typeface="PT Serif"/>
                <a:sym typeface="PT Serif"/>
              </a:rPr>
              <a:t>Your website is often the first point of contact with potential customers. A well-designed website can create a positive first impression and encourage visitors to stay longer.</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Brand Building: A consistent brand identity across all platforms, including your website, helps build trust and recognition.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Enhanced User Experience: A user-friendly website with easy navigation and fast loading times can significantly improve user experience.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Increased Online Visibility: A well-optimized website can improve your search engine rankings, making it easier for potential customers to find you.</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27643"/>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Improved Conversion Rates: A well-designed website can guide visitors towards desired actions, such as making a purchase or signing up for a newsletter.</a:t>
            </a:r>
          </a:p>
          <a:p>
            <a:pPr algn="ctr">
              <a:lnSpc>
                <a:spcPts val="4160"/>
              </a:lnSpc>
            </a:pPr>
            <a:r>
              <a:rPr lang="en-US" sz="2600">
                <a:solidFill>
                  <a:srgbClr val="FFFFFF"/>
                </a:solidFill>
                <a:latin typeface="PT Serif"/>
                <a:ea typeface="PT Serif"/>
                <a:cs typeface="PT Serif"/>
                <a:sym typeface="PT Serif"/>
              </a:rPr>
              <a:t>Key Considerations for Website Design and Development: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Responsive Design: Make your website accessible on all devices.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Fast Loading Times: Optimize your website's perf</a:t>
            </a:r>
            <a:r>
              <a:rPr lang="en-US" sz="2600">
                <a:solidFill>
                  <a:srgbClr val="FFFFFF"/>
                </a:solidFill>
                <a:latin typeface="PT Serif"/>
                <a:ea typeface="PT Serif"/>
                <a:cs typeface="PT Serif"/>
                <a:sym typeface="PT Serif"/>
              </a:rPr>
              <a:t>ormance to reduce loading times and improve user experience.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Clear and Concise Content: Use clear and concise language that is easy to understand.</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Strong Call-to-Actions: Guide visitors towards desired actions with clear and compelling calls-to-action.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Secure and Reliable Hosting: Choose a reliable hosting provider to ensure your website is always up and running.</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Regular Maintenance and Updates: Keep your website up-to-date with the latest security patches and software updates.</a:t>
            </a:r>
          </a:p>
          <a:p>
            <a:pPr algn="ctr">
              <a:lnSpc>
                <a:spcPts val="4160"/>
              </a:lnSpc>
              <a:spcBef>
                <a:spcPct val="0"/>
              </a:spcBef>
            </a:pPr>
            <a:r>
              <a:rPr lang="en-US" sz="2600">
                <a:solidFill>
                  <a:srgbClr val="FFFFFF"/>
                </a:solidFill>
                <a:latin typeface="PT Serif"/>
                <a:ea typeface="PT Serif"/>
                <a:cs typeface="PT Serif"/>
                <a:sym typeface="PT Serif"/>
              </a:rPr>
              <a:t>Partner with Us for Exceptional Website Design and Development</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01198"/>
            <a:ext cx="18288000" cy="205867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At Website Design and Development Company, we specialize in creating stunning, functional, and effective websites. Our team can help you achieve your online goals.</a:t>
            </a:r>
          </a:p>
          <a:p>
            <a:pPr algn="ctr">
              <a:lnSpc>
                <a:spcPts val="4160"/>
              </a:lnSpc>
              <a:spcBef>
                <a:spcPct val="0"/>
              </a:spcBef>
            </a:pPr>
            <a:r>
              <a:rPr lang="en-US" sz="2600">
                <a:solidFill>
                  <a:srgbClr val="FFFFFF"/>
                </a:solidFill>
                <a:latin typeface="PT Serif"/>
                <a:ea typeface="PT Serif"/>
                <a:cs typeface="PT Serif"/>
                <a:sym typeface="PT Serif"/>
              </a:rPr>
              <a:t>By investing in professional website design and development, you can take your business to new heights.</a:t>
            </a:r>
          </a:p>
        </p:txBody>
      </p:sp>
      <p:sp>
        <p:nvSpPr>
          <p:cNvPr name="TextBox 3" id="3"/>
          <p:cNvSpPr txBox="true"/>
          <p:nvPr/>
        </p:nvSpPr>
        <p:spPr>
          <a:xfrm rot="0">
            <a:off x="0" y="6842217"/>
            <a:ext cx="18288000" cy="2582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Crafting </a:t>
            </a:r>
            <a:r>
              <a:rPr lang="en-US" sz="2600">
                <a:solidFill>
                  <a:srgbClr val="FFFFFF"/>
                </a:solidFill>
                <a:latin typeface="PT Serif"/>
                <a:ea typeface="PT Serif"/>
                <a:cs typeface="PT Serif"/>
                <a:sym typeface="PT Serif"/>
              </a:rPr>
              <a:t>Your Digital Presence: The Power of Effective Website Design and Development</a:t>
            </a:r>
          </a:p>
          <a:p>
            <a:pPr algn="ctr">
              <a:lnSpc>
                <a:spcPts val="4160"/>
              </a:lnSpc>
              <a:spcBef>
                <a:spcPct val="0"/>
              </a:spcBef>
            </a:pPr>
            <a:r>
              <a:rPr lang="en-US" sz="2600">
                <a:solidFill>
                  <a:srgbClr val="FFFFFF"/>
                </a:solidFill>
                <a:latin typeface="PT Serif"/>
                <a:ea typeface="PT Serif"/>
                <a:cs typeface="PT Serif"/>
                <a:sym typeface="PT Serif"/>
              </a:rPr>
              <a:t>In today's digital age, a well-designed website is no longer a luxury, but a necessity. It's your online storefront, your digital brochure, and your 24/7 marketing tool. A well-crafted website can significantly impact your brand image, customer engagement, and ultimately, your bottom line.</a:t>
            </a:r>
          </a:p>
          <a:p>
            <a:pPr algn="ctr">
              <a:lnSpc>
                <a:spcPts val="4160"/>
              </a:lnSpc>
              <a:spcBef>
                <a:spcPct val="0"/>
              </a:spcBef>
            </a:pPr>
            <a:r>
              <a:rPr lang="en-US" sz="2600">
                <a:solidFill>
                  <a:srgbClr val="FFFFFF"/>
                </a:solidFill>
                <a:latin typeface="PT Serif"/>
                <a:ea typeface="PT Serif"/>
                <a:cs typeface="PT Serif"/>
                <a:sym typeface="PT Serif"/>
              </a:rPr>
              <a:t>Why Choose Professional Website Design and Development?</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24319"/>
            <a:ext cx="18288000" cy="52019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First Impressi</a:t>
            </a:r>
            <a:r>
              <a:rPr lang="en-US" sz="2600">
                <a:solidFill>
                  <a:srgbClr val="FFFFFF"/>
                </a:solidFill>
                <a:latin typeface="PT Serif"/>
                <a:ea typeface="PT Serif"/>
                <a:cs typeface="PT Serif"/>
                <a:sym typeface="PT Serif"/>
              </a:rPr>
              <a:t>ons Matter: A visually appealing and user-friendly website can leave a lasting impression on your visitors.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Enhanced Brand Identity: A consistent brand identity across all digital platforms, including your website, strengthens brand recognition.</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Improved SEO: Search engine optimization (SEO) techniques can help your website rank higher in search engine results, driving more organic traffic.</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Boosted Customer Engagement: Interactive elements, engaging content, and seamless navigation can keep visitors on your site longer.</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Increased Conversions: A well-designed website can guide visitors towards desired actions, such as making a purchase or signing up for a newsletter.</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DAGVhvPGods</dc:identifier>
  <dcterms:modified xsi:type="dcterms:W3CDTF">2011-08-01T06:04:30Z</dcterms:modified>
  <cp:revision>1</cp:revision>
  <dc:title>Crafting Digital Experiences: A Guide to Website Design and Development</dc:title>
</cp:coreProperties>
</file>