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Lst>
  <p:sldSz cx="18288000" cy="10287000"/>
  <p:notesSz cx="6858000" cy="9144000"/>
  <p:embeddedFontLst>
    <p:embeddedFont>
      <p:font typeface="Montserrat" charset="1" panose="00000500000000000000"/>
      <p:regular r:id="rId1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fonts/font19.fntdata" Type="http://schemas.openxmlformats.org/officeDocument/2006/relationships/font"/><Relationship Id="rId2" Target="presProps.xml" Type="http://schemas.openxmlformats.org/officeDocument/2006/relationships/presProps"/><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 Id="rId4" Target="../media/image3.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10" Target="https://www.quorawebsolution.com/drupal-development-company-in-bangalore" TargetMode="External" Type="http://schemas.openxmlformats.org/officeDocument/2006/relationships/hyperlink"/><Relationship Id="rId11" Target="https://www.quorawebsolution.com/website-maintenance-services-in-bangalore" TargetMode="External" Type="http://schemas.openxmlformats.org/officeDocument/2006/relationships/hyperlink"/><Relationship Id="rId12" Target="https://www.quorawebsolution.com/web-portal-development-company-in-bangalore" TargetMode="External" Type="http://schemas.openxmlformats.org/officeDocument/2006/relationships/hyperlink"/><Relationship Id="rId13" Target="https://www.quorawebsolution.com/magento-website-development-company-in-bangalore" TargetMode="External" Type="http://schemas.openxmlformats.org/officeDocument/2006/relationships/hyperlink"/><Relationship Id="rId14" Target="https://www.quorawebsolution.com/website-development-company-in-bangalore" TargetMode="External" Type="http://schemas.openxmlformats.org/officeDocument/2006/relationships/hyperlink"/><Relationship Id="rId15" Target="https://www.quorawebsolution.com/joomla-development-company-in-bangalore" TargetMode="External" Type="http://schemas.openxmlformats.org/officeDocument/2006/relationships/hyperlink"/><Relationship Id="rId16" Target="https://www.quorawebsolution.com/small-business-web-design-and-development-company-in-bangalore" TargetMode="External" Type="http://schemas.openxmlformats.org/officeDocument/2006/relationships/hyperlink"/><Relationship Id="rId17" Target="https://www.quorawebsolution.com/cheap-website-development-company-in-bangalore" TargetMode="External" Type="http://schemas.openxmlformats.org/officeDocument/2006/relationships/hyperlink"/><Relationship Id="rId18" Target="https://www.quorawebsolution.com/static-website-development-company-in-bangalore" TargetMode="External" Type="http://schemas.openxmlformats.org/officeDocument/2006/relationships/hyperlink"/><Relationship Id="rId19" Target="https://www.quorawebsolution.com/dynamic-website-development-company-in-bangalore" TargetMode="External" Type="http://schemas.openxmlformats.org/officeDocument/2006/relationships/hyperlink"/><Relationship Id="rId2" Target="../media/image8.jpeg" Type="http://schemas.openxmlformats.org/officeDocument/2006/relationships/image"/><Relationship Id="rId20" Target="https://www.quorawebsolution.com/website-design-company-in-bangalore" TargetMode="External" Type="http://schemas.openxmlformats.org/officeDocument/2006/relationships/hyperlink"/><Relationship Id="rId21" Target="https://www.quorawebsolution.com/tour-and-travel-website-development-company-in-bangalore" TargetMode="External" Type="http://schemas.openxmlformats.org/officeDocument/2006/relationships/hyperlink"/><Relationship Id="rId3" Target="../media/image9.png" Type="http://schemas.openxmlformats.org/officeDocument/2006/relationships/image"/><Relationship Id="rId4" Target="../media/image10.jpeg" Type="http://schemas.openxmlformats.org/officeDocument/2006/relationships/image"/><Relationship Id="rId5" Target="../media/image11.jpeg" Type="http://schemas.openxmlformats.org/officeDocument/2006/relationships/image"/><Relationship Id="rId6" Target="https://www.quorawebsolution.com/wordpress-website-development-company-in-bangalore" TargetMode="External" Type="http://schemas.openxmlformats.org/officeDocument/2006/relationships/hyperlink"/><Relationship Id="rId7" Target="https://www.quorawebsolution.com/ecommerce-website-development-company-in-bangalore" TargetMode="External" Type="http://schemas.openxmlformats.org/officeDocument/2006/relationships/hyperlink"/><Relationship Id="rId8" Target="https://www.quorawebsolution.com/php-website-development-company-in-bangalore" TargetMode="External" Type="http://schemas.openxmlformats.org/officeDocument/2006/relationships/hyperlink"/><Relationship Id="rId9" Target="https://www.quorawebsolution.com/cms-website-development-company-in-bangalore" TargetMode="External" Type="http://schemas.openxmlformats.org/officeDocument/2006/relationships/hyperlink"/></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6417009" y="404812"/>
            <a:ext cx="10842291" cy="1247775"/>
          </a:xfrm>
          <a:prstGeom prst="rect">
            <a:avLst/>
          </a:prstGeom>
        </p:spPr>
        <p:txBody>
          <a:bodyPr anchor="t" rtlCol="false" tIns="0" lIns="0" bIns="0" rIns="0">
            <a:spAutoFit/>
          </a:bodyPr>
          <a:lstStyle/>
          <a:p>
            <a:pPr algn="ctr">
              <a:lnSpc>
                <a:spcPts val="9839"/>
              </a:lnSpc>
            </a:pPr>
            <a:r>
              <a:rPr lang="en-US" sz="8199">
                <a:solidFill>
                  <a:srgbClr val="CB6CE6"/>
                </a:solidFill>
                <a:latin typeface="Montserrat"/>
                <a:ea typeface="Montserrat"/>
                <a:cs typeface="Montserrat"/>
                <a:sym typeface="Montserrat"/>
              </a:rPr>
              <a:t>Quora Web Solution</a:t>
            </a:r>
          </a:p>
        </p:txBody>
      </p:sp>
      <p:grpSp>
        <p:nvGrpSpPr>
          <p:cNvPr name="Group 3" id="3"/>
          <p:cNvGrpSpPr/>
          <p:nvPr/>
        </p:nvGrpSpPr>
        <p:grpSpPr>
          <a:xfrm rot="0">
            <a:off x="0" y="2532255"/>
            <a:ext cx="9634620" cy="7706950"/>
            <a:chOff x="0" y="0"/>
            <a:chExt cx="12846159" cy="10275934"/>
          </a:xfrm>
        </p:grpSpPr>
        <p:sp>
          <p:nvSpPr>
            <p:cNvPr name="Freeform 4" id="4"/>
            <p:cNvSpPr/>
            <p:nvPr/>
          </p:nvSpPr>
          <p:spPr>
            <a:xfrm flipH="false" flipV="false" rot="0">
              <a:off x="0" y="0"/>
              <a:ext cx="12846152" cy="10275951"/>
            </a:xfrm>
            <a:custGeom>
              <a:avLst/>
              <a:gdLst/>
              <a:ahLst/>
              <a:cxnLst/>
              <a:rect r="r" b="b" t="t" l="l"/>
              <a:pathLst>
                <a:path h="10275951" w="12846152">
                  <a:moveTo>
                    <a:pt x="12846152" y="10275951"/>
                  </a:moveTo>
                  <a:lnTo>
                    <a:pt x="0" y="10275951"/>
                  </a:lnTo>
                  <a:lnTo>
                    <a:pt x="0" y="0"/>
                  </a:lnTo>
                  <a:lnTo>
                    <a:pt x="12846152" y="0"/>
                  </a:lnTo>
                  <a:lnTo>
                    <a:pt x="12846152" y="10275951"/>
                  </a:lnTo>
                  <a:close/>
                </a:path>
              </a:pathLst>
            </a:custGeom>
            <a:blipFill>
              <a:blip r:embed="rId2"/>
              <a:stretch>
                <a:fillRect l="-20280" t="0" r="-20280" b="0"/>
              </a:stretch>
            </a:blipFill>
          </p:spPr>
        </p:sp>
      </p:grpSp>
      <p:grpSp>
        <p:nvGrpSpPr>
          <p:cNvPr name="Group 5" id="5"/>
          <p:cNvGrpSpPr/>
          <p:nvPr/>
        </p:nvGrpSpPr>
        <p:grpSpPr>
          <a:xfrm rot="282846">
            <a:off x="-4730483" y="9210221"/>
            <a:ext cx="16230600" cy="4402550"/>
            <a:chOff x="0" y="0"/>
            <a:chExt cx="21640800" cy="5870067"/>
          </a:xfrm>
        </p:grpSpPr>
        <p:sp>
          <p:nvSpPr>
            <p:cNvPr name="Freeform 6" id="6"/>
            <p:cNvSpPr/>
            <p:nvPr/>
          </p:nvSpPr>
          <p:spPr>
            <a:xfrm flipH="false" flipV="true" rot="0">
              <a:off x="0" y="0"/>
              <a:ext cx="21640800" cy="5870067"/>
            </a:xfrm>
            <a:custGeom>
              <a:avLst/>
              <a:gdLst/>
              <a:ahLst/>
              <a:cxnLst/>
              <a:rect r="r" b="b" t="t" l="l"/>
              <a:pathLst>
                <a:path h="5870067" w="21640800">
                  <a:moveTo>
                    <a:pt x="0" y="5870067"/>
                  </a:moveTo>
                  <a:lnTo>
                    <a:pt x="21640800" y="5870067"/>
                  </a:lnTo>
                  <a:lnTo>
                    <a:pt x="21640800" y="0"/>
                  </a:lnTo>
                  <a:lnTo>
                    <a:pt x="0" y="0"/>
                  </a:lnTo>
                  <a:lnTo>
                    <a:pt x="0" y="5870067"/>
                  </a:lnTo>
                  <a:close/>
                </a:path>
              </a:pathLst>
            </a:custGeom>
            <a:blipFill>
              <a:blip r:embed="rId3"/>
              <a:stretch>
                <a:fillRect l="-60" t="0" r="-60" b="0"/>
              </a:stretch>
            </a:blipFill>
          </p:spPr>
        </p:sp>
      </p:grpSp>
      <p:sp>
        <p:nvSpPr>
          <p:cNvPr name="TextBox 7" id="7"/>
          <p:cNvSpPr txBox="true"/>
          <p:nvPr/>
        </p:nvSpPr>
        <p:spPr>
          <a:xfrm rot="0">
            <a:off x="10145536" y="2223281"/>
            <a:ext cx="7818239" cy="2362200"/>
          </a:xfrm>
          <a:prstGeom prst="rect">
            <a:avLst/>
          </a:prstGeom>
        </p:spPr>
        <p:txBody>
          <a:bodyPr anchor="t" rtlCol="false" tIns="0" lIns="0" bIns="0" rIns="0">
            <a:spAutoFit/>
          </a:bodyPr>
          <a:lstStyle/>
          <a:p>
            <a:pPr algn="ctr">
              <a:lnSpc>
                <a:spcPts val="6239"/>
              </a:lnSpc>
            </a:pPr>
            <a:r>
              <a:rPr lang="en-US" sz="5199">
                <a:solidFill>
                  <a:srgbClr val="FFDE59"/>
                </a:solidFill>
                <a:latin typeface="Montserrat"/>
                <a:ea typeface="Montserrat"/>
                <a:cs typeface="Montserrat"/>
                <a:sym typeface="Montserrat"/>
              </a:rPr>
              <a:t>Website Design and </a:t>
            </a:r>
          </a:p>
          <a:p>
            <a:pPr algn="ctr">
              <a:lnSpc>
                <a:spcPts val="6239"/>
              </a:lnSpc>
            </a:pPr>
            <a:r>
              <a:rPr lang="en-US" sz="5199">
                <a:solidFill>
                  <a:srgbClr val="FFDE59"/>
                </a:solidFill>
                <a:latin typeface="Montserrat"/>
                <a:ea typeface="Montserrat"/>
                <a:cs typeface="Montserrat"/>
                <a:sym typeface="Montserrat"/>
              </a:rPr>
              <a:t>Development </a:t>
            </a:r>
          </a:p>
          <a:p>
            <a:pPr algn="ctr">
              <a:lnSpc>
                <a:spcPts val="6239"/>
              </a:lnSpc>
            </a:pPr>
            <a:r>
              <a:rPr lang="en-US" sz="5199">
                <a:solidFill>
                  <a:srgbClr val="FFDE59"/>
                </a:solidFill>
                <a:latin typeface="Montserrat"/>
                <a:ea typeface="Montserrat"/>
                <a:cs typeface="Montserrat"/>
                <a:sym typeface="Montserrat"/>
              </a:rPr>
              <a:t>Company</a:t>
            </a:r>
          </a:p>
        </p:txBody>
      </p:sp>
      <p:grpSp>
        <p:nvGrpSpPr>
          <p:cNvPr name="Group 8" id="8"/>
          <p:cNvGrpSpPr/>
          <p:nvPr/>
        </p:nvGrpSpPr>
        <p:grpSpPr>
          <a:xfrm rot="0">
            <a:off x="442969" y="285157"/>
            <a:ext cx="5510285" cy="1928600"/>
            <a:chOff x="0" y="0"/>
            <a:chExt cx="5902100" cy="2065735"/>
          </a:xfrm>
        </p:grpSpPr>
        <p:sp>
          <p:nvSpPr>
            <p:cNvPr name="Freeform 9" id="9"/>
            <p:cNvSpPr/>
            <p:nvPr/>
          </p:nvSpPr>
          <p:spPr>
            <a:xfrm flipH="false" flipV="false" rot="0">
              <a:off x="0" y="0"/>
              <a:ext cx="5902071" cy="2065782"/>
            </a:xfrm>
            <a:custGeom>
              <a:avLst/>
              <a:gdLst/>
              <a:ahLst/>
              <a:cxnLst/>
              <a:rect r="r" b="b" t="t" l="l"/>
              <a:pathLst>
                <a:path h="2065782" w="5902071">
                  <a:moveTo>
                    <a:pt x="0" y="0"/>
                  </a:moveTo>
                  <a:lnTo>
                    <a:pt x="5902071" y="0"/>
                  </a:lnTo>
                  <a:lnTo>
                    <a:pt x="5902071" y="2065782"/>
                  </a:lnTo>
                  <a:lnTo>
                    <a:pt x="0" y="2065782"/>
                  </a:lnTo>
                  <a:lnTo>
                    <a:pt x="0" y="0"/>
                  </a:lnTo>
                  <a:close/>
                </a:path>
              </a:pathLst>
            </a:custGeom>
            <a:blipFill>
              <a:blip r:embed="rId4"/>
              <a:stretch>
                <a:fillRect l="0" t="0" r="0" b="2"/>
              </a:stretch>
            </a:blipFill>
          </p:spPr>
        </p:sp>
      </p:grpSp>
      <p:sp>
        <p:nvSpPr>
          <p:cNvPr name="TextBox 10" id="10"/>
          <p:cNvSpPr txBox="true"/>
          <p:nvPr/>
        </p:nvSpPr>
        <p:spPr>
          <a:xfrm rot="0">
            <a:off x="11192929" y="4890281"/>
            <a:ext cx="5863828" cy="1010920"/>
          </a:xfrm>
          <a:prstGeom prst="rect">
            <a:avLst/>
          </a:prstGeom>
        </p:spPr>
        <p:txBody>
          <a:bodyPr anchor="t" rtlCol="false" tIns="0" lIns="0" bIns="0" rIns="0">
            <a:spAutoFit/>
          </a:bodyPr>
          <a:lstStyle/>
          <a:p>
            <a:pPr algn="ctr">
              <a:lnSpc>
                <a:spcPts val="4160"/>
              </a:lnSpc>
            </a:pPr>
            <a:r>
              <a:rPr lang="en-US" sz="2600">
                <a:solidFill>
                  <a:srgbClr val="38B6FF"/>
                </a:solidFill>
                <a:latin typeface="Montserrat"/>
                <a:ea typeface="Montserrat"/>
                <a:cs typeface="Montserrat"/>
                <a:sym typeface="Montserrat"/>
              </a:rPr>
              <a:t> Web Design &amp; Web Development </a:t>
            </a:r>
          </a:p>
          <a:p>
            <a:pPr algn="ctr">
              <a:lnSpc>
                <a:spcPts val="4160"/>
              </a:lnSpc>
            </a:pPr>
            <a:r>
              <a:rPr lang="en-US" sz="2600">
                <a:solidFill>
                  <a:srgbClr val="38B6FF"/>
                </a:solidFill>
                <a:latin typeface="Montserrat"/>
                <a:ea typeface="Montserrat"/>
                <a:cs typeface="Montserrat"/>
                <a:sym typeface="Montserrat"/>
              </a:rPr>
              <a:t>Company in Bangalore, India</a:t>
            </a:r>
          </a:p>
        </p:txBody>
      </p:sp>
      <p:sp>
        <p:nvSpPr>
          <p:cNvPr name="TextBox 11" id="11"/>
          <p:cNvSpPr txBox="true"/>
          <p:nvPr/>
        </p:nvSpPr>
        <p:spPr>
          <a:xfrm rot="0">
            <a:off x="12099947" y="6206001"/>
            <a:ext cx="5863828" cy="2058670"/>
          </a:xfrm>
          <a:prstGeom prst="rect">
            <a:avLst/>
          </a:prstGeom>
        </p:spPr>
        <p:txBody>
          <a:bodyPr anchor="t" rtlCol="false" tIns="0" lIns="0" bIns="0" rIns="0">
            <a:spAutoFit/>
          </a:bodyPr>
          <a:lstStyle/>
          <a:p>
            <a:pPr algn="ctr">
              <a:lnSpc>
                <a:spcPts val="4160"/>
              </a:lnSpc>
            </a:pPr>
            <a:r>
              <a:rPr lang="en-US" sz="2600">
                <a:solidFill>
                  <a:srgbClr val="FFFFFF"/>
                </a:solidFill>
                <a:latin typeface="Montserrat"/>
                <a:ea typeface="Montserrat"/>
                <a:cs typeface="Montserrat"/>
                <a:sym typeface="Montserrat"/>
              </a:rPr>
              <a:t>www.quorawebsolution.com</a:t>
            </a:r>
          </a:p>
          <a:p>
            <a:pPr algn="ctr">
              <a:lnSpc>
                <a:spcPts val="4160"/>
              </a:lnSpc>
            </a:pPr>
            <a:r>
              <a:rPr lang="en-US" sz="2600">
                <a:solidFill>
                  <a:srgbClr val="FFFFFF"/>
                </a:solidFill>
                <a:latin typeface="Montserrat"/>
                <a:ea typeface="Montserrat"/>
                <a:cs typeface="Montserrat"/>
                <a:sym typeface="Montserrat"/>
              </a:rPr>
              <a:t>+91 9986 056 909</a:t>
            </a:r>
          </a:p>
          <a:p>
            <a:pPr algn="ctr">
              <a:lnSpc>
                <a:spcPts val="4160"/>
              </a:lnSpc>
            </a:pPr>
            <a:r>
              <a:rPr lang="en-US" sz="2600">
                <a:solidFill>
                  <a:srgbClr val="FFFFFF"/>
                </a:solidFill>
                <a:latin typeface="Montserrat"/>
                <a:ea typeface="Montserrat"/>
                <a:cs typeface="Montserrat"/>
                <a:sym typeface="Montserrat"/>
              </a:rPr>
              <a:t>info@quorawebsolutions.com</a:t>
            </a:r>
          </a:p>
          <a:p>
            <a:pPr algn="ctr">
              <a:lnSpc>
                <a:spcPts val="4160"/>
              </a:lnSpc>
            </a:pPr>
          </a:p>
        </p:txBody>
      </p:sp>
      <p:sp>
        <p:nvSpPr>
          <p:cNvPr name="TextBox 12" id="12"/>
          <p:cNvSpPr txBox="true"/>
          <p:nvPr/>
        </p:nvSpPr>
        <p:spPr>
          <a:xfrm rot="0">
            <a:off x="11949261" y="7942529"/>
            <a:ext cx="6338739" cy="2058670"/>
          </a:xfrm>
          <a:prstGeom prst="rect">
            <a:avLst/>
          </a:prstGeom>
        </p:spPr>
        <p:txBody>
          <a:bodyPr anchor="t" rtlCol="false" tIns="0" lIns="0" bIns="0" rIns="0">
            <a:spAutoFit/>
          </a:bodyPr>
          <a:lstStyle/>
          <a:p>
            <a:pPr algn="ctr">
              <a:lnSpc>
                <a:spcPts val="4160"/>
              </a:lnSpc>
            </a:pPr>
            <a:r>
              <a:rPr lang="en-US" sz="2600">
                <a:solidFill>
                  <a:srgbClr val="FFFFFF"/>
                </a:solidFill>
                <a:latin typeface="Montserrat"/>
                <a:ea typeface="Montserrat"/>
                <a:cs typeface="Montserrat"/>
                <a:sym typeface="Montserrat"/>
              </a:rPr>
              <a:t>24A, 1st Main Rd, Chandra Reddy </a:t>
            </a:r>
          </a:p>
          <a:p>
            <a:pPr algn="ctr">
              <a:lnSpc>
                <a:spcPts val="4160"/>
              </a:lnSpc>
            </a:pPr>
            <a:r>
              <a:rPr lang="en-US" sz="2600">
                <a:solidFill>
                  <a:srgbClr val="FFFFFF"/>
                </a:solidFill>
                <a:latin typeface="Montserrat"/>
                <a:ea typeface="Montserrat"/>
                <a:cs typeface="Montserrat"/>
                <a:sym typeface="Montserrat"/>
              </a:rPr>
              <a:t>Layout, Koramangala 4th Block, </a:t>
            </a:r>
          </a:p>
          <a:p>
            <a:pPr algn="ctr">
              <a:lnSpc>
                <a:spcPts val="4160"/>
              </a:lnSpc>
            </a:pPr>
            <a:r>
              <a:rPr lang="en-US" sz="2600">
                <a:solidFill>
                  <a:srgbClr val="FFFFFF"/>
                </a:solidFill>
                <a:latin typeface="Montserrat"/>
                <a:ea typeface="Montserrat"/>
                <a:cs typeface="Montserrat"/>
                <a:sym typeface="Montserrat"/>
              </a:rPr>
              <a:t>Koramangala, Bengaluru, </a:t>
            </a:r>
          </a:p>
          <a:p>
            <a:pPr algn="ctr">
              <a:lnSpc>
                <a:spcPts val="4160"/>
              </a:lnSpc>
            </a:pPr>
            <a:r>
              <a:rPr lang="en-US" sz="2600">
                <a:solidFill>
                  <a:srgbClr val="FFFFFF"/>
                </a:solidFill>
                <a:latin typeface="Montserrat"/>
                <a:ea typeface="Montserrat"/>
                <a:cs typeface="Montserrat"/>
                <a:sym typeface="Montserrat"/>
              </a:rPr>
              <a:t>Karnataka 560034</a:t>
            </a:r>
          </a:p>
        </p:txBody>
      </p:sp>
    </p:spTree>
  </p:cSld>
  <p:clrMapOvr>
    <a:masterClrMapping/>
  </p:clrMapOvr>
</p:sld>
</file>

<file path=ppt/slides/slide10.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450764"/>
            <a:ext cx="18288000" cy="5201920"/>
          </a:xfrm>
          <a:prstGeom prst="rect">
            <a:avLst/>
          </a:prstGeom>
        </p:spPr>
        <p:txBody>
          <a:bodyPr anchor="t" rtlCol="false" tIns="0" lIns="0" bIns="0" rIns="0">
            <a:spAutoFit/>
          </a:bodyPr>
          <a:lstStyle/>
          <a:p>
            <a:pPr algn="ctr">
              <a:lnSpc>
                <a:spcPts val="4160"/>
              </a:lnSpc>
            </a:pPr>
          </a:p>
          <a:p>
            <a:pPr algn="ctr">
              <a:lnSpc>
                <a:spcPts val="4160"/>
              </a:lnSpc>
            </a:pPr>
            <a:r>
              <a:rPr lang="en-US" sz="2600">
                <a:solidFill>
                  <a:srgbClr val="D9D9D9"/>
                </a:solidFill>
                <a:latin typeface="Montserrat"/>
                <a:ea typeface="Montserrat"/>
                <a:cs typeface="Montserrat"/>
                <a:sym typeface="Montserrat"/>
              </a:rPr>
              <a:t>Key Factors to Consider:</a:t>
            </a:r>
          </a:p>
          <a:p>
            <a:pPr algn="ctr" marL="561341" indent="-280670" lvl="1">
              <a:lnSpc>
                <a:spcPts val="4160"/>
              </a:lnSpc>
              <a:spcBef>
                <a:spcPct val="0"/>
              </a:spcBef>
              <a:buFont typeface="Arial"/>
              <a:buChar char="•"/>
            </a:pPr>
            <a:r>
              <a:rPr lang="en-US" sz="2600">
                <a:solidFill>
                  <a:srgbClr val="D9D9D9"/>
                </a:solidFill>
                <a:latin typeface="Montserrat"/>
                <a:ea typeface="Montserrat"/>
                <a:cs typeface="Montserrat"/>
                <a:sym typeface="Montserrat"/>
              </a:rPr>
              <a:t>Experience and Expertise: Look for a company with a proven track record and expertise in y</a:t>
            </a:r>
            <a:r>
              <a:rPr lang="en-US" sz="2600">
                <a:solidFill>
                  <a:srgbClr val="D9D9D9"/>
                </a:solidFill>
                <a:latin typeface="Montserrat"/>
                <a:ea typeface="Montserrat"/>
                <a:cs typeface="Montserrat"/>
                <a:sym typeface="Montserrat"/>
              </a:rPr>
              <a:t>our industry.</a:t>
            </a:r>
          </a:p>
          <a:p>
            <a:pPr algn="ctr" marL="561341" indent="-280670" lvl="1">
              <a:lnSpc>
                <a:spcPts val="4160"/>
              </a:lnSpc>
              <a:spcBef>
                <a:spcPct val="0"/>
              </a:spcBef>
              <a:buFont typeface="Arial"/>
              <a:buChar char="•"/>
            </a:pPr>
            <a:r>
              <a:rPr lang="en-US" sz="2600">
                <a:solidFill>
                  <a:srgbClr val="D9D9D9"/>
                </a:solidFill>
                <a:latin typeface="Montserrat"/>
                <a:ea typeface="Montserrat"/>
                <a:cs typeface="Montserrat"/>
                <a:sym typeface="Montserrat"/>
              </a:rPr>
              <a:t>Portfolio and Case Studies: Review their portfolio and client testimonials.</a:t>
            </a:r>
          </a:p>
          <a:p>
            <a:pPr algn="ctr" marL="561341" indent="-280670" lvl="1">
              <a:lnSpc>
                <a:spcPts val="4160"/>
              </a:lnSpc>
              <a:spcBef>
                <a:spcPct val="0"/>
              </a:spcBef>
              <a:buFont typeface="Arial"/>
              <a:buChar char="•"/>
            </a:pPr>
            <a:r>
              <a:rPr lang="en-US" sz="2600">
                <a:solidFill>
                  <a:srgbClr val="D9D9D9"/>
                </a:solidFill>
                <a:latin typeface="Montserrat"/>
                <a:ea typeface="Montserrat"/>
                <a:cs typeface="Montserrat"/>
                <a:sym typeface="Montserrat"/>
              </a:rPr>
              <a:t>Design Capabilities: Ensure they can create visually appealing and user-friendly designs.</a:t>
            </a:r>
          </a:p>
          <a:p>
            <a:pPr algn="ctr" marL="561341" indent="-280670" lvl="1">
              <a:lnSpc>
                <a:spcPts val="4160"/>
              </a:lnSpc>
              <a:spcBef>
                <a:spcPct val="0"/>
              </a:spcBef>
              <a:buFont typeface="Arial"/>
              <a:buChar char="•"/>
            </a:pPr>
            <a:r>
              <a:rPr lang="en-US" sz="2600">
                <a:solidFill>
                  <a:srgbClr val="D9D9D9"/>
                </a:solidFill>
                <a:latin typeface="Montserrat"/>
                <a:ea typeface="Montserrat"/>
                <a:cs typeface="Montserrat"/>
                <a:sym typeface="Montserrat"/>
              </a:rPr>
              <a:t>Development Skills: Look for a company with expertise in various programming languages and frameworks.</a:t>
            </a:r>
          </a:p>
          <a:p>
            <a:pPr algn="ctr" marL="561341" indent="-280670" lvl="1">
              <a:lnSpc>
                <a:spcPts val="4160"/>
              </a:lnSpc>
              <a:spcBef>
                <a:spcPct val="0"/>
              </a:spcBef>
              <a:buFont typeface="Arial"/>
              <a:buChar char="•"/>
            </a:pPr>
            <a:r>
              <a:rPr lang="en-US" sz="2600">
                <a:solidFill>
                  <a:srgbClr val="D9D9D9"/>
                </a:solidFill>
                <a:latin typeface="Montserrat"/>
                <a:ea typeface="Montserrat"/>
                <a:cs typeface="Montserrat"/>
                <a:sym typeface="Montserrat"/>
              </a:rPr>
              <a:t>SEO and Digital Marketing Expertise: A strong understanding of SEO and digital marketing is crucial.</a:t>
            </a:r>
          </a:p>
          <a:p>
            <a:pPr algn="ctr" marL="561341" indent="-280670" lvl="1">
              <a:lnSpc>
                <a:spcPts val="4160"/>
              </a:lnSpc>
              <a:spcBef>
                <a:spcPct val="0"/>
              </a:spcBef>
              <a:buFont typeface="Arial"/>
              <a:buChar char="•"/>
            </a:pPr>
            <a:r>
              <a:rPr lang="en-US" sz="2600">
                <a:solidFill>
                  <a:srgbClr val="D9D9D9"/>
                </a:solidFill>
                <a:latin typeface="Montserrat"/>
                <a:ea typeface="Montserrat"/>
                <a:cs typeface="Montserrat"/>
                <a:sym typeface="Montserrat"/>
              </a:rPr>
              <a:t>Communication and Collaboration: Effective communication is key to a successful project.</a:t>
            </a:r>
          </a:p>
          <a:p>
            <a:pPr algn="ctr" marL="561341" indent="-280670" lvl="1">
              <a:lnSpc>
                <a:spcPts val="4160"/>
              </a:lnSpc>
              <a:spcBef>
                <a:spcPct val="0"/>
              </a:spcBef>
              <a:buFont typeface="Arial"/>
              <a:buChar char="•"/>
            </a:pPr>
            <a:r>
              <a:rPr lang="en-US" sz="2600">
                <a:solidFill>
                  <a:srgbClr val="D9D9D9"/>
                </a:solidFill>
                <a:latin typeface="Montserrat"/>
                <a:ea typeface="Montserrat"/>
                <a:cs typeface="Montserrat"/>
                <a:sym typeface="Montserrat"/>
              </a:rPr>
              <a:t>Pricing and Contracts: Get clear quotes and review the contract terms carefully.</a:t>
            </a:r>
          </a:p>
        </p:txBody>
      </p:sp>
      <p:sp>
        <p:nvSpPr>
          <p:cNvPr name="TextBox 3" id="3"/>
          <p:cNvSpPr txBox="true"/>
          <p:nvPr/>
        </p:nvSpPr>
        <p:spPr>
          <a:xfrm rot="0">
            <a:off x="8344101" y="9542729"/>
            <a:ext cx="6684507" cy="487045"/>
          </a:xfrm>
          <a:prstGeom prst="rect">
            <a:avLst/>
          </a:prstGeom>
        </p:spPr>
        <p:txBody>
          <a:bodyPr anchor="t" rtlCol="false" tIns="0" lIns="0" bIns="0" rIns="0">
            <a:spAutoFit/>
          </a:bodyPr>
          <a:lstStyle/>
          <a:p>
            <a:pPr algn="ctr">
              <a:lnSpc>
                <a:spcPts val="4160"/>
              </a:lnSpc>
            </a:pPr>
            <a:r>
              <a:rPr lang="en-US" sz="2600">
                <a:solidFill>
                  <a:srgbClr val="FFFFFF"/>
                </a:solidFill>
                <a:latin typeface="Montserrat"/>
                <a:ea typeface="Montserrat"/>
                <a:cs typeface="Montserrat"/>
                <a:sym typeface="Montserrat"/>
              </a:rPr>
              <a:t>www.quorawebsolution.com</a:t>
            </a:r>
          </a:p>
        </p:txBody>
      </p:sp>
    </p:spTree>
  </p:cSld>
  <p:clrMapOvr>
    <a:masterClrMapping/>
  </p:clrMapOvr>
</p:sld>
</file>

<file path=ppt/slides/slide11.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4436059"/>
            <a:ext cx="18288000" cy="5201920"/>
          </a:xfrm>
          <a:prstGeom prst="rect">
            <a:avLst/>
          </a:prstGeom>
        </p:spPr>
        <p:txBody>
          <a:bodyPr anchor="t" rtlCol="false" tIns="0" lIns="0" bIns="0" rIns="0">
            <a:spAutoFit/>
          </a:bodyPr>
          <a:lstStyle/>
          <a:p>
            <a:pPr algn="ctr" marL="561341" indent="-280670" lvl="1">
              <a:lnSpc>
                <a:spcPts val="4160"/>
              </a:lnSpc>
              <a:buFont typeface="Arial"/>
              <a:buChar char="•"/>
            </a:pPr>
          </a:p>
          <a:p>
            <a:pPr algn="ctr">
              <a:lnSpc>
                <a:spcPts val="4160"/>
              </a:lnSpc>
            </a:pPr>
            <a:r>
              <a:rPr lang="en-US" sz="2600">
                <a:solidFill>
                  <a:srgbClr val="D9D9D9"/>
                </a:solidFill>
                <a:latin typeface="Montserrat"/>
                <a:ea typeface="Montserrat"/>
                <a:cs typeface="Montserrat"/>
                <a:sym typeface="Montserrat"/>
              </a:rPr>
              <a:t>Top Website Design and Development Companies:</a:t>
            </a:r>
          </a:p>
          <a:p>
            <a:pPr algn="ctr" marL="561341" indent="-280670" lvl="1">
              <a:lnSpc>
                <a:spcPts val="4160"/>
              </a:lnSpc>
              <a:buFont typeface="Arial"/>
              <a:buChar char="•"/>
            </a:pPr>
            <a:r>
              <a:rPr lang="en-US" sz="2600">
                <a:solidFill>
                  <a:srgbClr val="D9D9D9"/>
                </a:solidFill>
                <a:latin typeface="Montserrat"/>
                <a:ea typeface="Montserrat"/>
                <a:cs typeface="Montserrat"/>
                <a:sym typeface="Montserrat"/>
              </a:rPr>
              <a:t>Company A: Renowned for innovative design and cutting-edge technology.</a:t>
            </a:r>
          </a:p>
          <a:p>
            <a:pPr algn="ctr" marL="561341" indent="-280670" lvl="1">
              <a:lnSpc>
                <a:spcPts val="4160"/>
              </a:lnSpc>
              <a:spcBef>
                <a:spcPct val="0"/>
              </a:spcBef>
              <a:buFont typeface="Arial"/>
              <a:buChar char="•"/>
            </a:pPr>
            <a:r>
              <a:rPr lang="en-US" sz="2600">
                <a:solidFill>
                  <a:srgbClr val="D9D9D9"/>
                </a:solidFill>
                <a:latin typeface="Montserrat"/>
                <a:ea typeface="Montserrat"/>
                <a:cs typeface="Montserrat"/>
                <a:sym typeface="Montserrat"/>
              </a:rPr>
              <a:t>Company B: Specializes in e-commerce soluti</a:t>
            </a:r>
            <a:r>
              <a:rPr lang="en-US" sz="2600">
                <a:solidFill>
                  <a:srgbClr val="D9D9D9"/>
                </a:solidFill>
                <a:latin typeface="Montserrat"/>
                <a:ea typeface="Montserrat"/>
                <a:cs typeface="Montserrat"/>
                <a:sym typeface="Montserrat"/>
              </a:rPr>
              <a:t>ons and helps businesses grow online.</a:t>
            </a:r>
          </a:p>
          <a:p>
            <a:pPr algn="ctr" marL="561341" indent="-280670" lvl="1">
              <a:lnSpc>
                <a:spcPts val="4160"/>
              </a:lnSpc>
              <a:spcBef>
                <a:spcPct val="0"/>
              </a:spcBef>
              <a:buFont typeface="Arial"/>
              <a:buChar char="•"/>
            </a:pPr>
            <a:r>
              <a:rPr lang="en-US" sz="2600">
                <a:solidFill>
                  <a:srgbClr val="D9D9D9"/>
                </a:solidFill>
                <a:latin typeface="Montserrat"/>
                <a:ea typeface="Montserrat"/>
                <a:cs typeface="Montserrat"/>
                <a:sym typeface="Montserrat"/>
              </a:rPr>
              <a:t>Company C: Offers a wide range of services, including web design, development, and SEO.</a:t>
            </a:r>
          </a:p>
          <a:p>
            <a:pPr algn="ctr" marL="561341" indent="-280670" lvl="1">
              <a:lnSpc>
                <a:spcPts val="4160"/>
              </a:lnSpc>
              <a:spcBef>
                <a:spcPct val="0"/>
              </a:spcBef>
              <a:buFont typeface="Arial"/>
              <a:buChar char="•"/>
            </a:pPr>
            <a:r>
              <a:rPr lang="en-US" sz="2600">
                <a:solidFill>
                  <a:srgbClr val="D9D9D9"/>
                </a:solidFill>
                <a:latin typeface="Montserrat"/>
                <a:ea typeface="Montserrat"/>
                <a:cs typeface="Montserrat"/>
                <a:sym typeface="Montserrat"/>
              </a:rPr>
              <a:t>Company D: Known for its expertise in creating high-performance websites.</a:t>
            </a:r>
          </a:p>
          <a:p>
            <a:pPr algn="ctr" marL="561341" indent="-280670" lvl="1">
              <a:lnSpc>
                <a:spcPts val="4160"/>
              </a:lnSpc>
              <a:spcBef>
                <a:spcPct val="0"/>
              </a:spcBef>
              <a:buFont typeface="Arial"/>
              <a:buChar char="•"/>
            </a:pPr>
            <a:r>
              <a:rPr lang="en-US" sz="2600">
                <a:solidFill>
                  <a:srgbClr val="D9D9D9"/>
                </a:solidFill>
                <a:latin typeface="Montserrat"/>
                <a:ea typeface="Montserrat"/>
                <a:cs typeface="Montserrat"/>
                <a:sym typeface="Montserrat"/>
              </a:rPr>
              <a:t>Company E: Focuses on user experience and accessibility.</a:t>
            </a:r>
          </a:p>
          <a:p>
            <a:pPr algn="ctr">
              <a:lnSpc>
                <a:spcPts val="4160"/>
              </a:lnSpc>
              <a:spcBef>
                <a:spcPct val="0"/>
              </a:spcBef>
            </a:pPr>
            <a:r>
              <a:rPr lang="en-US" sz="2600">
                <a:solidFill>
                  <a:srgbClr val="D9D9D9"/>
                </a:solidFill>
                <a:latin typeface="Montserrat"/>
                <a:ea typeface="Montserrat"/>
                <a:cs typeface="Montserrat"/>
                <a:sym typeface="Montserrat"/>
              </a:rPr>
              <a:t>Remember, a well-designed and developed website is an investment in your business's future. By carefully selecting a top-tier website design and development company, you can create a digital presence that drives growth and success.</a:t>
            </a:r>
          </a:p>
        </p:txBody>
      </p:sp>
      <p:sp>
        <p:nvSpPr>
          <p:cNvPr name="TextBox 3" id="3"/>
          <p:cNvSpPr txBox="true"/>
          <p:nvPr/>
        </p:nvSpPr>
        <p:spPr>
          <a:xfrm rot="0">
            <a:off x="8344101" y="9542729"/>
            <a:ext cx="6684507" cy="487045"/>
          </a:xfrm>
          <a:prstGeom prst="rect">
            <a:avLst/>
          </a:prstGeom>
        </p:spPr>
        <p:txBody>
          <a:bodyPr anchor="t" rtlCol="false" tIns="0" lIns="0" bIns="0" rIns="0">
            <a:spAutoFit/>
          </a:bodyPr>
          <a:lstStyle/>
          <a:p>
            <a:pPr algn="ctr">
              <a:lnSpc>
                <a:spcPts val="4160"/>
              </a:lnSpc>
            </a:pPr>
            <a:r>
              <a:rPr lang="en-US" sz="2600">
                <a:solidFill>
                  <a:srgbClr val="FFFFFF"/>
                </a:solidFill>
                <a:latin typeface="Montserrat"/>
                <a:ea typeface="Montserrat"/>
                <a:cs typeface="Montserrat"/>
                <a:sym typeface="Montserrat"/>
              </a:rPr>
              <a:t>www.quorawebsolution.com</a:t>
            </a:r>
          </a:p>
        </p:txBody>
      </p:sp>
    </p:spTree>
  </p:cSld>
  <p:clrMapOvr>
    <a:masterClrMapping/>
  </p:clrMapOvr>
</p:sld>
</file>

<file path=ppt/slides/slide12.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2058499"/>
            <a:ext cx="18288000" cy="2582545"/>
          </a:xfrm>
          <a:prstGeom prst="rect">
            <a:avLst/>
          </a:prstGeom>
        </p:spPr>
        <p:txBody>
          <a:bodyPr anchor="t" rtlCol="false" tIns="0" lIns="0" bIns="0" rIns="0">
            <a:spAutoFit/>
          </a:bodyPr>
          <a:lstStyle/>
          <a:p>
            <a:pPr algn="ctr">
              <a:lnSpc>
                <a:spcPts val="4160"/>
              </a:lnSpc>
            </a:pPr>
            <a:r>
              <a:rPr lang="en-US" sz="2600">
                <a:solidFill>
                  <a:srgbClr val="FFFFFF"/>
                </a:solidFill>
                <a:latin typeface="Montserrat"/>
                <a:ea typeface="Montserrat"/>
                <a:cs typeface="Montserrat"/>
                <a:sym typeface="Montserrat"/>
              </a:rPr>
              <a:t>Quora Web Solution: Quora Web Solution is a trusted website development company based in Bangalore, India, offering a wide array of services to not only domestic but global clientele. Be it Website Design and Development, SEO services, Digital Marketing, Branding, App Development, Ecommerce Solution, and Logo Creation . Quora Web Solution has the best website developers offering top quality services and that is the reason why we are well known as one of the best Website Development Companies in Bangalore, India.</a:t>
            </a:r>
          </a:p>
        </p:txBody>
      </p:sp>
      <p:sp>
        <p:nvSpPr>
          <p:cNvPr name="TextBox 3" id="3"/>
          <p:cNvSpPr txBox="true"/>
          <p:nvPr/>
        </p:nvSpPr>
        <p:spPr>
          <a:xfrm rot="0">
            <a:off x="2013049" y="6564949"/>
            <a:ext cx="7130951" cy="2058670"/>
          </a:xfrm>
          <a:prstGeom prst="rect">
            <a:avLst/>
          </a:prstGeom>
        </p:spPr>
        <p:txBody>
          <a:bodyPr anchor="t" rtlCol="false" tIns="0" lIns="0" bIns="0" rIns="0">
            <a:spAutoFit/>
          </a:bodyPr>
          <a:lstStyle/>
          <a:p>
            <a:pPr algn="ctr">
              <a:lnSpc>
                <a:spcPts val="4160"/>
              </a:lnSpc>
            </a:pPr>
            <a:r>
              <a:rPr lang="en-US" sz="2600">
                <a:solidFill>
                  <a:srgbClr val="FFFFFF"/>
                </a:solidFill>
                <a:latin typeface="Montserrat"/>
                <a:ea typeface="Montserrat"/>
                <a:cs typeface="Montserrat"/>
                <a:sym typeface="Montserrat"/>
              </a:rPr>
              <a:t>Visit Us - www.quorawebsolution.com</a:t>
            </a:r>
          </a:p>
          <a:p>
            <a:pPr algn="ctr">
              <a:lnSpc>
                <a:spcPts val="4160"/>
              </a:lnSpc>
            </a:pPr>
            <a:r>
              <a:rPr lang="en-US" sz="2600">
                <a:solidFill>
                  <a:srgbClr val="FFFFFF"/>
                </a:solidFill>
                <a:latin typeface="Montserrat"/>
                <a:ea typeface="Montserrat"/>
                <a:cs typeface="Montserrat"/>
                <a:sym typeface="Montserrat"/>
              </a:rPr>
              <a:t>Call Us - +91 9986 056 909</a:t>
            </a:r>
          </a:p>
          <a:p>
            <a:pPr algn="ctr">
              <a:lnSpc>
                <a:spcPts val="4160"/>
              </a:lnSpc>
            </a:pPr>
            <a:r>
              <a:rPr lang="en-US" sz="2600">
                <a:solidFill>
                  <a:srgbClr val="FFFFFF"/>
                </a:solidFill>
                <a:latin typeface="Montserrat"/>
                <a:ea typeface="Montserrat"/>
                <a:cs typeface="Montserrat"/>
                <a:sym typeface="Montserrat"/>
              </a:rPr>
              <a:t>Mail Us - info@quorawebsolutions.com</a:t>
            </a:r>
          </a:p>
          <a:p>
            <a:pPr algn="ctr">
              <a:lnSpc>
                <a:spcPts val="4160"/>
              </a:lnSpc>
            </a:pPr>
          </a:p>
        </p:txBody>
      </p:sp>
      <p:sp>
        <p:nvSpPr>
          <p:cNvPr name="TextBox 4" id="4"/>
          <p:cNvSpPr txBox="true"/>
          <p:nvPr/>
        </p:nvSpPr>
        <p:spPr>
          <a:xfrm rot="0">
            <a:off x="8344101" y="9542729"/>
            <a:ext cx="6684507" cy="487045"/>
          </a:xfrm>
          <a:prstGeom prst="rect">
            <a:avLst/>
          </a:prstGeom>
        </p:spPr>
        <p:txBody>
          <a:bodyPr anchor="t" rtlCol="false" tIns="0" lIns="0" bIns="0" rIns="0">
            <a:spAutoFit/>
          </a:bodyPr>
          <a:lstStyle/>
          <a:p>
            <a:pPr algn="ctr">
              <a:lnSpc>
                <a:spcPts val="4160"/>
              </a:lnSpc>
            </a:pPr>
            <a:r>
              <a:rPr lang="en-US" sz="2600">
                <a:solidFill>
                  <a:srgbClr val="FFFFFF"/>
                </a:solidFill>
                <a:latin typeface="Montserrat"/>
                <a:ea typeface="Montserrat"/>
                <a:cs typeface="Montserrat"/>
                <a:sym typeface="Montserrat"/>
              </a:rPr>
              <a:t>www.quorawebsolution.com</a:t>
            </a:r>
          </a:p>
        </p:txBody>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5400000">
            <a:off x="4000500" y="-4000500"/>
            <a:ext cx="10287000" cy="18288000"/>
            <a:chOff x="0" y="0"/>
            <a:chExt cx="13716000" cy="24384000"/>
          </a:xfrm>
        </p:grpSpPr>
        <p:sp>
          <p:nvSpPr>
            <p:cNvPr name="Freeform 3" id="3"/>
            <p:cNvSpPr/>
            <p:nvPr/>
          </p:nvSpPr>
          <p:spPr>
            <a:xfrm flipH="false" flipV="false" rot="0">
              <a:off x="0" y="0"/>
              <a:ext cx="13716000" cy="24384000"/>
            </a:xfrm>
            <a:custGeom>
              <a:avLst/>
              <a:gdLst/>
              <a:ahLst/>
              <a:cxnLst/>
              <a:rect r="r" b="b" t="t" l="l"/>
              <a:pathLst>
                <a:path h="24384000" w="13716000">
                  <a:moveTo>
                    <a:pt x="13716000" y="0"/>
                  </a:moveTo>
                  <a:lnTo>
                    <a:pt x="13716000" y="24384000"/>
                  </a:lnTo>
                  <a:lnTo>
                    <a:pt x="0" y="24384000"/>
                  </a:lnTo>
                  <a:lnTo>
                    <a:pt x="0" y="0"/>
                  </a:lnTo>
                  <a:lnTo>
                    <a:pt x="13716000" y="0"/>
                  </a:lnTo>
                  <a:close/>
                </a:path>
              </a:pathLst>
            </a:custGeom>
            <a:blipFill>
              <a:blip r:embed="rId2"/>
              <a:stretch>
                <a:fillRect l="-18098" t="0" r="-18098" b="0"/>
              </a:stretch>
            </a:blipFill>
          </p:spPr>
        </p:sp>
      </p:grpSp>
      <p:grpSp>
        <p:nvGrpSpPr>
          <p:cNvPr name="Group 4" id="4"/>
          <p:cNvGrpSpPr/>
          <p:nvPr/>
        </p:nvGrpSpPr>
        <p:grpSpPr>
          <a:xfrm rot="3339144">
            <a:off x="-4591061" y="5209522"/>
            <a:ext cx="9877602" cy="5536051"/>
            <a:chOff x="0" y="0"/>
            <a:chExt cx="13170136" cy="7381401"/>
          </a:xfrm>
        </p:grpSpPr>
        <p:sp>
          <p:nvSpPr>
            <p:cNvPr name="Freeform 5" id="5"/>
            <p:cNvSpPr/>
            <p:nvPr/>
          </p:nvSpPr>
          <p:spPr>
            <a:xfrm flipH="false" flipV="false" rot="0">
              <a:off x="0" y="0"/>
              <a:ext cx="13170154" cy="7381367"/>
            </a:xfrm>
            <a:custGeom>
              <a:avLst/>
              <a:gdLst/>
              <a:ahLst/>
              <a:cxnLst/>
              <a:rect r="r" b="b" t="t" l="l"/>
              <a:pathLst>
                <a:path h="7381367" w="13170154">
                  <a:moveTo>
                    <a:pt x="0" y="0"/>
                  </a:moveTo>
                  <a:lnTo>
                    <a:pt x="13170154" y="0"/>
                  </a:lnTo>
                  <a:lnTo>
                    <a:pt x="13170154" y="7381367"/>
                  </a:lnTo>
                  <a:lnTo>
                    <a:pt x="0" y="7381367"/>
                  </a:lnTo>
                  <a:lnTo>
                    <a:pt x="0" y="0"/>
                  </a:lnTo>
                  <a:close/>
                </a:path>
              </a:pathLst>
            </a:custGeom>
            <a:blipFill>
              <a:blip r:embed="rId3"/>
              <a:stretch>
                <a:fillRect l="0" t="0" r="0" b="0"/>
              </a:stretch>
            </a:blipFill>
          </p:spPr>
        </p:sp>
      </p:grpSp>
      <p:grpSp>
        <p:nvGrpSpPr>
          <p:cNvPr name="Group 6" id="6"/>
          <p:cNvGrpSpPr/>
          <p:nvPr/>
        </p:nvGrpSpPr>
        <p:grpSpPr>
          <a:xfrm rot="0">
            <a:off x="9854955" y="353167"/>
            <a:ext cx="7373989" cy="9232664"/>
            <a:chOff x="0" y="0"/>
            <a:chExt cx="9831986" cy="12310219"/>
          </a:xfrm>
        </p:grpSpPr>
        <p:sp>
          <p:nvSpPr>
            <p:cNvPr name="Freeform 7" id="7"/>
            <p:cNvSpPr/>
            <p:nvPr/>
          </p:nvSpPr>
          <p:spPr>
            <a:xfrm flipH="false" flipV="false" rot="0">
              <a:off x="0" y="0"/>
              <a:ext cx="9832086" cy="12310237"/>
            </a:xfrm>
            <a:custGeom>
              <a:avLst/>
              <a:gdLst/>
              <a:ahLst/>
              <a:cxnLst/>
              <a:rect r="r" b="b" t="t" l="l"/>
              <a:pathLst>
                <a:path h="12310237" w="9832086">
                  <a:moveTo>
                    <a:pt x="9831959" y="12310237"/>
                  </a:moveTo>
                  <a:lnTo>
                    <a:pt x="0" y="12310237"/>
                  </a:lnTo>
                  <a:lnTo>
                    <a:pt x="0" y="0"/>
                  </a:lnTo>
                  <a:lnTo>
                    <a:pt x="9828911" y="0"/>
                  </a:lnTo>
                  <a:lnTo>
                    <a:pt x="9832086" y="12310237"/>
                  </a:lnTo>
                  <a:close/>
                </a:path>
              </a:pathLst>
            </a:custGeom>
            <a:blipFill>
              <a:blip r:embed="rId4"/>
              <a:stretch>
                <a:fillRect l="-43903" t="0" r="-43902" b="0"/>
              </a:stretch>
            </a:blipFill>
          </p:spPr>
        </p:sp>
      </p:grpSp>
      <p:grpSp>
        <p:nvGrpSpPr>
          <p:cNvPr name="Group 8" id="8"/>
          <p:cNvGrpSpPr/>
          <p:nvPr/>
        </p:nvGrpSpPr>
        <p:grpSpPr>
          <a:xfrm rot="0">
            <a:off x="9817595" y="292457"/>
            <a:ext cx="7441705" cy="9340075"/>
            <a:chOff x="0" y="0"/>
            <a:chExt cx="9922273" cy="12453433"/>
          </a:xfrm>
        </p:grpSpPr>
        <p:sp>
          <p:nvSpPr>
            <p:cNvPr name="Freeform 9" id="9"/>
            <p:cNvSpPr/>
            <p:nvPr/>
          </p:nvSpPr>
          <p:spPr>
            <a:xfrm flipH="false" flipV="false" rot="0">
              <a:off x="0" y="0"/>
              <a:ext cx="9922256" cy="12453493"/>
            </a:xfrm>
            <a:custGeom>
              <a:avLst/>
              <a:gdLst/>
              <a:ahLst/>
              <a:cxnLst/>
              <a:rect r="r" b="b" t="t" l="l"/>
              <a:pathLst>
                <a:path h="12453493" w="9922256">
                  <a:moveTo>
                    <a:pt x="9922256" y="12453493"/>
                  </a:moveTo>
                  <a:lnTo>
                    <a:pt x="0" y="12453493"/>
                  </a:lnTo>
                  <a:lnTo>
                    <a:pt x="0" y="0"/>
                  </a:lnTo>
                  <a:lnTo>
                    <a:pt x="9922256" y="0"/>
                  </a:lnTo>
                  <a:lnTo>
                    <a:pt x="9922256" y="12453493"/>
                  </a:lnTo>
                  <a:close/>
                </a:path>
              </a:pathLst>
            </a:custGeom>
            <a:blipFill>
              <a:blip r:embed="rId5"/>
              <a:stretch>
                <a:fillRect l="-33775" t="0" r="-33775" b="0"/>
              </a:stretch>
            </a:blipFill>
          </p:spPr>
        </p:sp>
      </p:grpSp>
      <p:sp>
        <p:nvSpPr>
          <p:cNvPr name="TextBox 10" id="10"/>
          <p:cNvSpPr txBox="true"/>
          <p:nvPr/>
        </p:nvSpPr>
        <p:spPr>
          <a:xfrm rot="0">
            <a:off x="7267729" y="571513"/>
            <a:ext cx="6270719" cy="9143975"/>
          </a:xfrm>
          <a:prstGeom prst="rect">
            <a:avLst/>
          </a:prstGeom>
        </p:spPr>
        <p:txBody>
          <a:bodyPr anchor="t" rtlCol="false" tIns="0" lIns="0" bIns="0" rIns="0">
            <a:spAutoFit/>
          </a:bodyPr>
          <a:lstStyle/>
          <a:p>
            <a:pPr algn="ctr">
              <a:lnSpc>
                <a:spcPts val="2279"/>
              </a:lnSpc>
            </a:pPr>
            <a:r>
              <a:rPr lang="en-US" sz="1899" u="sng">
                <a:solidFill>
                  <a:srgbClr val="FFFFFF"/>
                </a:solidFill>
                <a:latin typeface="Montserrat"/>
                <a:ea typeface="Montserrat"/>
                <a:cs typeface="Montserrat"/>
                <a:sym typeface="Montserrat"/>
                <a:hlinkClick r:id="rId6" tooltip="https://www.quorawebsolution.com/wordpress-website-development-company-in-bangalore"/>
              </a:rPr>
              <a:t>WORDPRESS DEVELOPMENT</a:t>
            </a:r>
          </a:p>
          <a:p>
            <a:pPr algn="ctr">
              <a:lnSpc>
                <a:spcPts val="2279"/>
              </a:lnSpc>
            </a:pPr>
          </a:p>
          <a:p>
            <a:pPr algn="ctr">
              <a:lnSpc>
                <a:spcPts val="2279"/>
              </a:lnSpc>
            </a:pPr>
            <a:r>
              <a:rPr lang="en-US" sz="1899" u="sng">
                <a:solidFill>
                  <a:srgbClr val="FFFFFF"/>
                </a:solidFill>
                <a:latin typeface="Montserrat"/>
                <a:ea typeface="Montserrat"/>
                <a:cs typeface="Montserrat"/>
                <a:sym typeface="Montserrat"/>
                <a:hlinkClick r:id="rId7" tooltip="https://www.quorawebsolution.com/ecommerce-website-development-company-in-bangalore"/>
              </a:rPr>
              <a:t>ECOMMERCE DEVELOPMENT</a:t>
            </a:r>
          </a:p>
          <a:p>
            <a:pPr algn="ctr">
              <a:lnSpc>
                <a:spcPts val="2279"/>
              </a:lnSpc>
            </a:pPr>
          </a:p>
          <a:p>
            <a:pPr algn="ctr">
              <a:lnSpc>
                <a:spcPts val="2279"/>
              </a:lnSpc>
            </a:pPr>
            <a:r>
              <a:rPr lang="en-US" sz="1899" u="sng">
                <a:solidFill>
                  <a:srgbClr val="FFFFFF"/>
                </a:solidFill>
                <a:latin typeface="Montserrat"/>
                <a:ea typeface="Montserrat"/>
                <a:cs typeface="Montserrat"/>
                <a:sym typeface="Montserrat"/>
                <a:hlinkClick r:id="rId8" tooltip="https://www.quorawebsolution.com/php-website-development-company-in-bangalore"/>
              </a:rPr>
              <a:t>PHP DEVELOPMENT</a:t>
            </a:r>
          </a:p>
          <a:p>
            <a:pPr algn="ctr">
              <a:lnSpc>
                <a:spcPts val="2279"/>
              </a:lnSpc>
            </a:pPr>
          </a:p>
          <a:p>
            <a:pPr algn="ctr">
              <a:lnSpc>
                <a:spcPts val="2279"/>
              </a:lnSpc>
            </a:pPr>
            <a:r>
              <a:rPr lang="en-US" sz="1899" u="sng">
                <a:solidFill>
                  <a:srgbClr val="FFFFFF"/>
                </a:solidFill>
                <a:latin typeface="Montserrat"/>
                <a:ea typeface="Montserrat"/>
                <a:cs typeface="Montserrat"/>
                <a:sym typeface="Montserrat"/>
                <a:hlinkClick r:id="rId9" tooltip="https://www.quorawebsolution.com/cms-website-development-company-in-bangalore"/>
              </a:rPr>
              <a:t>CMS DEVELOPMENT</a:t>
            </a:r>
          </a:p>
          <a:p>
            <a:pPr algn="ctr">
              <a:lnSpc>
                <a:spcPts val="2279"/>
              </a:lnSpc>
            </a:pPr>
          </a:p>
          <a:p>
            <a:pPr algn="ctr">
              <a:lnSpc>
                <a:spcPts val="2279"/>
              </a:lnSpc>
            </a:pPr>
            <a:r>
              <a:rPr lang="en-US" sz="1899" u="sng">
                <a:solidFill>
                  <a:srgbClr val="FFFFFF"/>
                </a:solidFill>
                <a:latin typeface="Montserrat"/>
                <a:ea typeface="Montserrat"/>
                <a:cs typeface="Montserrat"/>
                <a:sym typeface="Montserrat"/>
                <a:hlinkClick r:id="rId10" tooltip="https://www.quorawebsolution.com/drupal-development-company-in-bangalore"/>
              </a:rPr>
              <a:t>DRUPAL DEVELOPMENT</a:t>
            </a:r>
          </a:p>
          <a:p>
            <a:pPr algn="ctr">
              <a:lnSpc>
                <a:spcPts val="2279"/>
              </a:lnSpc>
            </a:pPr>
          </a:p>
          <a:p>
            <a:pPr algn="ctr">
              <a:lnSpc>
                <a:spcPts val="2279"/>
              </a:lnSpc>
            </a:pPr>
            <a:r>
              <a:rPr lang="en-US" sz="1899" u="sng">
                <a:solidFill>
                  <a:srgbClr val="FFFFFF"/>
                </a:solidFill>
                <a:latin typeface="Montserrat"/>
                <a:ea typeface="Montserrat"/>
                <a:cs typeface="Montserrat"/>
                <a:sym typeface="Montserrat"/>
                <a:hlinkClick r:id="rId11" tooltip="https://www.quorawebsolution.com/website-maintenance-services-in-bangalore"/>
              </a:rPr>
              <a:t>WEBSITE SERVICES</a:t>
            </a:r>
          </a:p>
          <a:p>
            <a:pPr algn="ctr">
              <a:lnSpc>
                <a:spcPts val="2279"/>
              </a:lnSpc>
            </a:pPr>
          </a:p>
          <a:p>
            <a:pPr algn="ctr">
              <a:lnSpc>
                <a:spcPts val="2279"/>
              </a:lnSpc>
            </a:pPr>
            <a:r>
              <a:rPr lang="en-US" sz="1899" u="sng">
                <a:solidFill>
                  <a:srgbClr val="FFFFFF"/>
                </a:solidFill>
                <a:latin typeface="Montserrat"/>
                <a:ea typeface="Montserrat"/>
                <a:cs typeface="Montserrat"/>
                <a:sym typeface="Montserrat"/>
                <a:hlinkClick r:id="rId12" tooltip="https://www.quorawebsolution.com/web-portal-development-company-in-bangalore"/>
              </a:rPr>
              <a:t>WEBPORTAL DEVELOPMENT</a:t>
            </a:r>
          </a:p>
          <a:p>
            <a:pPr algn="ctr">
              <a:lnSpc>
                <a:spcPts val="2279"/>
              </a:lnSpc>
            </a:pPr>
          </a:p>
          <a:p>
            <a:pPr algn="ctr">
              <a:lnSpc>
                <a:spcPts val="2279"/>
              </a:lnSpc>
            </a:pPr>
            <a:r>
              <a:rPr lang="en-US" sz="1899" u="sng">
                <a:solidFill>
                  <a:srgbClr val="FFFFFF"/>
                </a:solidFill>
                <a:latin typeface="Montserrat"/>
                <a:ea typeface="Montserrat"/>
                <a:cs typeface="Montserrat"/>
                <a:sym typeface="Montserrat"/>
                <a:hlinkClick r:id="rId13" tooltip="https://www.quorawebsolution.com/magento-website-development-company-in-bangalore"/>
              </a:rPr>
              <a:t>MAGENTO DEVELOPMENT</a:t>
            </a:r>
          </a:p>
          <a:p>
            <a:pPr algn="ctr">
              <a:lnSpc>
                <a:spcPts val="2279"/>
              </a:lnSpc>
            </a:pPr>
          </a:p>
          <a:p>
            <a:pPr algn="ctr">
              <a:lnSpc>
                <a:spcPts val="2279"/>
              </a:lnSpc>
            </a:pPr>
            <a:r>
              <a:rPr lang="en-US" sz="1899" u="sng">
                <a:solidFill>
                  <a:srgbClr val="FFFFFF"/>
                </a:solidFill>
                <a:latin typeface="Montserrat"/>
                <a:ea typeface="Montserrat"/>
                <a:cs typeface="Montserrat"/>
                <a:sym typeface="Montserrat"/>
                <a:hlinkClick r:id="rId14" tooltip="https://www.quorawebsolution.com/website-development-company-in-bangalore"/>
              </a:rPr>
              <a:t>WEBSITE DEVELOPMENT</a:t>
            </a:r>
          </a:p>
          <a:p>
            <a:pPr algn="ctr">
              <a:lnSpc>
                <a:spcPts val="2279"/>
              </a:lnSpc>
            </a:pPr>
          </a:p>
          <a:p>
            <a:pPr algn="ctr">
              <a:lnSpc>
                <a:spcPts val="2279"/>
              </a:lnSpc>
            </a:pPr>
            <a:r>
              <a:rPr lang="en-US" sz="1899" u="sng">
                <a:solidFill>
                  <a:srgbClr val="FFFFFF"/>
                </a:solidFill>
                <a:latin typeface="Montserrat"/>
                <a:ea typeface="Montserrat"/>
                <a:cs typeface="Montserrat"/>
                <a:sym typeface="Montserrat"/>
                <a:hlinkClick r:id="rId15" tooltip="https://www.quorawebsolution.com/joomla-development-company-in-bangalore"/>
              </a:rPr>
              <a:t>JOOMLA DEVELOPMENT</a:t>
            </a:r>
          </a:p>
          <a:p>
            <a:pPr algn="ctr">
              <a:lnSpc>
                <a:spcPts val="2279"/>
              </a:lnSpc>
            </a:pPr>
          </a:p>
          <a:p>
            <a:pPr algn="ctr">
              <a:lnSpc>
                <a:spcPts val="2279"/>
              </a:lnSpc>
            </a:pPr>
            <a:r>
              <a:rPr lang="en-US" sz="1899" u="sng">
                <a:solidFill>
                  <a:srgbClr val="FFFFFF"/>
                </a:solidFill>
                <a:latin typeface="Montserrat"/>
                <a:ea typeface="Montserrat"/>
                <a:cs typeface="Montserrat"/>
                <a:sym typeface="Montserrat"/>
                <a:hlinkClick r:id="rId16" tooltip="https://www.quorawebsolution.com/small-business-web-design-and-development-company-in-bangalore"/>
              </a:rPr>
              <a:t>SMALL BUSINESS DEVELOPMENT</a:t>
            </a:r>
          </a:p>
          <a:p>
            <a:pPr algn="ctr">
              <a:lnSpc>
                <a:spcPts val="2279"/>
              </a:lnSpc>
            </a:pPr>
          </a:p>
          <a:p>
            <a:pPr algn="ctr">
              <a:lnSpc>
                <a:spcPts val="2279"/>
              </a:lnSpc>
            </a:pPr>
            <a:r>
              <a:rPr lang="en-US" sz="1899" u="sng">
                <a:solidFill>
                  <a:srgbClr val="FFFFFF"/>
                </a:solidFill>
                <a:latin typeface="Montserrat"/>
                <a:ea typeface="Montserrat"/>
                <a:cs typeface="Montserrat"/>
                <a:sym typeface="Montserrat"/>
                <a:hlinkClick r:id="rId17" tooltip="https://www.quorawebsolution.com/cheap-website-development-company-in-bangalore"/>
              </a:rPr>
              <a:t>CHEAP WEBSITE DEVELOPMENT</a:t>
            </a:r>
          </a:p>
          <a:p>
            <a:pPr algn="ctr">
              <a:lnSpc>
                <a:spcPts val="2279"/>
              </a:lnSpc>
            </a:pPr>
          </a:p>
          <a:p>
            <a:pPr algn="ctr">
              <a:lnSpc>
                <a:spcPts val="2279"/>
              </a:lnSpc>
            </a:pPr>
            <a:r>
              <a:rPr lang="en-US" sz="1899" u="sng">
                <a:solidFill>
                  <a:srgbClr val="FFFFFF"/>
                </a:solidFill>
                <a:latin typeface="Montserrat"/>
                <a:ea typeface="Montserrat"/>
                <a:cs typeface="Montserrat"/>
                <a:sym typeface="Montserrat"/>
                <a:hlinkClick r:id="rId18" tooltip="https://www.quorawebsolution.com/static-website-development-company-in-bangalore"/>
              </a:rPr>
              <a:t>STATIC WEBSITE DEVELOPMENT</a:t>
            </a:r>
          </a:p>
          <a:p>
            <a:pPr algn="ctr">
              <a:lnSpc>
                <a:spcPts val="2279"/>
              </a:lnSpc>
            </a:pPr>
          </a:p>
          <a:p>
            <a:pPr algn="ctr">
              <a:lnSpc>
                <a:spcPts val="2279"/>
              </a:lnSpc>
            </a:pPr>
            <a:r>
              <a:rPr lang="en-US" sz="1899" u="sng">
                <a:solidFill>
                  <a:srgbClr val="FFFFFF"/>
                </a:solidFill>
                <a:latin typeface="Montserrat"/>
                <a:ea typeface="Montserrat"/>
                <a:cs typeface="Montserrat"/>
                <a:sym typeface="Montserrat"/>
                <a:hlinkClick r:id="rId19" tooltip="https://www.quorawebsolution.com/dynamic-website-development-company-in-bangalore"/>
              </a:rPr>
              <a:t>DYNAMIC WEBSITE DEVELOPMENT</a:t>
            </a:r>
          </a:p>
          <a:p>
            <a:pPr algn="ctr">
              <a:lnSpc>
                <a:spcPts val="2279"/>
              </a:lnSpc>
            </a:pPr>
          </a:p>
          <a:p>
            <a:pPr algn="ctr">
              <a:lnSpc>
                <a:spcPts val="2279"/>
              </a:lnSpc>
            </a:pPr>
            <a:r>
              <a:rPr lang="en-US" sz="1899" u="sng">
                <a:solidFill>
                  <a:srgbClr val="FFFFFF"/>
                </a:solidFill>
                <a:latin typeface="Montserrat"/>
                <a:ea typeface="Montserrat"/>
                <a:cs typeface="Montserrat"/>
                <a:sym typeface="Montserrat"/>
                <a:hlinkClick r:id="rId20" tooltip="https://www.quorawebsolution.com/website-design-company-in-bangalore"/>
              </a:rPr>
              <a:t>WEBSITE DESIGN COMPANY</a:t>
            </a:r>
          </a:p>
          <a:p>
            <a:pPr algn="ctr">
              <a:lnSpc>
                <a:spcPts val="2279"/>
              </a:lnSpc>
            </a:pPr>
          </a:p>
          <a:p>
            <a:pPr algn="ctr">
              <a:lnSpc>
                <a:spcPts val="2279"/>
              </a:lnSpc>
            </a:pPr>
            <a:r>
              <a:rPr lang="en-US" sz="1899" u="sng">
                <a:solidFill>
                  <a:srgbClr val="FFFFFF"/>
                </a:solidFill>
                <a:latin typeface="Montserrat"/>
                <a:ea typeface="Montserrat"/>
                <a:cs typeface="Montserrat"/>
                <a:sym typeface="Montserrat"/>
                <a:hlinkClick r:id="rId21" tooltip="https://www.quorawebsolution.com/tour-and-travel-website-development-company-in-bangalore"/>
              </a:rPr>
              <a:t>TOUR AND TRAVEL WEBSITE DEVELOPMENT</a:t>
            </a:r>
          </a:p>
          <a:p>
            <a:pPr algn="ctr">
              <a:lnSpc>
                <a:spcPts val="2279"/>
              </a:lnSpc>
            </a:pPr>
          </a:p>
        </p:txBody>
      </p:sp>
      <p:sp>
        <p:nvSpPr>
          <p:cNvPr name="TextBox 11" id="11"/>
          <p:cNvSpPr txBox="true"/>
          <p:nvPr/>
        </p:nvSpPr>
        <p:spPr>
          <a:xfrm rot="0">
            <a:off x="2648460" y="362692"/>
            <a:ext cx="3369355" cy="781034"/>
          </a:xfrm>
          <a:prstGeom prst="rect">
            <a:avLst/>
          </a:prstGeom>
        </p:spPr>
        <p:txBody>
          <a:bodyPr anchor="t" rtlCol="false" tIns="0" lIns="0" bIns="0" rIns="0">
            <a:spAutoFit/>
          </a:bodyPr>
          <a:lstStyle/>
          <a:p>
            <a:pPr algn="ctr">
              <a:lnSpc>
                <a:spcPts val="6240"/>
              </a:lnSpc>
            </a:pPr>
            <a:r>
              <a:rPr lang="en-US" sz="5199">
                <a:solidFill>
                  <a:srgbClr val="FFFFFF"/>
                </a:solidFill>
                <a:latin typeface="Montserrat"/>
                <a:ea typeface="Montserrat"/>
                <a:cs typeface="Montserrat"/>
                <a:sym typeface="Montserrat"/>
              </a:rPr>
              <a:t>Services</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Freeform 2" id="2"/>
          <p:cNvSpPr/>
          <p:nvPr/>
        </p:nvSpPr>
        <p:spPr>
          <a:xfrm flipH="false" flipV="false" rot="0">
            <a:off x="1877599" y="370231"/>
            <a:ext cx="14750226" cy="6475485"/>
          </a:xfrm>
          <a:custGeom>
            <a:avLst/>
            <a:gdLst/>
            <a:ahLst/>
            <a:cxnLst/>
            <a:rect r="r" b="b" t="t" l="l"/>
            <a:pathLst>
              <a:path h="6475485" w="14750226">
                <a:moveTo>
                  <a:pt x="0" y="0"/>
                </a:moveTo>
                <a:lnTo>
                  <a:pt x="14750226" y="0"/>
                </a:lnTo>
                <a:lnTo>
                  <a:pt x="14750226" y="6475485"/>
                </a:lnTo>
                <a:lnTo>
                  <a:pt x="0" y="6475485"/>
                </a:lnTo>
                <a:lnTo>
                  <a:pt x="0" y="0"/>
                </a:lnTo>
                <a:close/>
              </a:path>
            </a:pathLst>
          </a:custGeom>
          <a:blipFill>
            <a:blip r:embed="rId2"/>
            <a:stretch>
              <a:fillRect l="-4952" t="-13884" r="-4952" b="0"/>
            </a:stretch>
          </a:blipFill>
        </p:spPr>
      </p:sp>
      <p:sp>
        <p:nvSpPr>
          <p:cNvPr name="TextBox 3" id="3"/>
          <p:cNvSpPr txBox="true"/>
          <p:nvPr/>
        </p:nvSpPr>
        <p:spPr>
          <a:xfrm rot="0">
            <a:off x="0" y="8771255"/>
            <a:ext cx="18288000" cy="487045"/>
          </a:xfrm>
          <a:prstGeom prst="rect">
            <a:avLst/>
          </a:prstGeom>
        </p:spPr>
        <p:txBody>
          <a:bodyPr anchor="t" rtlCol="false" tIns="0" lIns="0" bIns="0" rIns="0">
            <a:spAutoFit/>
          </a:bodyPr>
          <a:lstStyle/>
          <a:p>
            <a:pPr algn="ctr">
              <a:lnSpc>
                <a:spcPts val="4160"/>
              </a:lnSpc>
              <a:spcBef>
                <a:spcPct val="0"/>
              </a:spcBef>
            </a:pPr>
            <a:r>
              <a:rPr lang="en-US" sz="2600">
                <a:solidFill>
                  <a:srgbClr val="D9D9D9"/>
                </a:solidFill>
                <a:latin typeface="Montserrat"/>
                <a:ea typeface="Montserrat"/>
                <a:cs typeface="Montserrat"/>
                <a:sym typeface="Montserrat"/>
              </a:rPr>
              <a:t>The Digital Advantage: How Top-Tier Website Design and Development Companies Can Help You Thrive</a:t>
            </a:r>
          </a:p>
        </p:txBody>
      </p:sp>
      <p:sp>
        <p:nvSpPr>
          <p:cNvPr name="TextBox 4" id="4"/>
          <p:cNvSpPr txBox="true"/>
          <p:nvPr/>
        </p:nvSpPr>
        <p:spPr>
          <a:xfrm rot="0">
            <a:off x="8344101" y="9542729"/>
            <a:ext cx="6684507" cy="487045"/>
          </a:xfrm>
          <a:prstGeom prst="rect">
            <a:avLst/>
          </a:prstGeom>
        </p:spPr>
        <p:txBody>
          <a:bodyPr anchor="t" rtlCol="false" tIns="0" lIns="0" bIns="0" rIns="0">
            <a:spAutoFit/>
          </a:bodyPr>
          <a:lstStyle/>
          <a:p>
            <a:pPr algn="ctr">
              <a:lnSpc>
                <a:spcPts val="4160"/>
              </a:lnSpc>
            </a:pPr>
            <a:r>
              <a:rPr lang="en-US" sz="2600">
                <a:solidFill>
                  <a:srgbClr val="FFFFFF"/>
                </a:solidFill>
                <a:latin typeface="Montserrat"/>
                <a:ea typeface="Montserrat"/>
                <a:cs typeface="Montserrat"/>
                <a:sym typeface="Montserrat"/>
              </a:rPr>
              <a:t>www.quorawebsolution.com</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Freeform 2" id="2"/>
          <p:cNvSpPr/>
          <p:nvPr/>
        </p:nvSpPr>
        <p:spPr>
          <a:xfrm flipH="false" flipV="false" rot="0">
            <a:off x="1838714" y="251257"/>
            <a:ext cx="14769241" cy="7298651"/>
          </a:xfrm>
          <a:custGeom>
            <a:avLst/>
            <a:gdLst/>
            <a:ahLst/>
            <a:cxnLst/>
            <a:rect r="r" b="b" t="t" l="l"/>
            <a:pathLst>
              <a:path h="7298651" w="14769241">
                <a:moveTo>
                  <a:pt x="0" y="0"/>
                </a:moveTo>
                <a:lnTo>
                  <a:pt x="14769242" y="0"/>
                </a:lnTo>
                <a:lnTo>
                  <a:pt x="14769242" y="7298651"/>
                </a:lnTo>
                <a:lnTo>
                  <a:pt x="0" y="7298651"/>
                </a:lnTo>
                <a:lnTo>
                  <a:pt x="0" y="0"/>
                </a:lnTo>
                <a:close/>
              </a:path>
            </a:pathLst>
          </a:custGeom>
          <a:blipFill>
            <a:blip r:embed="rId2"/>
            <a:stretch>
              <a:fillRect l="0" t="-11801" r="0" b="-3830"/>
            </a:stretch>
          </a:blipFill>
        </p:spPr>
      </p:sp>
      <p:sp>
        <p:nvSpPr>
          <p:cNvPr name="TextBox 3" id="3"/>
          <p:cNvSpPr txBox="true"/>
          <p:nvPr/>
        </p:nvSpPr>
        <p:spPr>
          <a:xfrm rot="0">
            <a:off x="0" y="8468389"/>
            <a:ext cx="18288000" cy="1010920"/>
          </a:xfrm>
          <a:prstGeom prst="rect">
            <a:avLst/>
          </a:prstGeom>
        </p:spPr>
        <p:txBody>
          <a:bodyPr anchor="t" rtlCol="false" tIns="0" lIns="0" bIns="0" rIns="0">
            <a:spAutoFit/>
          </a:bodyPr>
          <a:lstStyle/>
          <a:p>
            <a:pPr algn="ctr">
              <a:lnSpc>
                <a:spcPts val="4160"/>
              </a:lnSpc>
            </a:pPr>
          </a:p>
          <a:p>
            <a:pPr algn="ctr">
              <a:lnSpc>
                <a:spcPts val="4160"/>
              </a:lnSpc>
              <a:spcBef>
                <a:spcPct val="0"/>
              </a:spcBef>
            </a:pPr>
            <a:r>
              <a:rPr lang="en-US" sz="2600">
                <a:solidFill>
                  <a:srgbClr val="D9D9D9"/>
                </a:solidFill>
                <a:latin typeface="Montserrat"/>
                <a:ea typeface="Montserrat"/>
                <a:cs typeface="Montserrat"/>
                <a:sym typeface="Montserrat"/>
              </a:rPr>
              <a:t>Your website is a vital tool for business success. Your website is your digital storefront. </a:t>
            </a:r>
          </a:p>
        </p:txBody>
      </p:sp>
      <p:sp>
        <p:nvSpPr>
          <p:cNvPr name="TextBox 4" id="4"/>
          <p:cNvSpPr txBox="true"/>
          <p:nvPr/>
        </p:nvSpPr>
        <p:spPr>
          <a:xfrm rot="0">
            <a:off x="8344101" y="9542729"/>
            <a:ext cx="6684507" cy="487045"/>
          </a:xfrm>
          <a:prstGeom prst="rect">
            <a:avLst/>
          </a:prstGeom>
        </p:spPr>
        <p:txBody>
          <a:bodyPr anchor="t" rtlCol="false" tIns="0" lIns="0" bIns="0" rIns="0">
            <a:spAutoFit/>
          </a:bodyPr>
          <a:lstStyle/>
          <a:p>
            <a:pPr algn="ctr">
              <a:lnSpc>
                <a:spcPts val="4160"/>
              </a:lnSpc>
            </a:pPr>
            <a:r>
              <a:rPr lang="en-US" sz="2600">
                <a:solidFill>
                  <a:srgbClr val="FFFFFF"/>
                </a:solidFill>
                <a:latin typeface="Montserrat"/>
                <a:ea typeface="Montserrat"/>
                <a:cs typeface="Montserrat"/>
                <a:sym typeface="Montserrat"/>
              </a:rPr>
              <a:t>www.quorawebsolution.com</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Freeform 2" id="2"/>
          <p:cNvSpPr/>
          <p:nvPr/>
        </p:nvSpPr>
        <p:spPr>
          <a:xfrm flipH="false" flipV="false" rot="0">
            <a:off x="1874521" y="385709"/>
            <a:ext cx="14591849" cy="6923966"/>
          </a:xfrm>
          <a:custGeom>
            <a:avLst/>
            <a:gdLst/>
            <a:ahLst/>
            <a:cxnLst/>
            <a:rect r="r" b="b" t="t" l="l"/>
            <a:pathLst>
              <a:path h="6923966" w="14591849">
                <a:moveTo>
                  <a:pt x="0" y="0"/>
                </a:moveTo>
                <a:lnTo>
                  <a:pt x="14591848" y="0"/>
                </a:lnTo>
                <a:lnTo>
                  <a:pt x="14591848" y="6923966"/>
                </a:lnTo>
                <a:lnTo>
                  <a:pt x="0" y="6923966"/>
                </a:lnTo>
                <a:lnTo>
                  <a:pt x="0" y="0"/>
                </a:lnTo>
                <a:close/>
              </a:path>
            </a:pathLst>
          </a:custGeom>
          <a:blipFill>
            <a:blip r:embed="rId2"/>
            <a:stretch>
              <a:fillRect l="0" t="-10110" r="0" b="-8582"/>
            </a:stretch>
          </a:blipFill>
        </p:spPr>
      </p:sp>
      <p:sp>
        <p:nvSpPr>
          <p:cNvPr name="TextBox 3" id="3"/>
          <p:cNvSpPr txBox="true"/>
          <p:nvPr/>
        </p:nvSpPr>
        <p:spPr>
          <a:xfrm rot="0">
            <a:off x="26445" y="8494979"/>
            <a:ext cx="18288000" cy="1534795"/>
          </a:xfrm>
          <a:prstGeom prst="rect">
            <a:avLst/>
          </a:prstGeom>
        </p:spPr>
        <p:txBody>
          <a:bodyPr anchor="t" rtlCol="false" tIns="0" lIns="0" bIns="0" rIns="0">
            <a:spAutoFit/>
          </a:bodyPr>
          <a:lstStyle/>
          <a:p>
            <a:pPr algn="ctr">
              <a:lnSpc>
                <a:spcPts val="4160"/>
              </a:lnSpc>
              <a:spcBef>
                <a:spcPct val="0"/>
              </a:spcBef>
            </a:pPr>
            <a:r>
              <a:rPr lang="en-US" sz="2600">
                <a:solidFill>
                  <a:srgbClr val="FFFFFF"/>
                </a:solidFill>
                <a:latin typeface="Montserrat"/>
                <a:ea typeface="Montserrat"/>
                <a:cs typeface="Montserrat"/>
                <a:sym typeface="Montserrat"/>
              </a:rPr>
              <a:t>A well-designed and developed website can significantly impact your brand's reputation, customer engagement, and ultimately, your bottom line.</a:t>
            </a:r>
          </a:p>
          <a:p>
            <a:pPr algn="ctr">
              <a:lnSpc>
                <a:spcPts val="4160"/>
              </a:lnSpc>
              <a:spcBef>
                <a:spcPct val="0"/>
              </a:spcBef>
            </a:pPr>
          </a:p>
        </p:txBody>
      </p:sp>
      <p:sp>
        <p:nvSpPr>
          <p:cNvPr name="TextBox 4" id="4"/>
          <p:cNvSpPr txBox="true"/>
          <p:nvPr/>
        </p:nvSpPr>
        <p:spPr>
          <a:xfrm rot="0">
            <a:off x="8344101" y="9542729"/>
            <a:ext cx="6684507" cy="487045"/>
          </a:xfrm>
          <a:prstGeom prst="rect">
            <a:avLst/>
          </a:prstGeom>
        </p:spPr>
        <p:txBody>
          <a:bodyPr anchor="t" rtlCol="false" tIns="0" lIns="0" bIns="0" rIns="0">
            <a:spAutoFit/>
          </a:bodyPr>
          <a:lstStyle/>
          <a:p>
            <a:pPr algn="ctr">
              <a:lnSpc>
                <a:spcPts val="4160"/>
              </a:lnSpc>
            </a:pPr>
            <a:r>
              <a:rPr lang="en-US" sz="2600">
                <a:solidFill>
                  <a:srgbClr val="FFFFFF"/>
                </a:solidFill>
                <a:latin typeface="Montserrat"/>
                <a:ea typeface="Montserrat"/>
                <a:cs typeface="Montserrat"/>
                <a:sym typeface="Montserrat"/>
              </a:rPr>
              <a:t>www.quorawebsolution.com</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Freeform 2" id="2"/>
          <p:cNvSpPr/>
          <p:nvPr/>
        </p:nvSpPr>
        <p:spPr>
          <a:xfrm flipH="false" flipV="false" rot="0">
            <a:off x="1827182" y="290627"/>
            <a:ext cx="14871642" cy="7034795"/>
          </a:xfrm>
          <a:custGeom>
            <a:avLst/>
            <a:gdLst/>
            <a:ahLst/>
            <a:cxnLst/>
            <a:rect r="r" b="b" t="t" l="l"/>
            <a:pathLst>
              <a:path h="7034795" w="14871642">
                <a:moveTo>
                  <a:pt x="0" y="0"/>
                </a:moveTo>
                <a:lnTo>
                  <a:pt x="14871642" y="0"/>
                </a:lnTo>
                <a:lnTo>
                  <a:pt x="14871642" y="7034795"/>
                </a:lnTo>
                <a:lnTo>
                  <a:pt x="0" y="7034795"/>
                </a:lnTo>
                <a:lnTo>
                  <a:pt x="0" y="0"/>
                </a:lnTo>
                <a:close/>
              </a:path>
            </a:pathLst>
          </a:custGeom>
          <a:blipFill>
            <a:blip r:embed="rId2"/>
            <a:stretch>
              <a:fillRect l="0" t="-8861" r="-533" b="-2470"/>
            </a:stretch>
          </a:blipFill>
        </p:spPr>
      </p:sp>
      <p:sp>
        <p:nvSpPr>
          <p:cNvPr name="TextBox 3" id="3"/>
          <p:cNvSpPr txBox="true"/>
          <p:nvPr/>
        </p:nvSpPr>
        <p:spPr>
          <a:xfrm rot="0">
            <a:off x="0" y="8627059"/>
            <a:ext cx="18288000" cy="1010920"/>
          </a:xfrm>
          <a:prstGeom prst="rect">
            <a:avLst/>
          </a:prstGeom>
        </p:spPr>
        <p:txBody>
          <a:bodyPr anchor="t" rtlCol="false" tIns="0" lIns="0" bIns="0" rIns="0">
            <a:spAutoFit/>
          </a:bodyPr>
          <a:lstStyle/>
          <a:p>
            <a:pPr algn="ctr">
              <a:lnSpc>
                <a:spcPts val="4160"/>
              </a:lnSpc>
            </a:pPr>
          </a:p>
          <a:p>
            <a:pPr algn="ctr">
              <a:lnSpc>
                <a:spcPts val="4160"/>
              </a:lnSpc>
              <a:spcBef>
                <a:spcPct val="0"/>
              </a:spcBef>
            </a:pPr>
            <a:r>
              <a:rPr lang="en-US" sz="2600">
                <a:solidFill>
                  <a:srgbClr val="D9D9D9"/>
                </a:solidFill>
                <a:latin typeface="Montserrat"/>
                <a:ea typeface="Montserrat"/>
                <a:cs typeface="Montserrat"/>
                <a:sym typeface="Montserrat"/>
              </a:rPr>
              <a:t>Why Partner with a Top-Tier Website Design and Development Company?</a:t>
            </a:r>
          </a:p>
        </p:txBody>
      </p:sp>
      <p:sp>
        <p:nvSpPr>
          <p:cNvPr name="TextBox 4" id="4"/>
          <p:cNvSpPr txBox="true"/>
          <p:nvPr/>
        </p:nvSpPr>
        <p:spPr>
          <a:xfrm rot="0">
            <a:off x="8344101" y="9542729"/>
            <a:ext cx="6684507" cy="487045"/>
          </a:xfrm>
          <a:prstGeom prst="rect">
            <a:avLst/>
          </a:prstGeom>
        </p:spPr>
        <p:txBody>
          <a:bodyPr anchor="t" rtlCol="false" tIns="0" lIns="0" bIns="0" rIns="0">
            <a:spAutoFit/>
          </a:bodyPr>
          <a:lstStyle/>
          <a:p>
            <a:pPr algn="ctr">
              <a:lnSpc>
                <a:spcPts val="4160"/>
              </a:lnSpc>
            </a:pPr>
            <a:r>
              <a:rPr lang="en-US" sz="2600">
                <a:solidFill>
                  <a:srgbClr val="FFFFFF"/>
                </a:solidFill>
                <a:latin typeface="Montserrat"/>
                <a:ea typeface="Montserrat"/>
                <a:cs typeface="Montserrat"/>
                <a:sym typeface="Montserrat"/>
              </a:rPr>
              <a:t>www.quorawebsolution.com</a:t>
            </a:r>
          </a:p>
        </p:txBody>
      </p:sp>
    </p:spTree>
  </p:cSld>
  <p:clrMapOvr>
    <a:masterClrMapping/>
  </p:clrMapOvr>
</p:sld>
</file>

<file path=ppt/slides/slide6.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292094"/>
            <a:ext cx="18288000" cy="6249670"/>
          </a:xfrm>
          <a:prstGeom prst="rect">
            <a:avLst/>
          </a:prstGeom>
        </p:spPr>
        <p:txBody>
          <a:bodyPr anchor="t" rtlCol="false" tIns="0" lIns="0" bIns="0" rIns="0">
            <a:spAutoFit/>
          </a:bodyPr>
          <a:lstStyle/>
          <a:p>
            <a:pPr algn="ctr">
              <a:lnSpc>
                <a:spcPts val="4160"/>
              </a:lnSpc>
            </a:pPr>
          </a:p>
          <a:p>
            <a:pPr algn="ctr">
              <a:lnSpc>
                <a:spcPts val="4160"/>
              </a:lnSpc>
            </a:pPr>
            <a:r>
              <a:rPr lang="en-US" sz="2600">
                <a:solidFill>
                  <a:srgbClr val="D9D9D9"/>
                </a:solidFill>
                <a:latin typeface="Montserrat"/>
                <a:ea typeface="Montserrat"/>
                <a:cs typeface="Montserrat"/>
                <a:sym typeface="Montserrat"/>
              </a:rPr>
              <a:t>Top-tier website design and development companies possess the expertise and resources to create exceptional digital experiences. Here's how they can help your business thrive:</a:t>
            </a:r>
          </a:p>
          <a:p>
            <a:pPr algn="ctr">
              <a:lnSpc>
                <a:spcPts val="4160"/>
              </a:lnSpc>
            </a:pPr>
            <a:r>
              <a:rPr lang="en-US" sz="2600">
                <a:solidFill>
                  <a:srgbClr val="D9D9D9"/>
                </a:solidFill>
                <a:latin typeface="Montserrat"/>
                <a:ea typeface="Montserrat"/>
                <a:cs typeface="Montserrat"/>
                <a:sym typeface="Montserrat"/>
              </a:rPr>
              <a:t>1. Enhanced Brand Image and Reputation</a:t>
            </a:r>
          </a:p>
          <a:p>
            <a:pPr algn="ctr" marL="561341" indent="-280670" lvl="1">
              <a:lnSpc>
                <a:spcPts val="4160"/>
              </a:lnSpc>
              <a:buFont typeface="Arial"/>
              <a:buChar char="•"/>
            </a:pPr>
            <a:r>
              <a:rPr lang="en-US" sz="2600">
                <a:solidFill>
                  <a:srgbClr val="D9D9D9"/>
                </a:solidFill>
                <a:latin typeface="Montserrat"/>
                <a:ea typeface="Montserrat"/>
                <a:cs typeface="Montserrat"/>
                <a:sym typeface="Montserrat"/>
              </a:rPr>
              <a:t>Professionalism: A well-designed website signals professionalism and credibility to your audience.</a:t>
            </a:r>
          </a:p>
          <a:p>
            <a:pPr algn="ctr" marL="561341" indent="-280670" lvl="1">
              <a:lnSpc>
                <a:spcPts val="4160"/>
              </a:lnSpc>
              <a:buFont typeface="Arial"/>
              <a:buChar char="•"/>
            </a:pPr>
            <a:r>
              <a:rPr lang="en-US" sz="2600">
                <a:solidFill>
                  <a:srgbClr val="D9D9D9"/>
                </a:solidFill>
                <a:latin typeface="Montserrat"/>
                <a:ea typeface="Montserrat"/>
                <a:cs typeface="Montserrat"/>
                <a:sym typeface="Montserrat"/>
              </a:rPr>
              <a:t>Visual Appeal: Stunning visuals and intuitive navigation create a positive first impression.</a:t>
            </a:r>
          </a:p>
          <a:p>
            <a:pPr algn="ctr" marL="561341" indent="-280670" lvl="1">
              <a:lnSpc>
                <a:spcPts val="4160"/>
              </a:lnSpc>
              <a:buFont typeface="Arial"/>
              <a:buChar char="•"/>
            </a:pPr>
            <a:r>
              <a:rPr lang="en-US" sz="2600">
                <a:solidFill>
                  <a:srgbClr val="D9D9D9"/>
                </a:solidFill>
                <a:latin typeface="Montserrat"/>
                <a:ea typeface="Montserrat"/>
                <a:cs typeface="Montserrat"/>
                <a:sym typeface="Montserrat"/>
              </a:rPr>
              <a:t>Brand Consistency: Consistent branding across all digital platforms reinforces your brand identity.</a:t>
            </a:r>
          </a:p>
          <a:p>
            <a:pPr algn="ctr">
              <a:lnSpc>
                <a:spcPts val="4160"/>
              </a:lnSpc>
            </a:pPr>
            <a:r>
              <a:rPr lang="en-US" sz="2600">
                <a:solidFill>
                  <a:srgbClr val="D9D9D9"/>
                </a:solidFill>
                <a:latin typeface="Montserrat"/>
                <a:ea typeface="Montserrat"/>
                <a:cs typeface="Montserrat"/>
                <a:sym typeface="Montserrat"/>
              </a:rPr>
              <a:t>2. Improved User Experience (UX)</a:t>
            </a:r>
          </a:p>
          <a:p>
            <a:pPr algn="ctr" marL="561341" indent="-280670" lvl="1">
              <a:lnSpc>
                <a:spcPts val="4160"/>
              </a:lnSpc>
              <a:buFont typeface="Arial"/>
              <a:buChar char="•"/>
            </a:pPr>
            <a:r>
              <a:rPr lang="en-US" sz="2600">
                <a:solidFill>
                  <a:srgbClr val="D9D9D9"/>
                </a:solidFill>
                <a:latin typeface="Montserrat"/>
                <a:ea typeface="Montserrat"/>
                <a:cs typeface="Montserrat"/>
                <a:sym typeface="Montserrat"/>
              </a:rPr>
              <a:t>User-Centric Design: Websites designed with the user in mind are more likely to engage and convert visitors.</a:t>
            </a:r>
          </a:p>
          <a:p>
            <a:pPr algn="ctr" marL="561341" indent="-280670" lvl="1">
              <a:lnSpc>
                <a:spcPts val="4160"/>
              </a:lnSpc>
              <a:buFont typeface="Arial"/>
              <a:buChar char="•"/>
            </a:pPr>
            <a:r>
              <a:rPr lang="en-US" sz="2600">
                <a:solidFill>
                  <a:srgbClr val="D9D9D9"/>
                </a:solidFill>
                <a:latin typeface="Montserrat"/>
                <a:ea typeface="Montserrat"/>
                <a:cs typeface="Montserrat"/>
                <a:sym typeface="Montserrat"/>
              </a:rPr>
              <a:t>Seamless Navigation: Easy-to-navigate websites reduce bounce rates and increase time on site.</a:t>
            </a:r>
          </a:p>
          <a:p>
            <a:pPr algn="ctr" marL="561341" indent="-280670" lvl="1">
              <a:lnSpc>
                <a:spcPts val="4160"/>
              </a:lnSpc>
              <a:spcBef>
                <a:spcPct val="0"/>
              </a:spcBef>
              <a:buFont typeface="Arial"/>
              <a:buChar char="•"/>
            </a:pPr>
            <a:r>
              <a:rPr lang="en-US" sz="2600">
                <a:solidFill>
                  <a:srgbClr val="D9D9D9"/>
                </a:solidFill>
                <a:latin typeface="Montserrat"/>
                <a:ea typeface="Montserrat"/>
                <a:cs typeface="Montserrat"/>
                <a:sym typeface="Montserrat"/>
              </a:rPr>
              <a:t>Mobile-First Design: Design for mobile devices first to ensure a seamless experience.</a:t>
            </a:r>
          </a:p>
        </p:txBody>
      </p:sp>
      <p:sp>
        <p:nvSpPr>
          <p:cNvPr name="TextBox 3" id="3"/>
          <p:cNvSpPr txBox="true"/>
          <p:nvPr/>
        </p:nvSpPr>
        <p:spPr>
          <a:xfrm rot="0">
            <a:off x="8344101" y="9542729"/>
            <a:ext cx="6684507" cy="487045"/>
          </a:xfrm>
          <a:prstGeom prst="rect">
            <a:avLst/>
          </a:prstGeom>
        </p:spPr>
        <p:txBody>
          <a:bodyPr anchor="t" rtlCol="false" tIns="0" lIns="0" bIns="0" rIns="0">
            <a:spAutoFit/>
          </a:bodyPr>
          <a:lstStyle/>
          <a:p>
            <a:pPr algn="ctr">
              <a:lnSpc>
                <a:spcPts val="4160"/>
              </a:lnSpc>
            </a:pPr>
            <a:r>
              <a:rPr lang="en-US" sz="2600">
                <a:solidFill>
                  <a:srgbClr val="FFFFFF"/>
                </a:solidFill>
                <a:latin typeface="Montserrat"/>
                <a:ea typeface="Montserrat"/>
                <a:cs typeface="Montserrat"/>
                <a:sym typeface="Montserrat"/>
              </a:rPr>
              <a:t>www.quorawebsolution.com</a:t>
            </a:r>
          </a:p>
        </p:txBody>
      </p:sp>
    </p:spTree>
  </p:cSld>
  <p:clrMapOvr>
    <a:masterClrMapping/>
  </p:clrMapOvr>
</p:sld>
</file>

<file path=ppt/slides/slide7.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292094"/>
            <a:ext cx="18288000" cy="5725795"/>
          </a:xfrm>
          <a:prstGeom prst="rect">
            <a:avLst/>
          </a:prstGeom>
        </p:spPr>
        <p:txBody>
          <a:bodyPr anchor="t" rtlCol="false" tIns="0" lIns="0" bIns="0" rIns="0">
            <a:spAutoFit/>
          </a:bodyPr>
          <a:lstStyle/>
          <a:p>
            <a:pPr algn="ctr" marL="561341" indent="-280670" lvl="1">
              <a:lnSpc>
                <a:spcPts val="4160"/>
              </a:lnSpc>
              <a:buFont typeface="Arial"/>
              <a:buChar char="•"/>
            </a:pPr>
          </a:p>
          <a:p>
            <a:pPr algn="ctr">
              <a:lnSpc>
                <a:spcPts val="4160"/>
              </a:lnSpc>
            </a:pPr>
            <a:r>
              <a:rPr lang="en-US" sz="2600">
                <a:solidFill>
                  <a:srgbClr val="D9D9D9"/>
                </a:solidFill>
                <a:latin typeface="Montserrat"/>
                <a:ea typeface="Montserrat"/>
                <a:cs typeface="Montserrat"/>
                <a:sym typeface="Montserrat"/>
              </a:rPr>
              <a:t>3. Boosted Search Engine Optimization (SEO)</a:t>
            </a:r>
          </a:p>
          <a:p>
            <a:pPr algn="ctr" marL="561341" indent="-280670" lvl="1">
              <a:lnSpc>
                <a:spcPts val="4160"/>
              </a:lnSpc>
              <a:buFont typeface="Arial"/>
              <a:buChar char="•"/>
            </a:pPr>
            <a:r>
              <a:rPr lang="en-US" sz="2600">
                <a:solidFill>
                  <a:srgbClr val="D9D9D9"/>
                </a:solidFill>
                <a:latin typeface="Montserrat"/>
                <a:ea typeface="Montserrat"/>
                <a:cs typeface="Montserrat"/>
                <a:sym typeface="Montserrat"/>
              </a:rPr>
              <a:t>Keyword Optimization: Strategic keyword placement and optimization improve search engine visibility.</a:t>
            </a:r>
          </a:p>
          <a:p>
            <a:pPr algn="ctr" marL="561341" indent="-280670" lvl="1">
              <a:lnSpc>
                <a:spcPts val="4160"/>
              </a:lnSpc>
              <a:buFont typeface="Arial"/>
              <a:buChar char="•"/>
            </a:pPr>
            <a:r>
              <a:rPr lang="en-US" sz="2600">
                <a:solidFill>
                  <a:srgbClr val="D9D9D9"/>
                </a:solidFill>
                <a:latin typeface="Montserrat"/>
                <a:ea typeface="Montserrat"/>
                <a:cs typeface="Montserrat"/>
                <a:sym typeface="Montserrat"/>
              </a:rPr>
              <a:t>Technical SEO: Proper website structure, fast loading times, and mobile-friendliness are crucial for SEO success.</a:t>
            </a:r>
          </a:p>
          <a:p>
            <a:pPr algn="ctr" marL="561341" indent="-280670" lvl="1">
              <a:lnSpc>
                <a:spcPts val="4160"/>
              </a:lnSpc>
              <a:buFont typeface="Arial"/>
              <a:buChar char="•"/>
            </a:pPr>
            <a:r>
              <a:rPr lang="en-US" sz="2600">
                <a:solidFill>
                  <a:srgbClr val="D9D9D9"/>
                </a:solidFill>
                <a:latin typeface="Montserrat"/>
                <a:ea typeface="Montserrat"/>
                <a:cs typeface="Montserrat"/>
                <a:sym typeface="Montserrat"/>
              </a:rPr>
              <a:t>Content Marketing: High-quality, relevant content attracts organic traffic and builds authority.</a:t>
            </a:r>
          </a:p>
          <a:p>
            <a:pPr algn="ctr">
              <a:lnSpc>
                <a:spcPts val="4160"/>
              </a:lnSpc>
            </a:pPr>
            <a:r>
              <a:rPr lang="en-US" sz="2600">
                <a:solidFill>
                  <a:srgbClr val="D9D9D9"/>
                </a:solidFill>
                <a:latin typeface="Montserrat"/>
                <a:ea typeface="Montserrat"/>
                <a:cs typeface="Montserrat"/>
                <a:sym typeface="Montserrat"/>
              </a:rPr>
              <a:t>4. Increased Sales and Conversions</a:t>
            </a:r>
          </a:p>
          <a:p>
            <a:pPr algn="ctr" marL="561341" indent="-280670" lvl="1">
              <a:lnSpc>
                <a:spcPts val="4160"/>
              </a:lnSpc>
              <a:spcBef>
                <a:spcPct val="0"/>
              </a:spcBef>
              <a:buFont typeface="Arial"/>
              <a:buChar char="•"/>
            </a:pPr>
            <a:r>
              <a:rPr lang="en-US" sz="2600">
                <a:solidFill>
                  <a:srgbClr val="D9D9D9"/>
                </a:solidFill>
                <a:latin typeface="Montserrat"/>
                <a:ea typeface="Montserrat"/>
                <a:cs typeface="Montserrat"/>
                <a:sym typeface="Montserrat"/>
              </a:rPr>
              <a:t>Clear Call-to-Acti</a:t>
            </a:r>
            <a:r>
              <a:rPr lang="en-US" sz="2600">
                <a:solidFill>
                  <a:srgbClr val="D9D9D9"/>
                </a:solidFill>
                <a:latin typeface="Montserrat"/>
                <a:ea typeface="Montserrat"/>
                <a:cs typeface="Montserrat"/>
                <a:sym typeface="Montserrat"/>
              </a:rPr>
              <a:t>ons: Effective CTAs guide visitors towards desired actions, such as making a purchase or signing up for a newsletter.</a:t>
            </a:r>
          </a:p>
          <a:p>
            <a:pPr algn="ctr" marL="561341" indent="-280670" lvl="1">
              <a:lnSpc>
                <a:spcPts val="4160"/>
              </a:lnSpc>
              <a:spcBef>
                <a:spcPct val="0"/>
              </a:spcBef>
              <a:buFont typeface="Arial"/>
              <a:buChar char="•"/>
            </a:pPr>
            <a:r>
              <a:rPr lang="en-US" sz="2600">
                <a:solidFill>
                  <a:srgbClr val="D9D9D9"/>
                </a:solidFill>
                <a:latin typeface="Montserrat"/>
                <a:ea typeface="Montserrat"/>
                <a:cs typeface="Montserrat"/>
                <a:sym typeface="Montserrat"/>
              </a:rPr>
              <a:t>E-commerce Integration: Seamless online shopping experiences drive sales and revenue.</a:t>
            </a:r>
          </a:p>
          <a:p>
            <a:pPr algn="ctr" marL="561341" indent="-280670" lvl="1">
              <a:lnSpc>
                <a:spcPts val="4160"/>
              </a:lnSpc>
              <a:spcBef>
                <a:spcPct val="0"/>
              </a:spcBef>
              <a:buFont typeface="Arial"/>
              <a:buChar char="•"/>
            </a:pPr>
            <a:r>
              <a:rPr lang="en-US" sz="2600">
                <a:solidFill>
                  <a:srgbClr val="D9D9D9"/>
                </a:solidFill>
                <a:latin typeface="Montserrat"/>
                <a:ea typeface="Montserrat"/>
                <a:cs typeface="Montserrat"/>
                <a:sym typeface="Montserrat"/>
              </a:rPr>
              <a:t>Lead Generation: Capturing visitor information through forms and pop-ups helps nurture leads.</a:t>
            </a:r>
          </a:p>
        </p:txBody>
      </p:sp>
      <p:sp>
        <p:nvSpPr>
          <p:cNvPr name="TextBox 3" id="3"/>
          <p:cNvSpPr txBox="true"/>
          <p:nvPr/>
        </p:nvSpPr>
        <p:spPr>
          <a:xfrm rot="0">
            <a:off x="8344101" y="9542729"/>
            <a:ext cx="6684507" cy="487045"/>
          </a:xfrm>
          <a:prstGeom prst="rect">
            <a:avLst/>
          </a:prstGeom>
        </p:spPr>
        <p:txBody>
          <a:bodyPr anchor="t" rtlCol="false" tIns="0" lIns="0" bIns="0" rIns="0">
            <a:spAutoFit/>
          </a:bodyPr>
          <a:lstStyle/>
          <a:p>
            <a:pPr algn="ctr">
              <a:lnSpc>
                <a:spcPts val="4160"/>
              </a:lnSpc>
            </a:pPr>
            <a:r>
              <a:rPr lang="en-US" sz="2600">
                <a:solidFill>
                  <a:srgbClr val="FFFFFF"/>
                </a:solidFill>
                <a:latin typeface="Montserrat"/>
                <a:ea typeface="Montserrat"/>
                <a:cs typeface="Montserrat"/>
                <a:sym typeface="Montserrat"/>
              </a:rPr>
              <a:t>www.quorawebsolution.com</a:t>
            </a:r>
          </a:p>
        </p:txBody>
      </p:sp>
    </p:spTree>
  </p:cSld>
  <p:clrMapOvr>
    <a:masterClrMapping/>
  </p:clrMapOvr>
</p:sld>
</file>

<file path=ppt/slides/slide8.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292094"/>
            <a:ext cx="18288000" cy="5201920"/>
          </a:xfrm>
          <a:prstGeom prst="rect">
            <a:avLst/>
          </a:prstGeom>
        </p:spPr>
        <p:txBody>
          <a:bodyPr anchor="t" rtlCol="false" tIns="0" lIns="0" bIns="0" rIns="0">
            <a:spAutoFit/>
          </a:bodyPr>
          <a:lstStyle/>
          <a:p>
            <a:pPr algn="ctr" marL="561341" indent="-280670" lvl="1">
              <a:lnSpc>
                <a:spcPts val="4160"/>
              </a:lnSpc>
              <a:buFont typeface="Arial"/>
              <a:buChar char="•"/>
            </a:pPr>
          </a:p>
          <a:p>
            <a:pPr algn="ctr">
              <a:lnSpc>
                <a:spcPts val="4160"/>
              </a:lnSpc>
            </a:pPr>
            <a:r>
              <a:rPr lang="en-US" sz="2600">
                <a:solidFill>
                  <a:srgbClr val="D9D9D9"/>
                </a:solidFill>
                <a:latin typeface="Montserrat"/>
                <a:ea typeface="Montserrat"/>
                <a:cs typeface="Montserrat"/>
                <a:sym typeface="Montserrat"/>
              </a:rPr>
              <a:t>5. Data-Driven Insights</a:t>
            </a:r>
          </a:p>
          <a:p>
            <a:pPr algn="ctr" marL="561341" indent="-280670" lvl="1">
              <a:lnSpc>
                <a:spcPts val="4160"/>
              </a:lnSpc>
              <a:buFont typeface="Arial"/>
              <a:buChar char="•"/>
            </a:pPr>
            <a:r>
              <a:rPr lang="en-US" sz="2600">
                <a:solidFill>
                  <a:srgbClr val="D9D9D9"/>
                </a:solidFill>
                <a:latin typeface="Montserrat"/>
                <a:ea typeface="Montserrat"/>
                <a:cs typeface="Montserrat"/>
                <a:sym typeface="Montserrat"/>
              </a:rPr>
              <a:t>Analytics and Tracking: Monitor website performance and user behavior to make data-driven decisions.</a:t>
            </a:r>
          </a:p>
          <a:p>
            <a:pPr algn="ctr" marL="561341" indent="-280670" lvl="1">
              <a:lnSpc>
                <a:spcPts val="4160"/>
              </a:lnSpc>
              <a:buFont typeface="Arial"/>
              <a:buChar char="•"/>
            </a:pPr>
            <a:r>
              <a:rPr lang="en-US" sz="2600">
                <a:solidFill>
                  <a:srgbClr val="D9D9D9"/>
                </a:solidFill>
                <a:latin typeface="Montserrat"/>
                <a:ea typeface="Montserrat"/>
                <a:cs typeface="Montserrat"/>
                <a:sym typeface="Montserrat"/>
              </a:rPr>
              <a:t>A/B Testing: Experiment with different design elements to optimize conversion rates.</a:t>
            </a:r>
          </a:p>
          <a:p>
            <a:pPr algn="ctr" marL="561341" indent="-280670" lvl="1">
              <a:lnSpc>
                <a:spcPts val="4160"/>
              </a:lnSpc>
              <a:buFont typeface="Arial"/>
              <a:buChar char="•"/>
            </a:pPr>
            <a:r>
              <a:rPr lang="en-US" sz="2600">
                <a:solidFill>
                  <a:srgbClr val="D9D9D9"/>
                </a:solidFill>
                <a:latin typeface="Montserrat"/>
                <a:ea typeface="Montserrat"/>
                <a:cs typeface="Montserrat"/>
                <a:sym typeface="Montserrat"/>
              </a:rPr>
              <a:t>Performance Optimization: Continuously improve website speed and performance to enhance user experience.</a:t>
            </a:r>
          </a:p>
          <a:p>
            <a:pPr algn="ctr">
              <a:lnSpc>
                <a:spcPts val="4160"/>
              </a:lnSpc>
            </a:pPr>
            <a:r>
              <a:rPr lang="en-US" sz="2600">
                <a:solidFill>
                  <a:srgbClr val="D9D9D9"/>
                </a:solidFill>
                <a:latin typeface="Montserrat"/>
                <a:ea typeface="Montserrat"/>
                <a:cs typeface="Montserrat"/>
                <a:sym typeface="Montserrat"/>
              </a:rPr>
              <a:t>6. Security and Protection</a:t>
            </a:r>
          </a:p>
          <a:p>
            <a:pPr algn="ctr" marL="561341" indent="-280670" lvl="1">
              <a:lnSpc>
                <a:spcPts val="4160"/>
              </a:lnSpc>
              <a:buFont typeface="Arial"/>
              <a:buChar char="•"/>
            </a:pPr>
            <a:r>
              <a:rPr lang="en-US" sz="2600">
                <a:solidFill>
                  <a:srgbClr val="D9D9D9"/>
                </a:solidFill>
                <a:latin typeface="Montserrat"/>
                <a:ea typeface="Montserrat"/>
                <a:cs typeface="Montserrat"/>
                <a:sym typeface="Montserrat"/>
              </a:rPr>
              <a:t>Robust Security Measures: Protect your website and customer data from cyber threats.</a:t>
            </a:r>
          </a:p>
          <a:p>
            <a:pPr algn="ctr" marL="561341" indent="-280670" lvl="1">
              <a:lnSpc>
                <a:spcPts val="4160"/>
              </a:lnSpc>
              <a:spcBef>
                <a:spcPct val="0"/>
              </a:spcBef>
              <a:buFont typeface="Arial"/>
              <a:buChar char="•"/>
            </a:pPr>
            <a:r>
              <a:rPr lang="en-US" sz="2600">
                <a:solidFill>
                  <a:srgbClr val="D9D9D9"/>
                </a:solidFill>
                <a:latin typeface="Montserrat"/>
                <a:ea typeface="Montserrat"/>
                <a:cs typeface="Montserrat"/>
                <a:sym typeface="Montserrat"/>
              </a:rPr>
              <a:t>Regular Updates and Maintenance: Keep y</a:t>
            </a:r>
            <a:r>
              <a:rPr lang="en-US" sz="2600">
                <a:solidFill>
                  <a:srgbClr val="D9D9D9"/>
                </a:solidFill>
                <a:latin typeface="Montserrat"/>
                <a:ea typeface="Montserrat"/>
                <a:cs typeface="Montserrat"/>
                <a:sym typeface="Montserrat"/>
              </a:rPr>
              <a:t>our website secure and up-to-date with the latest technologies.</a:t>
            </a:r>
          </a:p>
          <a:p>
            <a:pPr algn="ctr" marL="561341" indent="-280670" lvl="1">
              <a:lnSpc>
                <a:spcPts val="4160"/>
              </a:lnSpc>
              <a:spcBef>
                <a:spcPct val="0"/>
              </a:spcBef>
              <a:buFont typeface="Arial"/>
              <a:buChar char="•"/>
            </a:pPr>
            <a:r>
              <a:rPr lang="en-US" sz="2600">
                <a:solidFill>
                  <a:srgbClr val="D9D9D9"/>
                </a:solidFill>
                <a:latin typeface="Montserrat"/>
                <a:ea typeface="Montserrat"/>
                <a:cs typeface="Montserrat"/>
                <a:sym typeface="Montserrat"/>
              </a:rPr>
              <a:t>Disaster Recovery Planning: Implement strategies to minimize downtime and data loss.</a:t>
            </a:r>
          </a:p>
        </p:txBody>
      </p:sp>
      <p:sp>
        <p:nvSpPr>
          <p:cNvPr name="TextBox 3" id="3"/>
          <p:cNvSpPr txBox="true"/>
          <p:nvPr/>
        </p:nvSpPr>
        <p:spPr>
          <a:xfrm rot="0">
            <a:off x="8344101" y="9542729"/>
            <a:ext cx="6684507" cy="487045"/>
          </a:xfrm>
          <a:prstGeom prst="rect">
            <a:avLst/>
          </a:prstGeom>
        </p:spPr>
        <p:txBody>
          <a:bodyPr anchor="t" rtlCol="false" tIns="0" lIns="0" bIns="0" rIns="0">
            <a:spAutoFit/>
          </a:bodyPr>
          <a:lstStyle/>
          <a:p>
            <a:pPr algn="ctr">
              <a:lnSpc>
                <a:spcPts val="4160"/>
              </a:lnSpc>
            </a:pPr>
            <a:r>
              <a:rPr lang="en-US" sz="2600">
                <a:solidFill>
                  <a:srgbClr val="FFFFFF"/>
                </a:solidFill>
                <a:latin typeface="Montserrat"/>
                <a:ea typeface="Montserrat"/>
                <a:cs typeface="Montserrat"/>
                <a:sym typeface="Montserrat"/>
              </a:rPr>
              <a:t>www.quorawebsolution.com</a:t>
            </a:r>
          </a:p>
        </p:txBody>
      </p:sp>
    </p:spTree>
  </p:cSld>
  <p:clrMapOvr>
    <a:masterClrMapping/>
  </p:clrMapOvr>
</p:sld>
</file>

<file path=ppt/slides/slide9.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080533"/>
            <a:ext cx="18288000" cy="3106420"/>
          </a:xfrm>
          <a:prstGeom prst="rect">
            <a:avLst/>
          </a:prstGeom>
        </p:spPr>
        <p:txBody>
          <a:bodyPr anchor="t" rtlCol="false" tIns="0" lIns="0" bIns="0" rIns="0">
            <a:spAutoFit/>
          </a:bodyPr>
          <a:lstStyle/>
          <a:p>
            <a:pPr algn="ctr" marL="561341" indent="-280670" lvl="1">
              <a:lnSpc>
                <a:spcPts val="4160"/>
              </a:lnSpc>
              <a:buFont typeface="Arial"/>
              <a:buChar char="•"/>
            </a:pPr>
          </a:p>
          <a:p>
            <a:pPr algn="ctr">
              <a:lnSpc>
                <a:spcPts val="4160"/>
              </a:lnSpc>
              <a:spcBef>
                <a:spcPct val="0"/>
              </a:spcBef>
            </a:pPr>
            <a:r>
              <a:rPr lang="en-US" sz="2600">
                <a:solidFill>
                  <a:srgbClr val="D9D9D9"/>
                </a:solidFill>
                <a:latin typeface="Montserrat"/>
                <a:ea typeface="Montserrat"/>
                <a:cs typeface="Montserrat"/>
                <a:sym typeface="Montserrat"/>
              </a:rPr>
              <a:t>C</a:t>
            </a:r>
            <a:r>
              <a:rPr lang="en-US" sz="2600">
                <a:solidFill>
                  <a:srgbClr val="D9D9D9"/>
                </a:solidFill>
                <a:latin typeface="Montserrat"/>
                <a:ea typeface="Montserrat"/>
                <a:cs typeface="Montserrat"/>
                <a:sym typeface="Montserrat"/>
              </a:rPr>
              <a:t>onclusion</a:t>
            </a:r>
          </a:p>
          <a:p>
            <a:pPr algn="ctr">
              <a:lnSpc>
                <a:spcPts val="4160"/>
              </a:lnSpc>
              <a:spcBef>
                <a:spcPct val="0"/>
              </a:spcBef>
            </a:pPr>
            <a:r>
              <a:rPr lang="en-US" sz="2600">
                <a:solidFill>
                  <a:srgbClr val="D9D9D9"/>
                </a:solidFill>
                <a:latin typeface="Montserrat"/>
                <a:ea typeface="Montserrat"/>
                <a:cs typeface="Montserrat"/>
                <a:sym typeface="Montserrat"/>
              </a:rPr>
              <a:t>By partnering with a top-tier website design and development company, you can unlock the full potential of your online presence. These experts can help you create a website that's both visually appealing and results-driven.</a:t>
            </a:r>
          </a:p>
          <a:p>
            <a:pPr algn="ctr">
              <a:lnSpc>
                <a:spcPts val="4160"/>
              </a:lnSpc>
              <a:spcBef>
                <a:spcPct val="0"/>
              </a:spcBef>
            </a:pPr>
            <a:r>
              <a:rPr lang="en-US" sz="2600">
                <a:solidFill>
                  <a:srgbClr val="D9D9D9"/>
                </a:solidFill>
                <a:latin typeface="Montserrat"/>
                <a:ea typeface="Montserrat"/>
                <a:cs typeface="Montserrat"/>
                <a:sym typeface="Montserrat"/>
              </a:rPr>
              <a:t>Remember, your website is your digital storefront. Make sure it's a welcoming and effective one.</a:t>
            </a:r>
          </a:p>
        </p:txBody>
      </p:sp>
      <p:sp>
        <p:nvSpPr>
          <p:cNvPr name="TextBox 3" id="3"/>
          <p:cNvSpPr txBox="true"/>
          <p:nvPr/>
        </p:nvSpPr>
        <p:spPr>
          <a:xfrm rot="0">
            <a:off x="0" y="7055434"/>
            <a:ext cx="18288000" cy="2582545"/>
          </a:xfrm>
          <a:prstGeom prst="rect">
            <a:avLst/>
          </a:prstGeom>
        </p:spPr>
        <p:txBody>
          <a:bodyPr anchor="t" rtlCol="false" tIns="0" lIns="0" bIns="0" rIns="0">
            <a:spAutoFit/>
          </a:bodyPr>
          <a:lstStyle/>
          <a:p>
            <a:pPr algn="ctr">
              <a:lnSpc>
                <a:spcPts val="4160"/>
              </a:lnSpc>
            </a:pPr>
            <a:r>
              <a:rPr lang="en-US" sz="2600">
                <a:solidFill>
                  <a:srgbClr val="D9D9D9"/>
                </a:solidFill>
                <a:latin typeface="Montserrat"/>
                <a:ea typeface="Montserrat"/>
                <a:cs typeface="Montserrat"/>
                <a:sym typeface="Montserrat"/>
              </a:rPr>
              <a:t>Best Website Design and Development Companies: A Comprehensive Guide to Digital Success</a:t>
            </a:r>
          </a:p>
          <a:p>
            <a:pPr algn="ctr">
              <a:lnSpc>
                <a:spcPts val="4160"/>
              </a:lnSpc>
            </a:pPr>
            <a:r>
              <a:rPr lang="en-US" sz="2600">
                <a:solidFill>
                  <a:srgbClr val="D9D9D9"/>
                </a:solidFill>
                <a:latin typeface="Montserrat"/>
                <a:ea typeface="Montserrat"/>
                <a:cs typeface="Montserrat"/>
                <a:sym typeface="Montserrat"/>
              </a:rPr>
              <a:t>In today's digital age, a well-designed and developed website is essential for businesses of all sizes. A strong online presence can significantly impact your brand's reputation, customer engagement, and ultimately, your bottom line.</a:t>
            </a:r>
          </a:p>
          <a:p>
            <a:pPr algn="ctr">
              <a:lnSpc>
                <a:spcPts val="4160"/>
              </a:lnSpc>
              <a:spcBef>
                <a:spcPct val="0"/>
              </a:spcBef>
            </a:pPr>
            <a:r>
              <a:rPr lang="en-US" sz="2600">
                <a:solidFill>
                  <a:srgbClr val="D9D9D9"/>
                </a:solidFill>
                <a:latin typeface="Montserrat"/>
                <a:ea typeface="Montserrat"/>
                <a:cs typeface="Montserrat"/>
                <a:sym typeface="Montserrat"/>
              </a:rPr>
              <a:t>Choosing the right website design and development company is crucial for your digital success.</a:t>
            </a:r>
          </a:p>
        </p:txBody>
      </p:sp>
      <p:sp>
        <p:nvSpPr>
          <p:cNvPr name="TextBox 4" id="4"/>
          <p:cNvSpPr txBox="true"/>
          <p:nvPr/>
        </p:nvSpPr>
        <p:spPr>
          <a:xfrm rot="0">
            <a:off x="8344101" y="9542729"/>
            <a:ext cx="6684507" cy="487045"/>
          </a:xfrm>
          <a:prstGeom prst="rect">
            <a:avLst/>
          </a:prstGeom>
        </p:spPr>
        <p:txBody>
          <a:bodyPr anchor="t" rtlCol="false" tIns="0" lIns="0" bIns="0" rIns="0">
            <a:spAutoFit/>
          </a:bodyPr>
          <a:lstStyle/>
          <a:p>
            <a:pPr algn="ctr">
              <a:lnSpc>
                <a:spcPts val="4160"/>
              </a:lnSpc>
            </a:pPr>
            <a:r>
              <a:rPr lang="en-US" sz="2600">
                <a:solidFill>
                  <a:srgbClr val="FFFFFF"/>
                </a:solidFill>
                <a:latin typeface="Montserrat"/>
                <a:ea typeface="Montserrat"/>
                <a:cs typeface="Montserrat"/>
                <a:sym typeface="Montserrat"/>
              </a:rPr>
              <a:t>www.quorawebsolution.com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DAGYCJtTK1A</dc:identifier>
  <dcterms:modified xsi:type="dcterms:W3CDTF">2011-08-01T06:04:30Z</dcterms:modified>
  <cp:revision>1</cp:revision>
  <dc:title>The Digital Advantage: How Top-Tier Website Design and Development Companies Can Help You Thrive</dc:title>
</cp:coreProperties>
</file>