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Montserrat"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417009" y="404812"/>
            <a:ext cx="10842291" cy="1247775"/>
          </a:xfrm>
          <a:prstGeom prst="rect">
            <a:avLst/>
          </a:prstGeom>
        </p:spPr>
        <p:txBody>
          <a:bodyPr anchor="t" rtlCol="false" tIns="0" lIns="0" bIns="0" rIns="0">
            <a:spAutoFit/>
          </a:bodyPr>
          <a:lstStyle/>
          <a:p>
            <a:pPr algn="ctr">
              <a:lnSpc>
                <a:spcPts val="9839"/>
              </a:lnSpc>
            </a:pPr>
            <a:r>
              <a:rPr lang="en-US" sz="8199">
                <a:solidFill>
                  <a:srgbClr val="CB6CE6"/>
                </a:solidFill>
                <a:latin typeface="Montserrat"/>
                <a:ea typeface="Montserrat"/>
                <a:cs typeface="Montserrat"/>
                <a:sym typeface="Montserrat"/>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20280" t="0" r="-20280" b="0"/>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45536" y="2223281"/>
            <a:ext cx="7818239" cy="2362200"/>
          </a:xfrm>
          <a:prstGeom prst="rect">
            <a:avLst/>
          </a:prstGeom>
        </p:spPr>
        <p:txBody>
          <a:bodyPr anchor="t" rtlCol="false" tIns="0" lIns="0" bIns="0" rIns="0">
            <a:spAutoFit/>
          </a:bodyPr>
          <a:lstStyle/>
          <a:p>
            <a:pPr algn="ctr">
              <a:lnSpc>
                <a:spcPts val="6239"/>
              </a:lnSpc>
            </a:pPr>
            <a:r>
              <a:rPr lang="en-US" sz="5199">
                <a:solidFill>
                  <a:srgbClr val="FFDE59"/>
                </a:solidFill>
                <a:latin typeface="Montserrat"/>
                <a:ea typeface="Montserrat"/>
                <a:cs typeface="Montserrat"/>
                <a:sym typeface="Montserrat"/>
              </a:rPr>
              <a:t>Website Design and </a:t>
            </a:r>
          </a:p>
          <a:p>
            <a:pPr algn="ctr">
              <a:lnSpc>
                <a:spcPts val="6239"/>
              </a:lnSpc>
            </a:pPr>
            <a:r>
              <a:rPr lang="en-US" sz="5199">
                <a:solidFill>
                  <a:srgbClr val="FFDE59"/>
                </a:solidFill>
                <a:latin typeface="Montserrat"/>
                <a:ea typeface="Montserrat"/>
                <a:cs typeface="Montserrat"/>
                <a:sym typeface="Montserrat"/>
              </a:rPr>
              <a:t>Development </a:t>
            </a:r>
          </a:p>
          <a:p>
            <a:pPr algn="ctr">
              <a:lnSpc>
                <a:spcPts val="6239"/>
              </a:lnSpc>
            </a:pPr>
            <a:r>
              <a:rPr lang="en-US" sz="5199">
                <a:solidFill>
                  <a:srgbClr val="FFDE59"/>
                </a:solidFill>
                <a:latin typeface="Montserrat"/>
                <a:ea typeface="Montserrat"/>
                <a:cs typeface="Montserrat"/>
                <a:sym typeface="Montserrat"/>
              </a:rPr>
              <a:t>Company</a:t>
            </a:r>
          </a:p>
        </p:txBody>
      </p:sp>
      <p:grpSp>
        <p:nvGrpSpPr>
          <p:cNvPr name="Group 8" id="8"/>
          <p:cNvGrpSpPr/>
          <p:nvPr/>
        </p:nvGrpSpPr>
        <p:grpSpPr>
          <a:xfrm rot="0">
            <a:off x="442969" y="285157"/>
            <a:ext cx="5510285" cy="1928600"/>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192929" y="4890281"/>
            <a:ext cx="5863828" cy="1010920"/>
          </a:xfrm>
          <a:prstGeom prst="rect">
            <a:avLst/>
          </a:prstGeom>
        </p:spPr>
        <p:txBody>
          <a:bodyPr anchor="t" rtlCol="false" tIns="0" lIns="0" bIns="0" rIns="0">
            <a:spAutoFit/>
          </a:bodyPr>
          <a:lstStyle/>
          <a:p>
            <a:pPr algn="ctr">
              <a:lnSpc>
                <a:spcPts val="4160"/>
              </a:lnSpc>
            </a:pPr>
            <a:r>
              <a:rPr lang="en-US" sz="2600">
                <a:solidFill>
                  <a:srgbClr val="38B6FF"/>
                </a:solidFill>
                <a:latin typeface="Montserrat"/>
                <a:ea typeface="Montserrat"/>
                <a:cs typeface="Montserrat"/>
                <a:sym typeface="Montserrat"/>
              </a:rPr>
              <a:t> Web Design &amp; Web Development </a:t>
            </a:r>
          </a:p>
          <a:p>
            <a:pPr algn="ctr">
              <a:lnSpc>
                <a:spcPts val="4160"/>
              </a:lnSpc>
            </a:pPr>
            <a:r>
              <a:rPr lang="en-US" sz="2600">
                <a:solidFill>
                  <a:srgbClr val="38B6FF"/>
                </a:solidFill>
                <a:latin typeface="Montserrat"/>
                <a:ea typeface="Montserrat"/>
                <a:cs typeface="Montserrat"/>
                <a:sym typeface="Montserrat"/>
              </a:rPr>
              <a:t>Company in Bangalore, India</a:t>
            </a:r>
          </a:p>
        </p:txBody>
      </p:sp>
      <p:sp>
        <p:nvSpPr>
          <p:cNvPr name="TextBox 11" id="11"/>
          <p:cNvSpPr txBox="true"/>
          <p:nvPr/>
        </p:nvSpPr>
        <p:spPr>
          <a:xfrm rot="0">
            <a:off x="12099947" y="6206001"/>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a:p>
            <a:pPr algn="ctr">
              <a:lnSpc>
                <a:spcPts val="4160"/>
              </a:lnSpc>
            </a:pPr>
            <a:r>
              <a:rPr lang="en-US" sz="2600">
                <a:solidFill>
                  <a:srgbClr val="FFFFFF"/>
                </a:solidFill>
                <a:latin typeface="Montserrat"/>
                <a:ea typeface="Montserrat"/>
                <a:cs typeface="Montserrat"/>
                <a:sym typeface="Montserrat"/>
              </a:rPr>
              <a:t>+91 9986 056 909</a:t>
            </a:r>
          </a:p>
          <a:p>
            <a:pPr algn="ctr">
              <a:lnSpc>
                <a:spcPts val="4160"/>
              </a:lnSpc>
            </a:pPr>
            <a:r>
              <a:rPr lang="en-US" sz="2600">
                <a:solidFill>
                  <a:srgbClr val="FFFFFF"/>
                </a:solidFill>
                <a:latin typeface="Montserrat"/>
                <a:ea typeface="Montserrat"/>
                <a:cs typeface="Montserrat"/>
                <a:sym typeface="Montserrat"/>
              </a:rPr>
              <a:t>info@quorawebsolutions.com</a:t>
            </a:r>
          </a:p>
          <a:p>
            <a:pPr algn="ctr">
              <a:lnSpc>
                <a:spcPts val="4160"/>
              </a:lnSpc>
            </a:pPr>
          </a:p>
        </p:txBody>
      </p:sp>
      <p:sp>
        <p:nvSpPr>
          <p:cNvPr name="TextBox 12" id="12"/>
          <p:cNvSpPr txBox="true"/>
          <p:nvPr/>
        </p:nvSpPr>
        <p:spPr>
          <a:xfrm rot="0">
            <a:off x="11949261" y="7942529"/>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24A, 1st Main Rd, Chandra Reddy </a:t>
            </a:r>
          </a:p>
          <a:p>
            <a:pPr algn="ctr">
              <a:lnSpc>
                <a:spcPts val="4160"/>
              </a:lnSpc>
            </a:pPr>
            <a:r>
              <a:rPr lang="en-US" sz="2600">
                <a:solidFill>
                  <a:srgbClr val="FFFFFF"/>
                </a:solidFill>
                <a:latin typeface="Montserrat"/>
                <a:ea typeface="Montserrat"/>
                <a:cs typeface="Montserrat"/>
                <a:sym typeface="Montserrat"/>
              </a:rPr>
              <a:t>Layout, Koramangala 4th Block, </a:t>
            </a:r>
          </a:p>
          <a:p>
            <a:pPr algn="ctr">
              <a:lnSpc>
                <a:spcPts val="4160"/>
              </a:lnSpc>
            </a:pPr>
            <a:r>
              <a:rPr lang="en-US" sz="2600">
                <a:solidFill>
                  <a:srgbClr val="FFFFFF"/>
                </a:solidFill>
                <a:latin typeface="Montserrat"/>
                <a:ea typeface="Montserrat"/>
                <a:cs typeface="Montserrat"/>
                <a:sym typeface="Montserrat"/>
              </a:rPr>
              <a:t>Koramangala, Bengaluru, </a:t>
            </a:r>
          </a:p>
          <a:p>
            <a:pPr algn="ctr">
              <a:lnSpc>
                <a:spcPts val="4160"/>
              </a:lnSpc>
            </a:pPr>
            <a:r>
              <a:rPr lang="en-US" sz="2600">
                <a:solidFill>
                  <a:srgbClr val="FFFFFF"/>
                </a:solidFill>
                <a:latin typeface="Montserrat"/>
                <a:ea typeface="Montserrat"/>
                <a:cs typeface="Montserrat"/>
                <a:sym typeface="Montserrat"/>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450764"/>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Montserrat"/>
                <a:ea typeface="Montserrat"/>
                <a:cs typeface="Montserrat"/>
                <a:sym typeface="Montserrat"/>
              </a:rPr>
              <a:t>Key Factors to Consider:</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Experience and Expertise: Look for a company with a proven track record and expertise in y</a:t>
            </a:r>
            <a:r>
              <a:rPr lang="en-US" sz="2600">
                <a:solidFill>
                  <a:srgbClr val="D9D9D9"/>
                </a:solidFill>
                <a:latin typeface="Montserrat"/>
                <a:ea typeface="Montserrat"/>
                <a:cs typeface="Montserrat"/>
                <a:sym typeface="Montserrat"/>
              </a:rPr>
              <a:t>our industry.</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Portfolio and Case Studies: Review their portfolio and client testimonials.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Design Capabilities: Ensure they can create visually appealing and user-friendly designs.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Development Skills: Look for a company with expertise in various programming languages and frameworks.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SEO and Digital Marketing Expertise: A strong understanding of SEO and digital marketing is crucial.</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Communication and Collaboration: Effective communication is key to a successful project.</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Pricing and Contracts: Get clear quotes and review the contract terms carefully.</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436059"/>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D9D9D9"/>
                </a:solidFill>
                <a:latin typeface="Montserrat"/>
                <a:ea typeface="Montserrat"/>
                <a:cs typeface="Montserrat"/>
                <a:sym typeface="Montserrat"/>
              </a:rPr>
              <a:t>Top Website Design and Development Companies: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Company A: Renowned for innovative design and cutting-edge technology.</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B: Specializes in e-commerce soluti</a:t>
            </a:r>
            <a:r>
              <a:rPr lang="en-US" sz="2600">
                <a:solidFill>
                  <a:srgbClr val="D9D9D9"/>
                </a:solidFill>
                <a:latin typeface="Montserrat"/>
                <a:ea typeface="Montserrat"/>
                <a:cs typeface="Montserrat"/>
                <a:sym typeface="Montserrat"/>
              </a:rPr>
              <a:t>ons and helps businesses grow online.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C: Offers a wide range of services, including web design, development, and SEO.</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D: Known for its expertise in creating high-performance websites.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Company E: Focuses on user experience and accessibility.</a:t>
            </a:r>
          </a:p>
          <a:p>
            <a:pPr algn="ctr">
              <a:lnSpc>
                <a:spcPts val="4160"/>
              </a:lnSpc>
              <a:spcBef>
                <a:spcPct val="0"/>
              </a:spcBef>
            </a:pPr>
            <a:r>
              <a:rPr lang="en-US" sz="2600">
                <a:solidFill>
                  <a:srgbClr val="D9D9D9"/>
                </a:solidFill>
                <a:latin typeface="Montserrat"/>
                <a:ea typeface="Montserrat"/>
                <a:cs typeface="Montserrat"/>
                <a:sym typeface="Montserrat"/>
              </a:rPr>
              <a:t>Remember, a well-designed and developed website is an investment in your business's future. By carefully selecting a top-tier website design and development company, you can create a digital presence that drives growth and success.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058499"/>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013049" y="6564949"/>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Visit Us - www.quorawebsolution.com</a:t>
            </a:r>
          </a:p>
          <a:p>
            <a:pPr algn="ctr">
              <a:lnSpc>
                <a:spcPts val="4160"/>
              </a:lnSpc>
            </a:pPr>
            <a:r>
              <a:rPr lang="en-US" sz="2600">
                <a:solidFill>
                  <a:srgbClr val="FFFFFF"/>
                </a:solidFill>
                <a:latin typeface="Montserrat"/>
                <a:ea typeface="Montserrat"/>
                <a:cs typeface="Montserrat"/>
                <a:sym typeface="Montserrat"/>
              </a:rPr>
              <a:t>Call Us - +91 9986 056 909</a:t>
            </a:r>
          </a:p>
          <a:p>
            <a:pPr algn="ctr">
              <a:lnSpc>
                <a:spcPts val="4160"/>
              </a:lnSpc>
            </a:pPr>
            <a:r>
              <a:rPr lang="en-US" sz="2600">
                <a:solidFill>
                  <a:srgbClr val="FFFFFF"/>
                </a:solidFill>
                <a:latin typeface="Montserrat"/>
                <a:ea typeface="Montserrat"/>
                <a:cs typeface="Montserrat"/>
                <a:sym typeface="Montserrat"/>
              </a:rPr>
              <a:t>Mail Us - info@quorawebsolutions.com</a:t>
            </a:r>
          </a:p>
          <a:p>
            <a:pPr algn="ctr">
              <a:lnSpc>
                <a:spcPts val="4160"/>
              </a:lnSpc>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33775" t="0" r="-33775" b="0"/>
              </a:stretch>
            </a:blipFill>
          </p:spPr>
        </p:sp>
      </p:grpSp>
      <p:sp>
        <p:nvSpPr>
          <p:cNvPr name="TextBox 10" id="10"/>
          <p:cNvSpPr txBox="true"/>
          <p:nvPr/>
        </p:nvSpPr>
        <p:spPr>
          <a:xfrm rot="0">
            <a:off x="7267729" y="571513"/>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Montserrat"/>
                <a:ea typeface="Montserrat"/>
                <a:cs typeface="Montserrat"/>
                <a:sym typeface="Montserrat"/>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Montserrat"/>
                <a:ea typeface="Montserrat"/>
                <a:cs typeface="Montserrat"/>
                <a:sym typeface="Montserrat"/>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2648460" y="362692"/>
            <a:ext cx="3369355" cy="781034"/>
          </a:xfrm>
          <a:prstGeom prst="rect">
            <a:avLst/>
          </a:prstGeom>
        </p:spPr>
        <p:txBody>
          <a:bodyPr anchor="t" rtlCol="false" tIns="0" lIns="0" bIns="0" rIns="0">
            <a:spAutoFit/>
          </a:bodyPr>
          <a:lstStyle/>
          <a:p>
            <a:pPr algn="ctr">
              <a:lnSpc>
                <a:spcPts val="6240"/>
              </a:lnSpc>
            </a:pPr>
            <a:r>
              <a:rPr lang="en-US" sz="5199">
                <a:solidFill>
                  <a:srgbClr val="FFFFFF"/>
                </a:solidFill>
                <a:latin typeface="Montserrat"/>
                <a:ea typeface="Montserrat"/>
                <a:cs typeface="Montserrat"/>
                <a:sym typeface="Montserrat"/>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77599" y="370231"/>
            <a:ext cx="14750226" cy="6475485"/>
          </a:xfrm>
          <a:custGeom>
            <a:avLst/>
            <a:gdLst/>
            <a:ahLst/>
            <a:cxnLst/>
            <a:rect r="r" b="b" t="t" l="l"/>
            <a:pathLst>
              <a:path h="6475485" w="14750226">
                <a:moveTo>
                  <a:pt x="0" y="0"/>
                </a:moveTo>
                <a:lnTo>
                  <a:pt x="14750226" y="0"/>
                </a:lnTo>
                <a:lnTo>
                  <a:pt x="14750226" y="6475485"/>
                </a:lnTo>
                <a:lnTo>
                  <a:pt x="0" y="6475485"/>
                </a:lnTo>
                <a:lnTo>
                  <a:pt x="0" y="0"/>
                </a:lnTo>
                <a:close/>
              </a:path>
            </a:pathLst>
          </a:custGeom>
          <a:blipFill>
            <a:blip r:embed="rId2"/>
            <a:stretch>
              <a:fillRect l="-4952" t="-13884" r="-4952" b="0"/>
            </a:stretch>
          </a:blipFill>
        </p:spPr>
      </p:sp>
      <p:sp>
        <p:nvSpPr>
          <p:cNvPr name="TextBox 3" id="3"/>
          <p:cNvSpPr txBox="true"/>
          <p:nvPr/>
        </p:nvSpPr>
        <p:spPr>
          <a:xfrm rot="0">
            <a:off x="0" y="8771255"/>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D9D9D9"/>
                </a:solidFill>
                <a:latin typeface="Montserrat"/>
                <a:ea typeface="Montserrat"/>
                <a:cs typeface="Montserrat"/>
                <a:sym typeface="Montserrat"/>
              </a:rPr>
              <a:t>The Digital Advantage: How Top-Tier Website Design and Development Companies Can Help You Thrive</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38714" y="251257"/>
            <a:ext cx="14769241" cy="7298651"/>
          </a:xfrm>
          <a:custGeom>
            <a:avLst/>
            <a:gdLst/>
            <a:ahLst/>
            <a:cxnLst/>
            <a:rect r="r" b="b" t="t" l="l"/>
            <a:pathLst>
              <a:path h="7298651" w="14769241">
                <a:moveTo>
                  <a:pt x="0" y="0"/>
                </a:moveTo>
                <a:lnTo>
                  <a:pt x="14769242" y="0"/>
                </a:lnTo>
                <a:lnTo>
                  <a:pt x="14769242" y="7298651"/>
                </a:lnTo>
                <a:lnTo>
                  <a:pt x="0" y="7298651"/>
                </a:lnTo>
                <a:lnTo>
                  <a:pt x="0" y="0"/>
                </a:lnTo>
                <a:close/>
              </a:path>
            </a:pathLst>
          </a:custGeom>
          <a:blipFill>
            <a:blip r:embed="rId2"/>
            <a:stretch>
              <a:fillRect l="0" t="-11801" r="0" b="-3830"/>
            </a:stretch>
          </a:blipFill>
        </p:spPr>
      </p:sp>
      <p:sp>
        <p:nvSpPr>
          <p:cNvPr name="TextBox 3" id="3"/>
          <p:cNvSpPr txBox="true"/>
          <p:nvPr/>
        </p:nvSpPr>
        <p:spPr>
          <a:xfrm rot="0">
            <a:off x="0" y="8468389"/>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Your website is a vital tool for business success. Your website is your digital storefront. </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74521" y="385709"/>
            <a:ext cx="14591849" cy="6923966"/>
          </a:xfrm>
          <a:custGeom>
            <a:avLst/>
            <a:gdLst/>
            <a:ahLst/>
            <a:cxnLst/>
            <a:rect r="r" b="b" t="t" l="l"/>
            <a:pathLst>
              <a:path h="6923966" w="14591849">
                <a:moveTo>
                  <a:pt x="0" y="0"/>
                </a:moveTo>
                <a:lnTo>
                  <a:pt x="14591848" y="0"/>
                </a:lnTo>
                <a:lnTo>
                  <a:pt x="14591848" y="6923966"/>
                </a:lnTo>
                <a:lnTo>
                  <a:pt x="0" y="6923966"/>
                </a:lnTo>
                <a:lnTo>
                  <a:pt x="0" y="0"/>
                </a:lnTo>
                <a:close/>
              </a:path>
            </a:pathLst>
          </a:custGeom>
          <a:blipFill>
            <a:blip r:embed="rId2"/>
            <a:stretch>
              <a:fillRect l="0" t="-10110" r="0" b="-8582"/>
            </a:stretch>
          </a:blipFill>
        </p:spPr>
      </p:sp>
      <p:sp>
        <p:nvSpPr>
          <p:cNvPr name="TextBox 3" id="3"/>
          <p:cNvSpPr txBox="true"/>
          <p:nvPr/>
        </p:nvSpPr>
        <p:spPr>
          <a:xfrm rot="0">
            <a:off x="26445" y="8494979"/>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Montserrat"/>
                <a:ea typeface="Montserrat"/>
                <a:cs typeface="Montserrat"/>
                <a:sym typeface="Montserrat"/>
              </a:rPr>
              <a:t>A well-designed and developed website can significantly impact your brand's reputation, customer engagement, and ultimately, your bottom line.</a:t>
            </a:r>
          </a:p>
          <a:p>
            <a:pPr algn="ctr">
              <a:lnSpc>
                <a:spcPts val="4160"/>
              </a:lnSpc>
              <a:spcBef>
                <a:spcPct val="0"/>
              </a:spcBef>
            </a:pP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1827182" y="290627"/>
            <a:ext cx="14871642" cy="7034795"/>
          </a:xfrm>
          <a:custGeom>
            <a:avLst/>
            <a:gdLst/>
            <a:ahLst/>
            <a:cxnLst/>
            <a:rect r="r" b="b" t="t" l="l"/>
            <a:pathLst>
              <a:path h="7034795" w="14871642">
                <a:moveTo>
                  <a:pt x="0" y="0"/>
                </a:moveTo>
                <a:lnTo>
                  <a:pt x="14871642" y="0"/>
                </a:lnTo>
                <a:lnTo>
                  <a:pt x="14871642" y="7034795"/>
                </a:lnTo>
                <a:lnTo>
                  <a:pt x="0" y="7034795"/>
                </a:lnTo>
                <a:lnTo>
                  <a:pt x="0" y="0"/>
                </a:lnTo>
                <a:close/>
              </a:path>
            </a:pathLst>
          </a:custGeom>
          <a:blipFill>
            <a:blip r:embed="rId2"/>
            <a:stretch>
              <a:fillRect l="0" t="-8861" r="-533" b="-2470"/>
            </a:stretch>
          </a:blipFill>
        </p:spPr>
      </p:sp>
      <p:sp>
        <p:nvSpPr>
          <p:cNvPr name="TextBox 3" id="3"/>
          <p:cNvSpPr txBox="true"/>
          <p:nvPr/>
        </p:nvSpPr>
        <p:spPr>
          <a:xfrm rot="0">
            <a:off x="0" y="8627059"/>
            <a:ext cx="18288000" cy="1010920"/>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D9D9D9"/>
                </a:solidFill>
                <a:latin typeface="Montserrat"/>
                <a:ea typeface="Montserrat"/>
                <a:cs typeface="Montserrat"/>
                <a:sym typeface="Montserrat"/>
              </a:rPr>
              <a:t>Why Partner with a Top-Tier Website Design and Development Company?</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624967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D9D9D9"/>
                </a:solidFill>
                <a:latin typeface="Montserrat"/>
                <a:ea typeface="Montserrat"/>
                <a:cs typeface="Montserrat"/>
                <a:sym typeface="Montserrat"/>
              </a:rPr>
              <a:t>Top-tier website design and development companies possess the expertise and resources to create exceptional digital experiences. Here's how they can help your business thrive:</a:t>
            </a:r>
          </a:p>
          <a:p>
            <a:pPr algn="ctr">
              <a:lnSpc>
                <a:spcPts val="4160"/>
              </a:lnSpc>
            </a:pPr>
            <a:r>
              <a:rPr lang="en-US" sz="2600">
                <a:solidFill>
                  <a:srgbClr val="D9D9D9"/>
                </a:solidFill>
                <a:latin typeface="Montserrat"/>
                <a:ea typeface="Montserrat"/>
                <a:cs typeface="Montserrat"/>
                <a:sym typeface="Montserrat"/>
              </a:rPr>
              <a:t>1. Enhanced Brand Image and Reputation</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Professionalism: A well-designed website signals professionalism and credibility to your audience.</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Visual Appeal: Stunning visuals and intuitive navigation create a positive first impression.</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Brand Consistency: Consistent branding across all digital platforms reinforces your brand identity.</a:t>
            </a:r>
          </a:p>
          <a:p>
            <a:pPr algn="ctr">
              <a:lnSpc>
                <a:spcPts val="4160"/>
              </a:lnSpc>
            </a:pPr>
            <a:r>
              <a:rPr lang="en-US" sz="2600">
                <a:solidFill>
                  <a:srgbClr val="D9D9D9"/>
                </a:solidFill>
                <a:latin typeface="Montserrat"/>
                <a:ea typeface="Montserrat"/>
                <a:cs typeface="Montserrat"/>
                <a:sym typeface="Montserrat"/>
              </a:rPr>
              <a:t>2. Improved User Experience (UX)</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User-Centric Design: Websites designed with the user in mind are more likely to engage and convert visitors.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Seamless Navigation: Easy-to-navigate websites reduce bounce rates and increase time on site.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Mobile-First Design: Design for mobile devices first to ensure a seamless experience.</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D9D9D9"/>
                </a:solidFill>
                <a:latin typeface="Montserrat"/>
                <a:ea typeface="Montserrat"/>
                <a:cs typeface="Montserrat"/>
                <a:sym typeface="Montserrat"/>
              </a:rPr>
              <a:t>3. Boosted Search Engine Optimization (SEO)</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Keyword Optimization: Strategic keyword placement and optimization improve search engine visibility.</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Technical SEO: Proper website structure, fast loading times, and mobile-friendliness are crucial for SEO success.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Content Marketing: High-quality, relevant content attracts organic traffic and builds authority.</a:t>
            </a:r>
          </a:p>
          <a:p>
            <a:pPr algn="ctr">
              <a:lnSpc>
                <a:spcPts val="4160"/>
              </a:lnSpc>
            </a:pPr>
            <a:r>
              <a:rPr lang="en-US" sz="2600">
                <a:solidFill>
                  <a:srgbClr val="D9D9D9"/>
                </a:solidFill>
                <a:latin typeface="Montserrat"/>
                <a:ea typeface="Montserrat"/>
                <a:cs typeface="Montserrat"/>
                <a:sym typeface="Montserrat"/>
              </a:rPr>
              <a:t>4. Increased Sales and Conversions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Clear Call-to-Acti</a:t>
            </a:r>
            <a:r>
              <a:rPr lang="en-US" sz="2600">
                <a:solidFill>
                  <a:srgbClr val="D9D9D9"/>
                </a:solidFill>
                <a:latin typeface="Montserrat"/>
                <a:ea typeface="Montserrat"/>
                <a:cs typeface="Montserrat"/>
                <a:sym typeface="Montserrat"/>
              </a:rPr>
              <a:t>ons: Effective CTAs guide visitors towards desired actions, such as making a purchase or signing up for a newsletter.</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E-commerce Integration: Seamless online shopping experiences drive sales and revenue.</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Lead Generation: Capturing visitor information through forms and pop-ups helps nurture leads.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92094"/>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pPr>
            <a:r>
              <a:rPr lang="en-US" sz="2600">
                <a:solidFill>
                  <a:srgbClr val="D9D9D9"/>
                </a:solidFill>
                <a:latin typeface="Montserrat"/>
                <a:ea typeface="Montserrat"/>
                <a:cs typeface="Montserrat"/>
                <a:sym typeface="Montserrat"/>
              </a:rPr>
              <a:t>5. Data-Driven Insights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Analytics and Tracking: Monitor website performance and user behavior to make data-driven decisions.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A/B Testing: Experiment with different design elements to optimize conversion rates.</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Performance Optimization: Continuously improve website speed and performance to enhance user experience.</a:t>
            </a:r>
          </a:p>
          <a:p>
            <a:pPr algn="ctr">
              <a:lnSpc>
                <a:spcPts val="4160"/>
              </a:lnSpc>
            </a:pPr>
            <a:r>
              <a:rPr lang="en-US" sz="2600">
                <a:solidFill>
                  <a:srgbClr val="D9D9D9"/>
                </a:solidFill>
                <a:latin typeface="Montserrat"/>
                <a:ea typeface="Montserrat"/>
                <a:cs typeface="Montserrat"/>
                <a:sym typeface="Montserrat"/>
              </a:rPr>
              <a:t>6. Security and Protection</a:t>
            </a:r>
          </a:p>
          <a:p>
            <a:pPr algn="ctr" marL="561341" indent="-280670" lvl="1">
              <a:lnSpc>
                <a:spcPts val="4160"/>
              </a:lnSpc>
              <a:buFont typeface="Arial"/>
              <a:buChar char="•"/>
            </a:pPr>
            <a:r>
              <a:rPr lang="en-US" sz="2600">
                <a:solidFill>
                  <a:srgbClr val="D9D9D9"/>
                </a:solidFill>
                <a:latin typeface="Montserrat"/>
                <a:ea typeface="Montserrat"/>
                <a:cs typeface="Montserrat"/>
                <a:sym typeface="Montserrat"/>
              </a:rPr>
              <a:t>Robust Security Measures: Protect your website and customer data from cyber threats.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Regular Updates and Maintenance: Keep y</a:t>
            </a:r>
            <a:r>
              <a:rPr lang="en-US" sz="2600">
                <a:solidFill>
                  <a:srgbClr val="D9D9D9"/>
                </a:solidFill>
                <a:latin typeface="Montserrat"/>
                <a:ea typeface="Montserrat"/>
                <a:cs typeface="Montserrat"/>
                <a:sym typeface="Montserrat"/>
              </a:rPr>
              <a:t>our website secure and up-to-date with the latest technologies.</a:t>
            </a:r>
          </a:p>
          <a:p>
            <a:pPr algn="ctr" marL="561341" indent="-280670" lvl="1">
              <a:lnSpc>
                <a:spcPts val="4160"/>
              </a:lnSpc>
              <a:spcBef>
                <a:spcPct val="0"/>
              </a:spcBef>
              <a:buFont typeface="Arial"/>
              <a:buChar char="•"/>
            </a:pPr>
            <a:r>
              <a:rPr lang="en-US" sz="2600">
                <a:solidFill>
                  <a:srgbClr val="D9D9D9"/>
                </a:solidFill>
                <a:latin typeface="Montserrat"/>
                <a:ea typeface="Montserrat"/>
                <a:cs typeface="Montserrat"/>
                <a:sym typeface="Montserrat"/>
              </a:rPr>
              <a:t>Disaster Recovery Planning: Implement strategies to minimize downtime and data loss.</a:t>
            </a:r>
          </a:p>
        </p:txBody>
      </p:sp>
      <p:sp>
        <p:nvSpPr>
          <p:cNvPr name="TextBox 3" id="3"/>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80533"/>
            <a:ext cx="18288000" cy="3106420"/>
          </a:xfrm>
          <a:prstGeom prst="rect">
            <a:avLst/>
          </a:prstGeom>
        </p:spPr>
        <p:txBody>
          <a:bodyPr anchor="t" rtlCol="false" tIns="0" lIns="0" bIns="0" rIns="0">
            <a:spAutoFit/>
          </a:bodyPr>
          <a:lstStyle/>
          <a:p>
            <a:pPr algn="ctr" marL="561341" indent="-280670" lvl="1">
              <a:lnSpc>
                <a:spcPts val="4160"/>
              </a:lnSpc>
              <a:buFont typeface="Arial"/>
              <a:buChar char="•"/>
            </a:pPr>
          </a:p>
          <a:p>
            <a:pPr algn="ctr">
              <a:lnSpc>
                <a:spcPts val="4160"/>
              </a:lnSpc>
              <a:spcBef>
                <a:spcPct val="0"/>
              </a:spcBef>
            </a:pPr>
            <a:r>
              <a:rPr lang="en-US" sz="2600">
                <a:solidFill>
                  <a:srgbClr val="D9D9D9"/>
                </a:solidFill>
                <a:latin typeface="Montserrat"/>
                <a:ea typeface="Montserrat"/>
                <a:cs typeface="Montserrat"/>
                <a:sym typeface="Montserrat"/>
              </a:rPr>
              <a:t>C</a:t>
            </a:r>
            <a:r>
              <a:rPr lang="en-US" sz="2600">
                <a:solidFill>
                  <a:srgbClr val="D9D9D9"/>
                </a:solidFill>
                <a:latin typeface="Montserrat"/>
                <a:ea typeface="Montserrat"/>
                <a:cs typeface="Montserrat"/>
                <a:sym typeface="Montserrat"/>
              </a:rPr>
              <a:t>onclusion</a:t>
            </a:r>
          </a:p>
          <a:p>
            <a:pPr algn="ctr">
              <a:lnSpc>
                <a:spcPts val="4160"/>
              </a:lnSpc>
              <a:spcBef>
                <a:spcPct val="0"/>
              </a:spcBef>
            </a:pPr>
            <a:r>
              <a:rPr lang="en-US" sz="2600">
                <a:solidFill>
                  <a:srgbClr val="D9D9D9"/>
                </a:solidFill>
                <a:latin typeface="Montserrat"/>
                <a:ea typeface="Montserrat"/>
                <a:cs typeface="Montserrat"/>
                <a:sym typeface="Montserrat"/>
              </a:rPr>
              <a:t>By partnering with a top-tier website design and development company, you can unlock the full potential of your online presence. These experts can help you create a website that's both visually appealing and results-driven.</a:t>
            </a:r>
          </a:p>
          <a:p>
            <a:pPr algn="ctr">
              <a:lnSpc>
                <a:spcPts val="4160"/>
              </a:lnSpc>
              <a:spcBef>
                <a:spcPct val="0"/>
              </a:spcBef>
            </a:pPr>
            <a:r>
              <a:rPr lang="en-US" sz="2600">
                <a:solidFill>
                  <a:srgbClr val="D9D9D9"/>
                </a:solidFill>
                <a:latin typeface="Montserrat"/>
                <a:ea typeface="Montserrat"/>
                <a:cs typeface="Montserrat"/>
                <a:sym typeface="Montserrat"/>
              </a:rPr>
              <a:t>Remember, your website is your digital storefront. Make sure it's a welcoming and effective one.</a:t>
            </a:r>
          </a:p>
        </p:txBody>
      </p:sp>
      <p:sp>
        <p:nvSpPr>
          <p:cNvPr name="TextBox 3" id="3"/>
          <p:cNvSpPr txBox="true"/>
          <p:nvPr/>
        </p:nvSpPr>
        <p:spPr>
          <a:xfrm rot="0">
            <a:off x="0" y="7055434"/>
            <a:ext cx="18288000" cy="2582545"/>
          </a:xfrm>
          <a:prstGeom prst="rect">
            <a:avLst/>
          </a:prstGeom>
        </p:spPr>
        <p:txBody>
          <a:bodyPr anchor="t" rtlCol="false" tIns="0" lIns="0" bIns="0" rIns="0">
            <a:spAutoFit/>
          </a:bodyPr>
          <a:lstStyle/>
          <a:p>
            <a:pPr algn="ctr">
              <a:lnSpc>
                <a:spcPts val="4160"/>
              </a:lnSpc>
            </a:pPr>
            <a:r>
              <a:rPr lang="en-US" sz="2600">
                <a:solidFill>
                  <a:srgbClr val="D9D9D9"/>
                </a:solidFill>
                <a:latin typeface="Montserrat"/>
                <a:ea typeface="Montserrat"/>
                <a:cs typeface="Montserrat"/>
                <a:sym typeface="Montserrat"/>
              </a:rPr>
              <a:t>Best Website Design and Development Companies: A Comprehensive Guide to Digital Success</a:t>
            </a:r>
          </a:p>
          <a:p>
            <a:pPr algn="ctr">
              <a:lnSpc>
                <a:spcPts val="4160"/>
              </a:lnSpc>
            </a:pPr>
            <a:r>
              <a:rPr lang="en-US" sz="2600">
                <a:solidFill>
                  <a:srgbClr val="D9D9D9"/>
                </a:solidFill>
                <a:latin typeface="Montserrat"/>
                <a:ea typeface="Montserrat"/>
                <a:cs typeface="Montserrat"/>
                <a:sym typeface="Montserrat"/>
              </a:rPr>
              <a:t>In today's digital age, a well-designed and developed website is essential for businesses of all sizes. A strong online presence can significantly impact your brand's reputation, customer engagement, and ultimately, your bottom line.</a:t>
            </a:r>
          </a:p>
          <a:p>
            <a:pPr algn="ctr">
              <a:lnSpc>
                <a:spcPts val="4160"/>
              </a:lnSpc>
              <a:spcBef>
                <a:spcPct val="0"/>
              </a:spcBef>
            </a:pPr>
            <a:r>
              <a:rPr lang="en-US" sz="2600">
                <a:solidFill>
                  <a:srgbClr val="D9D9D9"/>
                </a:solidFill>
                <a:latin typeface="Montserrat"/>
                <a:ea typeface="Montserrat"/>
                <a:cs typeface="Montserrat"/>
                <a:sym typeface="Montserrat"/>
              </a:rPr>
              <a:t>Choosing the right website design and development company is crucial for your digital success.</a:t>
            </a:r>
          </a:p>
        </p:txBody>
      </p:sp>
      <p:sp>
        <p:nvSpPr>
          <p:cNvPr name="TextBox 4" id="4"/>
          <p:cNvSpPr txBox="true"/>
          <p:nvPr/>
        </p:nvSpPr>
        <p:spPr>
          <a:xfrm rot="0">
            <a:off x="8344101" y="9542729"/>
            <a:ext cx="6684507" cy="487045"/>
          </a:xfrm>
          <a:prstGeom prst="rect">
            <a:avLst/>
          </a:prstGeom>
        </p:spPr>
        <p:txBody>
          <a:bodyPr anchor="t" rtlCol="false" tIns="0" lIns="0" bIns="0" rIns="0">
            <a:spAutoFit/>
          </a:bodyPr>
          <a:lstStyle/>
          <a:p>
            <a:pPr algn="ctr">
              <a:lnSpc>
                <a:spcPts val="4160"/>
              </a:lnSpc>
            </a:pPr>
            <a:r>
              <a:rPr lang="en-US" sz="2600">
                <a:solidFill>
                  <a:srgbClr val="FFFFFF"/>
                </a:solidFill>
                <a:latin typeface="Montserrat"/>
                <a:ea typeface="Montserrat"/>
                <a:cs typeface="Montserrat"/>
                <a:sym typeface="Montserrat"/>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DAGYCJtTK1A</dc:identifier>
  <dcterms:modified xsi:type="dcterms:W3CDTF">2011-08-01T06:04:30Z</dcterms:modified>
  <cp:revision>1</cp:revision>
  <dc:title>The Digital Advantage: How Top-Tier Website Design and Development Companies Can Help You Thrive</dc:title>
</cp:coreProperties>
</file>