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League Spartan" charset="1" panose="00000800000000000000"/>
      <p:regular r:id="rId11"/>
    </p:embeddedFont>
    <p:embeddedFont>
      <p:font typeface="Poppins" charset="1" panose="00000500000000000000"/>
      <p:regular r:id="rId12"/>
    </p:embeddedFont>
    <p:embeddedFont>
      <p:font typeface="Poppins Bold" charset="1" panose="00000800000000000000"/>
      <p:regular r:id="rId13"/>
    </p:embeddedFont>
    <p:embeddedFont>
      <p:font typeface="Canva Sans Bold" charset="1" panose="020B0803030501040103"/>
      <p:regular r:id="rId14"/>
    </p:embeddedFont>
    <p:embeddedFont>
      <p:font typeface="Canva Sans" charset="1" panose="020B0503030501040103"/>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jpeg" Type="http://schemas.openxmlformats.org/officeDocument/2006/relationships/image"/><Relationship Id="rId4" Target="../media/image7.jpeg" Type="http://schemas.openxmlformats.org/officeDocument/2006/relationships/image"/><Relationship Id="rId5"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8.jpeg" Type="http://schemas.openxmlformats.org/officeDocument/2006/relationships/image"/><Relationship Id="rId4" Target="../media/image4.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http://www.avantadvisory.com" TargetMode="External" Type="http://schemas.openxmlformats.org/officeDocument/2006/relationships/hyperlink"/><Relationship Id="rId5" Target="../media/image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0">
            <a:off x="0" y="0"/>
            <a:ext cx="1385760" cy="10287000"/>
            <a:chOff x="0" y="0"/>
            <a:chExt cx="364974" cy="2709333"/>
          </a:xfrm>
        </p:grpSpPr>
        <p:sp>
          <p:nvSpPr>
            <p:cNvPr name="Freeform 4" id="4"/>
            <p:cNvSpPr/>
            <p:nvPr/>
          </p:nvSpPr>
          <p:spPr>
            <a:xfrm flipH="false" flipV="false" rot="0">
              <a:off x="0" y="0"/>
              <a:ext cx="364974" cy="2709333"/>
            </a:xfrm>
            <a:custGeom>
              <a:avLst/>
              <a:gdLst/>
              <a:ahLst/>
              <a:cxnLst/>
              <a:rect r="r" b="b" t="t" l="l"/>
              <a:pathLst>
                <a:path h="2709333" w="364974">
                  <a:moveTo>
                    <a:pt x="0" y="0"/>
                  </a:moveTo>
                  <a:lnTo>
                    <a:pt x="364974" y="0"/>
                  </a:lnTo>
                  <a:lnTo>
                    <a:pt x="364974" y="2709333"/>
                  </a:lnTo>
                  <a:lnTo>
                    <a:pt x="0" y="2709333"/>
                  </a:lnTo>
                  <a:close/>
                </a:path>
              </a:pathLst>
            </a:custGeom>
            <a:solidFill>
              <a:srgbClr val="084B71"/>
            </a:solidFill>
          </p:spPr>
        </p:sp>
        <p:sp>
          <p:nvSpPr>
            <p:cNvPr name="TextBox 5" id="5"/>
            <p:cNvSpPr txBox="true"/>
            <p:nvPr/>
          </p:nvSpPr>
          <p:spPr>
            <a:xfrm>
              <a:off x="0" y="-47625"/>
              <a:ext cx="364974" cy="2756958"/>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3648322" y="2897320"/>
            <a:ext cx="10991397" cy="1193800"/>
          </a:xfrm>
          <a:prstGeom prst="rect">
            <a:avLst/>
          </a:prstGeom>
        </p:spPr>
        <p:txBody>
          <a:bodyPr anchor="t" rtlCol="false" tIns="0" lIns="0" bIns="0" rIns="0">
            <a:spAutoFit/>
          </a:bodyPr>
          <a:lstStyle/>
          <a:p>
            <a:pPr algn="l">
              <a:lnSpc>
                <a:spcPts val="9799"/>
              </a:lnSpc>
              <a:spcBef>
                <a:spcPct val="0"/>
              </a:spcBef>
            </a:pPr>
            <a:r>
              <a:rPr lang="en-US" sz="6999">
                <a:solidFill>
                  <a:srgbClr val="000000"/>
                </a:solidFill>
                <a:latin typeface="League Spartan"/>
                <a:ea typeface="League Spartan"/>
                <a:cs typeface="League Spartan"/>
                <a:sym typeface="League Spartan"/>
              </a:rPr>
              <a:t>Avant Advisory Group</a:t>
            </a:r>
          </a:p>
        </p:txBody>
      </p:sp>
      <p:sp>
        <p:nvSpPr>
          <p:cNvPr name="AutoShape 7" id="7"/>
          <p:cNvSpPr/>
          <p:nvPr/>
        </p:nvSpPr>
        <p:spPr>
          <a:xfrm flipV="true">
            <a:off x="3648322" y="4386395"/>
            <a:ext cx="9687995" cy="20505"/>
          </a:xfrm>
          <a:prstGeom prst="line">
            <a:avLst/>
          </a:prstGeom>
          <a:ln cap="flat" w="38100">
            <a:solidFill>
              <a:srgbClr val="084B71"/>
            </a:solidFill>
            <a:prstDash val="solid"/>
            <a:headEnd type="none" len="sm" w="sm"/>
            <a:tailEnd type="none" len="sm" w="sm"/>
          </a:ln>
        </p:spPr>
      </p:sp>
      <p:sp>
        <p:nvSpPr>
          <p:cNvPr name="Freeform 8" id="8"/>
          <p:cNvSpPr/>
          <p:nvPr/>
        </p:nvSpPr>
        <p:spPr>
          <a:xfrm flipH="false" flipV="false" rot="0">
            <a:off x="13763158" y="387350"/>
            <a:ext cx="4160184" cy="4114800"/>
          </a:xfrm>
          <a:custGeom>
            <a:avLst/>
            <a:gdLst/>
            <a:ahLst/>
            <a:cxnLst/>
            <a:rect r="r" b="b" t="t" l="l"/>
            <a:pathLst>
              <a:path h="4114800" w="4160184">
                <a:moveTo>
                  <a:pt x="0" y="0"/>
                </a:moveTo>
                <a:lnTo>
                  <a:pt x="4160184" y="0"/>
                </a:lnTo>
                <a:lnTo>
                  <a:pt x="4160184" y="4114800"/>
                </a:lnTo>
                <a:lnTo>
                  <a:pt x="0" y="4114800"/>
                </a:lnTo>
                <a:lnTo>
                  <a:pt x="0" y="0"/>
                </a:lnTo>
                <a:close/>
              </a:path>
            </a:pathLst>
          </a:custGeom>
          <a:blipFill>
            <a:blip r:embed="rId3">
              <a:alphaModFix amt="37000"/>
              <a:extLst>
                <a:ext uri="{96DAC541-7B7A-43D3-8B79-37D633B846F1}">
                  <asvg:svgBlip xmlns:asvg="http://schemas.microsoft.com/office/drawing/2016/SVG/main" r:embed="rId4"/>
                </a:ext>
              </a:extLst>
            </a:blip>
            <a:stretch>
              <a:fillRect l="0" t="0" r="0" b="0"/>
            </a:stretch>
          </a:blipFill>
        </p:spPr>
      </p:sp>
      <p:grpSp>
        <p:nvGrpSpPr>
          <p:cNvPr name="Group 9" id="9"/>
          <p:cNvGrpSpPr/>
          <p:nvPr/>
        </p:nvGrpSpPr>
        <p:grpSpPr>
          <a:xfrm rot="0">
            <a:off x="1660909" y="295253"/>
            <a:ext cx="2559564" cy="1018981"/>
            <a:chOff x="0" y="0"/>
            <a:chExt cx="3682755" cy="1466131"/>
          </a:xfrm>
        </p:grpSpPr>
        <p:sp>
          <p:nvSpPr>
            <p:cNvPr name="Freeform 10" id="10"/>
            <p:cNvSpPr/>
            <p:nvPr/>
          </p:nvSpPr>
          <p:spPr>
            <a:xfrm flipH="false" flipV="false" rot="0">
              <a:off x="0" y="0"/>
              <a:ext cx="3682755" cy="1466132"/>
            </a:xfrm>
            <a:custGeom>
              <a:avLst/>
              <a:gdLst/>
              <a:ahLst/>
              <a:cxnLst/>
              <a:rect r="r" b="b" t="t" l="l"/>
              <a:pathLst>
                <a:path h="1466132" w="3682755">
                  <a:moveTo>
                    <a:pt x="0" y="0"/>
                  </a:moveTo>
                  <a:lnTo>
                    <a:pt x="3682755" y="0"/>
                  </a:lnTo>
                  <a:lnTo>
                    <a:pt x="3682755" y="1466132"/>
                  </a:lnTo>
                  <a:lnTo>
                    <a:pt x="0" y="1466132"/>
                  </a:lnTo>
                  <a:close/>
                </a:path>
              </a:pathLst>
            </a:custGeom>
            <a:blipFill>
              <a:blip r:embed="rId5"/>
              <a:stretch>
                <a:fillRect l="0" t="-1950" r="0" b="-1950"/>
              </a:stretch>
            </a:blipFill>
          </p:spPr>
        </p:sp>
      </p:grpSp>
      <p:sp>
        <p:nvSpPr>
          <p:cNvPr name="TextBox 11" id="11"/>
          <p:cNvSpPr txBox="true"/>
          <p:nvPr/>
        </p:nvSpPr>
        <p:spPr>
          <a:xfrm rot="0">
            <a:off x="3638797" y="4914900"/>
            <a:ext cx="10114836" cy="4277254"/>
          </a:xfrm>
          <a:prstGeom prst="rect">
            <a:avLst/>
          </a:prstGeom>
        </p:spPr>
        <p:txBody>
          <a:bodyPr anchor="t" rtlCol="false" tIns="0" lIns="0" bIns="0" rIns="0">
            <a:spAutoFit/>
          </a:bodyPr>
          <a:lstStyle/>
          <a:p>
            <a:pPr algn="l">
              <a:lnSpc>
                <a:spcPts val="4200"/>
              </a:lnSpc>
              <a:spcBef>
                <a:spcPct val="0"/>
              </a:spcBef>
            </a:pPr>
            <a:r>
              <a:rPr lang="en-US" sz="3000">
                <a:solidFill>
                  <a:srgbClr val="000000"/>
                </a:solidFill>
                <a:latin typeface="Poppins"/>
                <a:ea typeface="Poppins"/>
                <a:cs typeface="Poppins"/>
                <a:sym typeface="Poppins"/>
              </a:rPr>
              <a:t>At Avant Advisory Group, we specialize in providing expert fraud examination services tailored to the needs of local businesses and individuals. in Newport Beach, businesses and individuals alike face unique challenges due to its robust economy and high-value transactions. fraud examinations are a critical process to identify, investigate, and resolve instances of fraudulent activities.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0">
            <a:off x="16562172" y="0"/>
            <a:ext cx="1725828" cy="10287000"/>
            <a:chOff x="0" y="0"/>
            <a:chExt cx="454539" cy="2709333"/>
          </a:xfrm>
        </p:grpSpPr>
        <p:sp>
          <p:nvSpPr>
            <p:cNvPr name="Freeform 4" id="4"/>
            <p:cNvSpPr/>
            <p:nvPr/>
          </p:nvSpPr>
          <p:spPr>
            <a:xfrm flipH="false" flipV="false" rot="0">
              <a:off x="0" y="0"/>
              <a:ext cx="454539" cy="2709333"/>
            </a:xfrm>
            <a:custGeom>
              <a:avLst/>
              <a:gdLst/>
              <a:ahLst/>
              <a:cxnLst/>
              <a:rect r="r" b="b" t="t" l="l"/>
              <a:pathLst>
                <a:path h="2709333" w="454539">
                  <a:moveTo>
                    <a:pt x="0" y="0"/>
                  </a:moveTo>
                  <a:lnTo>
                    <a:pt x="454539" y="0"/>
                  </a:lnTo>
                  <a:lnTo>
                    <a:pt x="454539" y="2709333"/>
                  </a:lnTo>
                  <a:lnTo>
                    <a:pt x="0" y="2709333"/>
                  </a:lnTo>
                  <a:close/>
                </a:path>
              </a:pathLst>
            </a:custGeom>
            <a:solidFill>
              <a:srgbClr val="084B71"/>
            </a:solidFill>
          </p:spPr>
        </p:sp>
        <p:sp>
          <p:nvSpPr>
            <p:cNvPr name="TextBox 5" id="5"/>
            <p:cNvSpPr txBox="true"/>
            <p:nvPr/>
          </p:nvSpPr>
          <p:spPr>
            <a:xfrm>
              <a:off x="0" y="-47625"/>
              <a:ext cx="454539" cy="2756958"/>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1028720" y="1916235"/>
            <a:ext cx="12810659" cy="738303"/>
          </a:xfrm>
          <a:prstGeom prst="rect">
            <a:avLst/>
          </a:prstGeom>
        </p:spPr>
        <p:txBody>
          <a:bodyPr anchor="t" rtlCol="false" tIns="0" lIns="0" bIns="0" rIns="0">
            <a:spAutoFit/>
          </a:bodyPr>
          <a:lstStyle/>
          <a:p>
            <a:pPr algn="l">
              <a:lnSpc>
                <a:spcPts val="6018"/>
              </a:lnSpc>
              <a:spcBef>
                <a:spcPct val="0"/>
              </a:spcBef>
            </a:pPr>
            <a:r>
              <a:rPr lang="en-US" sz="4298">
                <a:solidFill>
                  <a:srgbClr val="000000"/>
                </a:solidFill>
                <a:latin typeface="League Spartan"/>
                <a:ea typeface="League Spartan"/>
                <a:cs typeface="League Spartan"/>
                <a:sym typeface="League Spartan"/>
              </a:rPr>
              <a:t>WHY CHOOSE AVANT ADVISORY GROUP?</a:t>
            </a:r>
          </a:p>
        </p:txBody>
      </p:sp>
      <p:sp>
        <p:nvSpPr>
          <p:cNvPr name="AutoShape 7" id="7"/>
          <p:cNvSpPr/>
          <p:nvPr/>
        </p:nvSpPr>
        <p:spPr>
          <a:xfrm flipV="true">
            <a:off x="1028814" y="3105307"/>
            <a:ext cx="13189464" cy="65292"/>
          </a:xfrm>
          <a:prstGeom prst="line">
            <a:avLst/>
          </a:prstGeom>
          <a:ln cap="flat" w="38100">
            <a:solidFill>
              <a:srgbClr val="084B71"/>
            </a:solidFill>
            <a:prstDash val="solid"/>
            <a:headEnd type="none" len="sm" w="sm"/>
            <a:tailEnd type="none" len="sm" w="sm"/>
          </a:ln>
        </p:spPr>
      </p:sp>
      <p:sp>
        <p:nvSpPr>
          <p:cNvPr name="TextBox 8" id="8"/>
          <p:cNvSpPr txBox="true"/>
          <p:nvPr/>
        </p:nvSpPr>
        <p:spPr>
          <a:xfrm rot="0">
            <a:off x="703799" y="3351574"/>
            <a:ext cx="10267283" cy="1609924"/>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000000"/>
                </a:solidFill>
                <a:latin typeface="Poppins Bold"/>
                <a:ea typeface="Poppins Bold"/>
                <a:cs typeface="Poppins Bold"/>
                <a:sym typeface="Poppins Bold"/>
              </a:rPr>
              <a:t>Experienced Team: </a:t>
            </a:r>
            <a:r>
              <a:rPr lang="en-US" sz="3000">
                <a:solidFill>
                  <a:srgbClr val="000000"/>
                </a:solidFill>
                <a:latin typeface="Poppins"/>
                <a:ea typeface="Poppins"/>
                <a:cs typeface="Poppins"/>
                <a:sym typeface="Poppins"/>
              </a:rPr>
              <a:t>Highly skilled professionals with deep expertise in forensic accounting, auditing, and legal investigations.</a:t>
            </a:r>
          </a:p>
        </p:txBody>
      </p:sp>
      <p:grpSp>
        <p:nvGrpSpPr>
          <p:cNvPr name="Group 9" id="9"/>
          <p:cNvGrpSpPr/>
          <p:nvPr/>
        </p:nvGrpSpPr>
        <p:grpSpPr>
          <a:xfrm rot="0">
            <a:off x="1027649" y="240029"/>
            <a:ext cx="2559564" cy="1018981"/>
            <a:chOff x="0" y="0"/>
            <a:chExt cx="3682755" cy="1466131"/>
          </a:xfrm>
        </p:grpSpPr>
        <p:sp>
          <p:nvSpPr>
            <p:cNvPr name="Freeform 10" id="10"/>
            <p:cNvSpPr/>
            <p:nvPr/>
          </p:nvSpPr>
          <p:spPr>
            <a:xfrm flipH="false" flipV="false" rot="0">
              <a:off x="0" y="0"/>
              <a:ext cx="3682755" cy="1466132"/>
            </a:xfrm>
            <a:custGeom>
              <a:avLst/>
              <a:gdLst/>
              <a:ahLst/>
              <a:cxnLst/>
              <a:rect r="r" b="b" t="t" l="l"/>
              <a:pathLst>
                <a:path h="1466132" w="3682755">
                  <a:moveTo>
                    <a:pt x="0" y="0"/>
                  </a:moveTo>
                  <a:lnTo>
                    <a:pt x="3682755" y="0"/>
                  </a:lnTo>
                  <a:lnTo>
                    <a:pt x="3682755" y="1466132"/>
                  </a:lnTo>
                  <a:lnTo>
                    <a:pt x="0" y="1466132"/>
                  </a:lnTo>
                  <a:close/>
                </a:path>
              </a:pathLst>
            </a:custGeom>
            <a:blipFill>
              <a:blip r:embed="rId3"/>
              <a:stretch>
                <a:fillRect l="0" t="-1950" r="0" b="-1950"/>
              </a:stretch>
            </a:blipFill>
          </p:spPr>
        </p:sp>
      </p:grpSp>
      <p:sp>
        <p:nvSpPr>
          <p:cNvPr name="TextBox 11" id="11"/>
          <p:cNvSpPr txBox="true"/>
          <p:nvPr/>
        </p:nvSpPr>
        <p:spPr>
          <a:xfrm rot="0">
            <a:off x="703799" y="4990072"/>
            <a:ext cx="10267283" cy="1609924"/>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000000"/>
                </a:solidFill>
                <a:latin typeface="Poppins Bold"/>
                <a:ea typeface="Poppins Bold"/>
                <a:cs typeface="Poppins Bold"/>
                <a:sym typeface="Poppins Bold"/>
              </a:rPr>
              <a:t>Comprehensive Approach:  </a:t>
            </a:r>
            <a:r>
              <a:rPr lang="en-US" sz="3000">
                <a:solidFill>
                  <a:srgbClr val="000000"/>
                </a:solidFill>
                <a:latin typeface="Poppins"/>
                <a:ea typeface="Poppins"/>
                <a:cs typeface="Poppins"/>
                <a:sym typeface="Poppins"/>
              </a:rPr>
              <a:t>We offer end-to-end fraud examination services, from detection to final reporting.</a:t>
            </a:r>
          </a:p>
        </p:txBody>
      </p:sp>
      <p:sp>
        <p:nvSpPr>
          <p:cNvPr name="TextBox 12" id="12"/>
          <p:cNvSpPr txBox="true"/>
          <p:nvPr/>
        </p:nvSpPr>
        <p:spPr>
          <a:xfrm rot="0">
            <a:off x="703799" y="6628571"/>
            <a:ext cx="10267283" cy="1609924"/>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000000"/>
                </a:solidFill>
                <a:latin typeface="Poppins Bold"/>
                <a:ea typeface="Poppins Bold"/>
                <a:cs typeface="Poppins Bold"/>
                <a:sym typeface="Poppins Bold"/>
              </a:rPr>
              <a:t>Customized Solutions: </a:t>
            </a:r>
            <a:r>
              <a:rPr lang="en-US" sz="3000">
                <a:solidFill>
                  <a:srgbClr val="000000"/>
                </a:solidFill>
                <a:latin typeface="Poppins"/>
                <a:ea typeface="Poppins"/>
                <a:cs typeface="Poppins"/>
                <a:sym typeface="Poppins"/>
              </a:rPr>
              <a:t>Tailored strategies to meet the unique needs of each client, ensuring accurate results and cost-effective solutions.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AutoShape 3" id="3"/>
          <p:cNvSpPr/>
          <p:nvPr/>
        </p:nvSpPr>
        <p:spPr>
          <a:xfrm flipV="true">
            <a:off x="1029792" y="3142024"/>
            <a:ext cx="8114208" cy="19050"/>
          </a:xfrm>
          <a:prstGeom prst="line">
            <a:avLst/>
          </a:prstGeom>
          <a:ln cap="flat" w="38100">
            <a:solidFill>
              <a:srgbClr val="084B71"/>
            </a:solidFill>
            <a:prstDash val="solid"/>
            <a:headEnd type="none" len="sm" w="sm"/>
            <a:tailEnd type="none" len="sm" w="sm"/>
          </a:ln>
        </p:spPr>
      </p:sp>
      <p:grpSp>
        <p:nvGrpSpPr>
          <p:cNvPr name="Group 4" id="4"/>
          <p:cNvGrpSpPr>
            <a:grpSpLocks noChangeAspect="true"/>
          </p:cNvGrpSpPr>
          <p:nvPr/>
        </p:nvGrpSpPr>
        <p:grpSpPr>
          <a:xfrm rot="0">
            <a:off x="10671810" y="1081600"/>
            <a:ext cx="6094969" cy="3428377"/>
            <a:chOff x="0" y="0"/>
            <a:chExt cx="11289030" cy="6350000"/>
          </a:xfrm>
        </p:grpSpPr>
        <p:sp>
          <p:nvSpPr>
            <p:cNvPr name="Freeform 5" id="5"/>
            <p:cNvSpPr/>
            <p:nvPr/>
          </p:nvSpPr>
          <p:spPr>
            <a:xfrm flipH="false" flipV="false" rot="0">
              <a:off x="0" y="0"/>
              <a:ext cx="11287761" cy="6350000"/>
            </a:xfrm>
            <a:custGeom>
              <a:avLst/>
              <a:gdLst/>
              <a:ahLst/>
              <a:cxnLst/>
              <a:rect r="r" b="b" t="t" l="l"/>
              <a:pathLst>
                <a:path h="6350000"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3"/>
              <a:stretch>
                <a:fillRect l="-2609" t="0" r="-2609" b="0"/>
              </a:stretch>
            </a:blipFill>
          </p:spPr>
        </p:sp>
      </p:grpSp>
      <p:grpSp>
        <p:nvGrpSpPr>
          <p:cNvPr name="Group 6" id="6"/>
          <p:cNvGrpSpPr>
            <a:grpSpLocks noChangeAspect="true"/>
          </p:cNvGrpSpPr>
          <p:nvPr/>
        </p:nvGrpSpPr>
        <p:grpSpPr>
          <a:xfrm rot="0">
            <a:off x="10671810" y="5408135"/>
            <a:ext cx="6094969" cy="3428377"/>
            <a:chOff x="0" y="0"/>
            <a:chExt cx="11289030" cy="6350000"/>
          </a:xfrm>
        </p:grpSpPr>
        <p:sp>
          <p:nvSpPr>
            <p:cNvPr name="Freeform 7" id="7"/>
            <p:cNvSpPr/>
            <p:nvPr/>
          </p:nvSpPr>
          <p:spPr>
            <a:xfrm flipH="false" flipV="false" rot="0">
              <a:off x="0" y="0"/>
              <a:ext cx="11287761" cy="6350000"/>
            </a:xfrm>
            <a:custGeom>
              <a:avLst/>
              <a:gdLst/>
              <a:ahLst/>
              <a:cxnLst/>
              <a:rect r="r" b="b" t="t" l="l"/>
              <a:pathLst>
                <a:path h="6350000" w="11287761">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4"/>
              <a:stretch>
                <a:fillRect l="0" t="-33402" r="0" b="-33402"/>
              </a:stretch>
            </a:blipFill>
          </p:spPr>
        </p:sp>
      </p:grpSp>
      <p:grpSp>
        <p:nvGrpSpPr>
          <p:cNvPr name="Group 8" id="8"/>
          <p:cNvGrpSpPr/>
          <p:nvPr/>
        </p:nvGrpSpPr>
        <p:grpSpPr>
          <a:xfrm rot="0">
            <a:off x="9510840" y="-9525"/>
            <a:ext cx="1385760" cy="10296525"/>
            <a:chOff x="0" y="0"/>
            <a:chExt cx="364974" cy="2711842"/>
          </a:xfrm>
        </p:grpSpPr>
        <p:sp>
          <p:nvSpPr>
            <p:cNvPr name="Freeform 9" id="9"/>
            <p:cNvSpPr/>
            <p:nvPr/>
          </p:nvSpPr>
          <p:spPr>
            <a:xfrm flipH="false" flipV="false" rot="0">
              <a:off x="0" y="0"/>
              <a:ext cx="364974" cy="2711842"/>
            </a:xfrm>
            <a:custGeom>
              <a:avLst/>
              <a:gdLst/>
              <a:ahLst/>
              <a:cxnLst/>
              <a:rect r="r" b="b" t="t" l="l"/>
              <a:pathLst>
                <a:path h="2711842" w="364974">
                  <a:moveTo>
                    <a:pt x="0" y="0"/>
                  </a:moveTo>
                  <a:lnTo>
                    <a:pt x="364974" y="0"/>
                  </a:lnTo>
                  <a:lnTo>
                    <a:pt x="364974" y="2711842"/>
                  </a:lnTo>
                  <a:lnTo>
                    <a:pt x="0" y="2711842"/>
                  </a:lnTo>
                  <a:close/>
                </a:path>
              </a:pathLst>
            </a:custGeom>
            <a:solidFill>
              <a:srgbClr val="084B71"/>
            </a:solidFill>
          </p:spPr>
        </p:sp>
        <p:sp>
          <p:nvSpPr>
            <p:cNvPr name="TextBox 10" id="10"/>
            <p:cNvSpPr txBox="true"/>
            <p:nvPr/>
          </p:nvSpPr>
          <p:spPr>
            <a:xfrm>
              <a:off x="0" y="-47625"/>
              <a:ext cx="364974" cy="2759467"/>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992272" y="1622904"/>
            <a:ext cx="6544963" cy="1500069"/>
          </a:xfrm>
          <a:prstGeom prst="rect">
            <a:avLst/>
          </a:prstGeom>
        </p:spPr>
        <p:txBody>
          <a:bodyPr anchor="t" rtlCol="false" tIns="0" lIns="0" bIns="0" rIns="0">
            <a:spAutoFit/>
          </a:bodyPr>
          <a:lstStyle/>
          <a:p>
            <a:pPr algn="l">
              <a:lnSpc>
                <a:spcPts val="6018"/>
              </a:lnSpc>
              <a:spcBef>
                <a:spcPct val="0"/>
              </a:spcBef>
            </a:pPr>
            <a:r>
              <a:rPr lang="en-US" sz="4298">
                <a:solidFill>
                  <a:srgbClr val="000000"/>
                </a:solidFill>
                <a:latin typeface="League Spartan"/>
                <a:ea typeface="League Spartan"/>
                <a:cs typeface="League Spartan"/>
                <a:sym typeface="League Spartan"/>
              </a:rPr>
              <a:t>FRAUD EXAMINATION PROCESS</a:t>
            </a:r>
          </a:p>
        </p:txBody>
      </p:sp>
      <p:sp>
        <p:nvSpPr>
          <p:cNvPr name="TextBox 12" id="12"/>
          <p:cNvSpPr txBox="true"/>
          <p:nvPr/>
        </p:nvSpPr>
        <p:spPr>
          <a:xfrm rot="0">
            <a:off x="1027649" y="3256324"/>
            <a:ext cx="8116351" cy="1609924"/>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000000"/>
                </a:solidFill>
                <a:latin typeface="Poppins Bold"/>
                <a:ea typeface="Poppins Bold"/>
                <a:cs typeface="Poppins Bold"/>
                <a:sym typeface="Poppins Bold"/>
              </a:rPr>
              <a:t>Initial Consultation: </a:t>
            </a:r>
            <a:r>
              <a:rPr lang="en-US" sz="3000">
                <a:solidFill>
                  <a:srgbClr val="000000"/>
                </a:solidFill>
                <a:latin typeface="Poppins"/>
                <a:ea typeface="Poppins"/>
                <a:cs typeface="Poppins"/>
                <a:sym typeface="Poppins"/>
              </a:rPr>
              <a:t>Understand the nature and scope of the fraud allegation.</a:t>
            </a:r>
          </a:p>
        </p:txBody>
      </p:sp>
      <p:sp>
        <p:nvSpPr>
          <p:cNvPr name="TextBox 13" id="13"/>
          <p:cNvSpPr txBox="true"/>
          <p:nvPr/>
        </p:nvSpPr>
        <p:spPr>
          <a:xfrm rot="0">
            <a:off x="944647" y="5047222"/>
            <a:ext cx="8116351" cy="2143390"/>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000000"/>
                </a:solidFill>
                <a:latin typeface="Poppins Bold"/>
                <a:ea typeface="Poppins Bold"/>
                <a:cs typeface="Poppins Bold"/>
                <a:sym typeface="Poppins Bold"/>
              </a:rPr>
              <a:t>Data Collection &amp; Analysis: </a:t>
            </a:r>
            <a:r>
              <a:rPr lang="en-US" sz="3000">
                <a:solidFill>
                  <a:srgbClr val="000000"/>
                </a:solidFill>
                <a:latin typeface="Poppins"/>
                <a:ea typeface="Poppins"/>
                <a:cs typeface="Poppins"/>
                <a:sym typeface="Poppins"/>
              </a:rPr>
              <a:t>Gather evidence, review financial statements, and perform forensic accounting procedures.</a:t>
            </a:r>
          </a:p>
        </p:txBody>
      </p:sp>
      <p:sp>
        <p:nvSpPr>
          <p:cNvPr name="TextBox 14" id="14"/>
          <p:cNvSpPr txBox="true"/>
          <p:nvPr/>
        </p:nvSpPr>
        <p:spPr>
          <a:xfrm rot="0">
            <a:off x="909271" y="7371587"/>
            <a:ext cx="8116351" cy="2143390"/>
          </a:xfrm>
          <a:prstGeom prst="rect">
            <a:avLst/>
          </a:prstGeom>
        </p:spPr>
        <p:txBody>
          <a:bodyPr anchor="t" rtlCol="false" tIns="0" lIns="0" bIns="0" rIns="0">
            <a:spAutoFit/>
          </a:bodyPr>
          <a:lstStyle/>
          <a:p>
            <a:pPr algn="l" marL="647700" indent="-323850" lvl="1">
              <a:lnSpc>
                <a:spcPts val="4200"/>
              </a:lnSpc>
              <a:buFont typeface="Arial"/>
              <a:buChar char="•"/>
            </a:pPr>
            <a:r>
              <a:rPr lang="en-US" b="true" sz="3000">
                <a:solidFill>
                  <a:srgbClr val="000000"/>
                </a:solidFill>
                <a:latin typeface="Poppins Bold"/>
                <a:ea typeface="Poppins Bold"/>
                <a:cs typeface="Poppins Bold"/>
                <a:sym typeface="Poppins Bold"/>
              </a:rPr>
              <a:t>Investigation &amp; Interviews: </a:t>
            </a:r>
            <a:r>
              <a:rPr lang="en-US" sz="3000">
                <a:solidFill>
                  <a:srgbClr val="000000"/>
                </a:solidFill>
                <a:latin typeface="Poppins"/>
                <a:ea typeface="Poppins"/>
                <a:cs typeface="Poppins"/>
                <a:sym typeface="Poppins"/>
              </a:rPr>
              <a:t>Conduct interviews, review records, and investigate further to identify fraudulent activities.</a:t>
            </a:r>
          </a:p>
        </p:txBody>
      </p:sp>
      <p:grpSp>
        <p:nvGrpSpPr>
          <p:cNvPr name="Group 15" id="15"/>
          <p:cNvGrpSpPr/>
          <p:nvPr/>
        </p:nvGrpSpPr>
        <p:grpSpPr>
          <a:xfrm rot="0">
            <a:off x="1029792" y="311911"/>
            <a:ext cx="2559564" cy="1018981"/>
            <a:chOff x="0" y="0"/>
            <a:chExt cx="3682755" cy="1466131"/>
          </a:xfrm>
        </p:grpSpPr>
        <p:sp>
          <p:nvSpPr>
            <p:cNvPr name="Freeform 16" id="16"/>
            <p:cNvSpPr/>
            <p:nvPr/>
          </p:nvSpPr>
          <p:spPr>
            <a:xfrm flipH="false" flipV="false" rot="0">
              <a:off x="0" y="0"/>
              <a:ext cx="3682755" cy="1466132"/>
            </a:xfrm>
            <a:custGeom>
              <a:avLst/>
              <a:gdLst/>
              <a:ahLst/>
              <a:cxnLst/>
              <a:rect r="r" b="b" t="t" l="l"/>
              <a:pathLst>
                <a:path h="1466132" w="3682755">
                  <a:moveTo>
                    <a:pt x="0" y="0"/>
                  </a:moveTo>
                  <a:lnTo>
                    <a:pt x="3682755" y="0"/>
                  </a:lnTo>
                  <a:lnTo>
                    <a:pt x="3682755" y="1466132"/>
                  </a:lnTo>
                  <a:lnTo>
                    <a:pt x="0" y="1466132"/>
                  </a:lnTo>
                  <a:close/>
                </a:path>
              </a:pathLst>
            </a:custGeom>
            <a:blipFill>
              <a:blip r:embed="rId5"/>
              <a:stretch>
                <a:fillRect l="0" t="-1950" r="0" b="-195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AutoShape 3" id="3"/>
          <p:cNvSpPr/>
          <p:nvPr/>
        </p:nvSpPr>
        <p:spPr>
          <a:xfrm>
            <a:off x="1028700" y="3178283"/>
            <a:ext cx="9641475" cy="0"/>
          </a:xfrm>
          <a:prstGeom prst="line">
            <a:avLst/>
          </a:prstGeom>
          <a:ln cap="flat" w="38100">
            <a:solidFill>
              <a:srgbClr val="084B71"/>
            </a:solidFill>
            <a:prstDash val="solid"/>
            <a:headEnd type="none" len="sm" w="sm"/>
            <a:tailEnd type="none" len="sm" w="sm"/>
          </a:ln>
        </p:spPr>
      </p:sp>
      <p:grpSp>
        <p:nvGrpSpPr>
          <p:cNvPr name="Group 4" id="4"/>
          <p:cNvGrpSpPr/>
          <p:nvPr/>
        </p:nvGrpSpPr>
        <p:grpSpPr>
          <a:xfrm rot="0">
            <a:off x="17259300" y="0"/>
            <a:ext cx="1028700" cy="10287000"/>
            <a:chOff x="0" y="0"/>
            <a:chExt cx="270933" cy="2709333"/>
          </a:xfrm>
        </p:grpSpPr>
        <p:sp>
          <p:nvSpPr>
            <p:cNvPr name="Freeform 5" id="5"/>
            <p:cNvSpPr/>
            <p:nvPr/>
          </p:nvSpPr>
          <p:spPr>
            <a:xfrm flipH="false" flipV="false" rot="0">
              <a:off x="0" y="0"/>
              <a:ext cx="270933" cy="2709333"/>
            </a:xfrm>
            <a:custGeom>
              <a:avLst/>
              <a:gdLst/>
              <a:ahLst/>
              <a:cxnLst/>
              <a:rect r="r" b="b" t="t" l="l"/>
              <a:pathLst>
                <a:path h="2709333" w="270933">
                  <a:moveTo>
                    <a:pt x="0" y="0"/>
                  </a:moveTo>
                  <a:lnTo>
                    <a:pt x="270933" y="0"/>
                  </a:lnTo>
                  <a:lnTo>
                    <a:pt x="270933" y="2709333"/>
                  </a:lnTo>
                  <a:lnTo>
                    <a:pt x="0" y="2709333"/>
                  </a:lnTo>
                  <a:close/>
                </a:path>
              </a:pathLst>
            </a:custGeom>
            <a:solidFill>
              <a:srgbClr val="084B71"/>
            </a:solidFill>
          </p:spPr>
        </p:sp>
        <p:sp>
          <p:nvSpPr>
            <p:cNvPr name="TextBox 6" id="6"/>
            <p:cNvSpPr txBox="true"/>
            <p:nvPr/>
          </p:nvSpPr>
          <p:spPr>
            <a:xfrm>
              <a:off x="0" y="-47625"/>
              <a:ext cx="270933" cy="2756958"/>
            </a:xfrm>
            <a:prstGeom prst="rect">
              <a:avLst/>
            </a:prstGeom>
          </p:spPr>
          <p:txBody>
            <a:bodyPr anchor="ctr" rtlCol="false" tIns="50800" lIns="50800" bIns="50800" rIns="50800"/>
            <a:lstStyle/>
            <a:p>
              <a:pPr algn="ctr">
                <a:lnSpc>
                  <a:spcPts val="2659"/>
                </a:lnSpc>
              </a:pPr>
            </a:p>
          </p:txBody>
        </p:sp>
      </p:grpSp>
      <p:grpSp>
        <p:nvGrpSpPr>
          <p:cNvPr name="Group 7" id="7"/>
          <p:cNvGrpSpPr>
            <a:grpSpLocks noChangeAspect="true"/>
          </p:cNvGrpSpPr>
          <p:nvPr/>
        </p:nvGrpSpPr>
        <p:grpSpPr>
          <a:xfrm rot="0">
            <a:off x="11746500" y="1774508"/>
            <a:ext cx="5060944" cy="6737985"/>
            <a:chOff x="0" y="0"/>
            <a:chExt cx="3663950" cy="4878070"/>
          </a:xfrm>
        </p:grpSpPr>
        <p:sp>
          <p:nvSpPr>
            <p:cNvPr name="Freeform 8" id="8"/>
            <p:cNvSpPr/>
            <p:nvPr/>
          </p:nvSpPr>
          <p:spPr>
            <a:xfrm flipH="false" flipV="false" rot="0">
              <a:off x="31750" y="31750"/>
              <a:ext cx="3600450" cy="4814570"/>
            </a:xfrm>
            <a:custGeom>
              <a:avLst/>
              <a:gdLst/>
              <a:ahLst/>
              <a:cxnLst/>
              <a:rect r="r" b="b" t="t" l="l"/>
              <a:pathLst>
                <a:path h="4814570" w="3600450">
                  <a:moveTo>
                    <a:pt x="0" y="0"/>
                  </a:moveTo>
                  <a:lnTo>
                    <a:pt x="3600450" y="0"/>
                  </a:lnTo>
                  <a:lnTo>
                    <a:pt x="3600450" y="4814570"/>
                  </a:lnTo>
                  <a:lnTo>
                    <a:pt x="0" y="4814570"/>
                  </a:lnTo>
                  <a:close/>
                </a:path>
              </a:pathLst>
            </a:custGeom>
            <a:blipFill>
              <a:blip r:embed="rId3"/>
              <a:stretch>
                <a:fillRect l="-16860" t="0" r="-16860" b="0"/>
              </a:stretch>
            </a:blipFill>
          </p:spPr>
        </p:sp>
        <p:sp>
          <p:nvSpPr>
            <p:cNvPr name="Freeform 9" id="9"/>
            <p:cNvSpPr/>
            <p:nvPr/>
          </p:nvSpPr>
          <p:spPr>
            <a:xfrm flipH="false" flipV="false" rot="0">
              <a:off x="0" y="0"/>
              <a:ext cx="3663950" cy="4878070"/>
            </a:xfrm>
            <a:custGeom>
              <a:avLst/>
              <a:gdLst/>
              <a:ahLst/>
              <a:cxnLst/>
              <a:rect r="r" b="b" t="t" l="l"/>
              <a:pathLst>
                <a:path h="4878070" w="366395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FFFFF"/>
            </a:solidFill>
          </p:spPr>
        </p:sp>
      </p:grpSp>
      <p:sp>
        <p:nvSpPr>
          <p:cNvPr name="TextBox 10" id="10"/>
          <p:cNvSpPr txBox="true"/>
          <p:nvPr/>
        </p:nvSpPr>
        <p:spPr>
          <a:xfrm rot="0">
            <a:off x="1057275" y="1507808"/>
            <a:ext cx="9642526" cy="1500069"/>
          </a:xfrm>
          <a:prstGeom prst="rect">
            <a:avLst/>
          </a:prstGeom>
        </p:spPr>
        <p:txBody>
          <a:bodyPr anchor="t" rtlCol="false" tIns="0" lIns="0" bIns="0" rIns="0">
            <a:spAutoFit/>
          </a:bodyPr>
          <a:lstStyle/>
          <a:p>
            <a:pPr algn="l">
              <a:lnSpc>
                <a:spcPts val="6018"/>
              </a:lnSpc>
              <a:spcBef>
                <a:spcPct val="0"/>
              </a:spcBef>
            </a:pPr>
            <a:r>
              <a:rPr lang="en-US" sz="4298">
                <a:solidFill>
                  <a:srgbClr val="000000"/>
                </a:solidFill>
                <a:latin typeface="League Spartan"/>
                <a:ea typeface="League Spartan"/>
                <a:cs typeface="League Spartan"/>
                <a:sym typeface="League Spartan"/>
              </a:rPr>
              <a:t>HOW AVANT ADVISORY GROUP CAN HELP YOU</a:t>
            </a:r>
          </a:p>
        </p:txBody>
      </p:sp>
      <p:sp>
        <p:nvSpPr>
          <p:cNvPr name="TextBox 11" id="11"/>
          <p:cNvSpPr txBox="true"/>
          <p:nvPr/>
        </p:nvSpPr>
        <p:spPr>
          <a:xfrm rot="0">
            <a:off x="613051" y="3189086"/>
            <a:ext cx="9642526" cy="1873250"/>
          </a:xfrm>
          <a:prstGeom prst="rect">
            <a:avLst/>
          </a:prstGeom>
        </p:spPr>
        <p:txBody>
          <a:bodyPr anchor="t" rtlCol="false" tIns="0" lIns="0" bIns="0" rIns="0">
            <a:spAutoFit/>
          </a:bodyPr>
          <a:lstStyle/>
          <a:p>
            <a:pPr algn="l" marL="755651" indent="-377825" lvl="1">
              <a:lnSpc>
                <a:spcPts val="4900"/>
              </a:lnSpc>
              <a:buFont typeface="Arial"/>
              <a:buChar char="•"/>
            </a:pPr>
            <a:r>
              <a:rPr lang="en-US" b="true" sz="3500">
                <a:solidFill>
                  <a:srgbClr val="000000"/>
                </a:solidFill>
                <a:latin typeface="Poppins Bold"/>
                <a:ea typeface="Poppins Bold"/>
                <a:cs typeface="Poppins Bold"/>
                <a:sym typeface="Poppins Bold"/>
              </a:rPr>
              <a:t>Protect Your Reputation:  </a:t>
            </a:r>
            <a:r>
              <a:rPr lang="en-US" sz="3500">
                <a:solidFill>
                  <a:srgbClr val="000000"/>
                </a:solidFill>
                <a:latin typeface="Poppins"/>
                <a:ea typeface="Poppins"/>
                <a:cs typeface="Poppins"/>
                <a:sym typeface="Poppins"/>
              </a:rPr>
              <a:t>Proactively uncover and address fraud to safeguard your brand.</a:t>
            </a:r>
          </a:p>
        </p:txBody>
      </p:sp>
      <p:grpSp>
        <p:nvGrpSpPr>
          <p:cNvPr name="Group 12" id="12"/>
          <p:cNvGrpSpPr/>
          <p:nvPr/>
        </p:nvGrpSpPr>
        <p:grpSpPr>
          <a:xfrm rot="0">
            <a:off x="1028700" y="355476"/>
            <a:ext cx="2559564" cy="1018981"/>
            <a:chOff x="0" y="0"/>
            <a:chExt cx="3682755" cy="1466131"/>
          </a:xfrm>
        </p:grpSpPr>
        <p:sp>
          <p:nvSpPr>
            <p:cNvPr name="Freeform 13" id="13"/>
            <p:cNvSpPr/>
            <p:nvPr/>
          </p:nvSpPr>
          <p:spPr>
            <a:xfrm flipH="false" flipV="false" rot="0">
              <a:off x="0" y="0"/>
              <a:ext cx="3682755" cy="1466132"/>
            </a:xfrm>
            <a:custGeom>
              <a:avLst/>
              <a:gdLst/>
              <a:ahLst/>
              <a:cxnLst/>
              <a:rect r="r" b="b" t="t" l="l"/>
              <a:pathLst>
                <a:path h="1466132" w="3682755">
                  <a:moveTo>
                    <a:pt x="0" y="0"/>
                  </a:moveTo>
                  <a:lnTo>
                    <a:pt x="3682755" y="0"/>
                  </a:lnTo>
                  <a:lnTo>
                    <a:pt x="3682755" y="1466132"/>
                  </a:lnTo>
                  <a:lnTo>
                    <a:pt x="0" y="1466132"/>
                  </a:lnTo>
                  <a:close/>
                </a:path>
              </a:pathLst>
            </a:custGeom>
            <a:blipFill>
              <a:blip r:embed="rId4"/>
              <a:stretch>
                <a:fillRect l="0" t="-1950" r="0" b="-1950"/>
              </a:stretch>
            </a:blipFill>
          </p:spPr>
        </p:sp>
      </p:grpSp>
      <p:sp>
        <p:nvSpPr>
          <p:cNvPr name="TextBox 14" id="14"/>
          <p:cNvSpPr txBox="true"/>
          <p:nvPr/>
        </p:nvSpPr>
        <p:spPr>
          <a:xfrm rot="0">
            <a:off x="628650" y="5186161"/>
            <a:ext cx="9642526" cy="1873250"/>
          </a:xfrm>
          <a:prstGeom prst="rect">
            <a:avLst/>
          </a:prstGeom>
        </p:spPr>
        <p:txBody>
          <a:bodyPr anchor="t" rtlCol="false" tIns="0" lIns="0" bIns="0" rIns="0">
            <a:spAutoFit/>
          </a:bodyPr>
          <a:lstStyle/>
          <a:p>
            <a:pPr algn="l" marL="755651" indent="-377825" lvl="1">
              <a:lnSpc>
                <a:spcPts val="4900"/>
              </a:lnSpc>
              <a:buFont typeface="Arial"/>
              <a:buChar char="•"/>
            </a:pPr>
            <a:r>
              <a:rPr lang="en-US" b="true" sz="3500">
                <a:solidFill>
                  <a:srgbClr val="000000"/>
                </a:solidFill>
                <a:latin typeface="Poppins Bold"/>
                <a:ea typeface="Poppins Bold"/>
                <a:cs typeface="Poppins Bold"/>
                <a:sym typeface="Poppins Bold"/>
              </a:rPr>
              <a:t>Minimize Financial Loss: </a:t>
            </a:r>
            <a:r>
              <a:rPr lang="en-US" sz="3500">
                <a:solidFill>
                  <a:srgbClr val="000000"/>
                </a:solidFill>
                <a:latin typeface="Poppins"/>
                <a:ea typeface="Poppins"/>
                <a:cs typeface="Poppins"/>
                <a:sym typeface="Poppins"/>
              </a:rPr>
              <a:t>Detect fraud early to reduce the risk of significant financial damages.</a:t>
            </a:r>
          </a:p>
        </p:txBody>
      </p:sp>
      <p:sp>
        <p:nvSpPr>
          <p:cNvPr name="TextBox 15" id="15"/>
          <p:cNvSpPr txBox="true"/>
          <p:nvPr/>
        </p:nvSpPr>
        <p:spPr>
          <a:xfrm rot="0">
            <a:off x="613051" y="7059411"/>
            <a:ext cx="9642526" cy="1873250"/>
          </a:xfrm>
          <a:prstGeom prst="rect">
            <a:avLst/>
          </a:prstGeom>
        </p:spPr>
        <p:txBody>
          <a:bodyPr anchor="t" rtlCol="false" tIns="0" lIns="0" bIns="0" rIns="0">
            <a:spAutoFit/>
          </a:bodyPr>
          <a:lstStyle/>
          <a:p>
            <a:pPr algn="l" marL="755651" indent="-377825" lvl="1">
              <a:lnSpc>
                <a:spcPts val="4900"/>
              </a:lnSpc>
              <a:buFont typeface="Arial"/>
              <a:buChar char="•"/>
            </a:pPr>
            <a:r>
              <a:rPr lang="en-US" b="true" sz="3500">
                <a:solidFill>
                  <a:srgbClr val="000000"/>
                </a:solidFill>
                <a:latin typeface="Poppins Bold"/>
                <a:ea typeface="Poppins Bold"/>
                <a:cs typeface="Poppins Bold"/>
                <a:sym typeface="Poppins Bold"/>
              </a:rPr>
              <a:t>Legal Support:  </a:t>
            </a:r>
            <a:r>
              <a:rPr lang="en-US" sz="3500">
                <a:solidFill>
                  <a:srgbClr val="000000"/>
                </a:solidFill>
                <a:latin typeface="Poppins"/>
                <a:ea typeface="Poppins"/>
                <a:cs typeface="Poppins"/>
                <a:sym typeface="Poppins"/>
              </a:rPr>
              <a:t>Work with your legal team to ensure proper legal action is taken.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5143500"/>
            <a:ext cx="18288000" cy="5143500"/>
            <a:chOff x="0" y="0"/>
            <a:chExt cx="4816593" cy="1354667"/>
          </a:xfrm>
        </p:grpSpPr>
        <p:sp>
          <p:nvSpPr>
            <p:cNvPr name="Freeform 3" id="3"/>
            <p:cNvSpPr/>
            <p:nvPr/>
          </p:nvSpPr>
          <p:spPr>
            <a:xfrm flipH="false" flipV="false" rot="0">
              <a:off x="0" y="0"/>
              <a:ext cx="4816592" cy="1354667"/>
            </a:xfrm>
            <a:custGeom>
              <a:avLst/>
              <a:gdLst/>
              <a:ahLst/>
              <a:cxnLst/>
              <a:rect r="r" b="b" t="t" l="l"/>
              <a:pathLst>
                <a:path h="1354667" w="4816592">
                  <a:moveTo>
                    <a:pt x="0" y="0"/>
                  </a:moveTo>
                  <a:lnTo>
                    <a:pt x="4816592" y="0"/>
                  </a:lnTo>
                  <a:lnTo>
                    <a:pt x="4816592" y="1354667"/>
                  </a:lnTo>
                  <a:lnTo>
                    <a:pt x="0" y="1354667"/>
                  </a:lnTo>
                  <a:close/>
                </a:path>
              </a:pathLst>
            </a:custGeom>
            <a:solidFill>
              <a:srgbClr val="FFFFFF">
                <a:alpha val="90980"/>
              </a:srgbClr>
            </a:solidFill>
          </p:spPr>
        </p:sp>
        <p:sp>
          <p:nvSpPr>
            <p:cNvPr name="TextBox 4" id="4"/>
            <p:cNvSpPr txBox="true"/>
            <p:nvPr/>
          </p:nvSpPr>
          <p:spPr>
            <a:xfrm>
              <a:off x="0" y="-47625"/>
              <a:ext cx="4816593" cy="1402292"/>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4072171" y="4341623"/>
            <a:ext cx="10143658" cy="1375155"/>
          </a:xfrm>
          <a:prstGeom prst="rect">
            <a:avLst/>
          </a:prstGeom>
        </p:spPr>
        <p:txBody>
          <a:bodyPr anchor="t" rtlCol="false" tIns="0" lIns="0" bIns="0" rIns="0">
            <a:spAutoFit/>
          </a:bodyPr>
          <a:lstStyle/>
          <a:p>
            <a:pPr algn="ctr">
              <a:lnSpc>
                <a:spcPts val="11272"/>
              </a:lnSpc>
              <a:spcBef>
                <a:spcPct val="0"/>
              </a:spcBef>
            </a:pPr>
            <a:r>
              <a:rPr lang="en-US" sz="8051">
                <a:solidFill>
                  <a:srgbClr val="000000"/>
                </a:solidFill>
                <a:latin typeface="League Spartan"/>
                <a:ea typeface="League Spartan"/>
                <a:cs typeface="League Spartan"/>
                <a:sym typeface="League Spartan"/>
              </a:rPr>
              <a:t>THANK YOU</a:t>
            </a:r>
          </a:p>
        </p:txBody>
      </p:sp>
      <p:sp>
        <p:nvSpPr>
          <p:cNvPr name="AutoShape 6" id="6"/>
          <p:cNvSpPr/>
          <p:nvPr/>
        </p:nvSpPr>
        <p:spPr>
          <a:xfrm>
            <a:off x="5897880" y="6086170"/>
            <a:ext cx="6492240" cy="0"/>
          </a:xfrm>
          <a:prstGeom prst="line">
            <a:avLst/>
          </a:prstGeom>
          <a:ln cap="flat" w="38100">
            <a:solidFill>
              <a:srgbClr val="084B71"/>
            </a:solidFill>
            <a:prstDash val="solid"/>
            <a:headEnd type="none" len="sm" w="sm"/>
            <a:tailEnd type="none" len="sm" w="sm"/>
          </a:ln>
        </p:spPr>
      </p:sp>
      <p:sp>
        <p:nvSpPr>
          <p:cNvPr name="Freeform 7" id="7"/>
          <p:cNvSpPr/>
          <p:nvPr/>
        </p:nvSpPr>
        <p:spPr>
          <a:xfrm flipH="false" flipV="false" rot="0">
            <a:off x="6058840" y="8961540"/>
            <a:ext cx="707821" cy="707821"/>
          </a:xfrm>
          <a:custGeom>
            <a:avLst/>
            <a:gdLst/>
            <a:ahLst/>
            <a:cxnLst/>
            <a:rect r="r" b="b" t="t" l="l"/>
            <a:pathLst>
              <a:path h="707821" w="707821">
                <a:moveTo>
                  <a:pt x="0" y="0"/>
                </a:moveTo>
                <a:lnTo>
                  <a:pt x="707821" y="0"/>
                </a:lnTo>
                <a:lnTo>
                  <a:pt x="707821" y="707820"/>
                </a:lnTo>
                <a:lnTo>
                  <a:pt x="0" y="70782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4829649" y="6453333"/>
            <a:ext cx="8628701" cy="54292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Poppins"/>
                <a:ea typeface="Poppins"/>
                <a:cs typeface="Poppins"/>
                <a:sym typeface="Poppins"/>
              </a:rPr>
              <a:t>Enroll Now and Begin Your Journey</a:t>
            </a:r>
          </a:p>
        </p:txBody>
      </p:sp>
      <p:sp>
        <p:nvSpPr>
          <p:cNvPr name="TextBox 9" id="9"/>
          <p:cNvSpPr txBox="true"/>
          <p:nvPr/>
        </p:nvSpPr>
        <p:spPr>
          <a:xfrm rot="0">
            <a:off x="5782765" y="7339158"/>
            <a:ext cx="7071731" cy="596900"/>
          </a:xfrm>
          <a:prstGeom prst="rect">
            <a:avLst/>
          </a:prstGeom>
        </p:spPr>
        <p:txBody>
          <a:bodyPr anchor="t" rtlCol="false" tIns="0" lIns="0" bIns="0" rIns="0">
            <a:spAutoFit/>
          </a:bodyPr>
          <a:lstStyle/>
          <a:p>
            <a:pPr algn="l" marL="0" indent="0" lvl="0">
              <a:lnSpc>
                <a:spcPts val="4900"/>
              </a:lnSpc>
              <a:spcBef>
                <a:spcPct val="0"/>
              </a:spcBef>
            </a:pPr>
            <a:r>
              <a:rPr lang="en-US" b="true" sz="3500">
                <a:solidFill>
                  <a:srgbClr val="000000"/>
                </a:solidFill>
                <a:latin typeface="Canva Sans Bold"/>
                <a:ea typeface="Canva Sans Bold"/>
                <a:cs typeface="Canva Sans Bold"/>
                <a:sym typeface="Canva Sans Bold"/>
              </a:rPr>
              <a:t>Visit us:</a:t>
            </a:r>
            <a:r>
              <a:rPr lang="en-US" sz="3500">
                <a:solidFill>
                  <a:srgbClr val="000000"/>
                </a:solidFill>
                <a:latin typeface="Canva Sans"/>
                <a:ea typeface="Canva Sans"/>
                <a:cs typeface="Canva Sans"/>
                <a:sym typeface="Canva Sans"/>
                <a:hlinkClick r:id="rId4" tooltip="http://www.avantadvisory.com"/>
              </a:rPr>
              <a:t> www.avantadvisory.com</a:t>
            </a:r>
          </a:p>
        </p:txBody>
      </p:sp>
      <p:sp>
        <p:nvSpPr>
          <p:cNvPr name="TextBox 10" id="10"/>
          <p:cNvSpPr txBox="true"/>
          <p:nvPr/>
        </p:nvSpPr>
        <p:spPr>
          <a:xfrm rot="0">
            <a:off x="5782765" y="8112389"/>
            <a:ext cx="5815542" cy="635000"/>
          </a:xfrm>
          <a:prstGeom prst="rect">
            <a:avLst/>
          </a:prstGeom>
        </p:spPr>
        <p:txBody>
          <a:bodyPr anchor="t" rtlCol="false" tIns="0" lIns="0" bIns="0" rIns="0">
            <a:spAutoFit/>
          </a:bodyPr>
          <a:lstStyle/>
          <a:p>
            <a:pPr algn="ctr">
              <a:lnSpc>
                <a:spcPts val="4900"/>
              </a:lnSpc>
              <a:spcBef>
                <a:spcPct val="0"/>
              </a:spcBef>
            </a:pPr>
            <a:r>
              <a:rPr lang="en-US" b="true" sz="3500">
                <a:solidFill>
                  <a:srgbClr val="000000"/>
                </a:solidFill>
                <a:latin typeface="Poppins Bold"/>
                <a:ea typeface="Poppins Bold"/>
                <a:cs typeface="Poppins Bold"/>
                <a:sym typeface="Poppins Bold"/>
              </a:rPr>
              <a:t>Contact us:</a:t>
            </a:r>
            <a:r>
              <a:rPr lang="en-US" sz="3500">
                <a:solidFill>
                  <a:srgbClr val="000000"/>
                </a:solidFill>
                <a:latin typeface="Poppins"/>
                <a:ea typeface="Poppins"/>
                <a:cs typeface="Poppins"/>
                <a:sym typeface="Poppins"/>
              </a:rPr>
              <a:t> 949-417-5708</a:t>
            </a:r>
          </a:p>
        </p:txBody>
      </p:sp>
      <p:grpSp>
        <p:nvGrpSpPr>
          <p:cNvPr name="Group 11" id="11"/>
          <p:cNvGrpSpPr/>
          <p:nvPr/>
        </p:nvGrpSpPr>
        <p:grpSpPr>
          <a:xfrm rot="0">
            <a:off x="1028700" y="519209"/>
            <a:ext cx="2559564" cy="1018981"/>
            <a:chOff x="0" y="0"/>
            <a:chExt cx="3682755" cy="1466131"/>
          </a:xfrm>
        </p:grpSpPr>
        <p:sp>
          <p:nvSpPr>
            <p:cNvPr name="Freeform 12" id="12"/>
            <p:cNvSpPr/>
            <p:nvPr/>
          </p:nvSpPr>
          <p:spPr>
            <a:xfrm flipH="false" flipV="false" rot="0">
              <a:off x="0" y="0"/>
              <a:ext cx="3682755" cy="1466132"/>
            </a:xfrm>
            <a:custGeom>
              <a:avLst/>
              <a:gdLst/>
              <a:ahLst/>
              <a:cxnLst/>
              <a:rect r="r" b="b" t="t" l="l"/>
              <a:pathLst>
                <a:path h="1466132" w="3682755">
                  <a:moveTo>
                    <a:pt x="0" y="0"/>
                  </a:moveTo>
                  <a:lnTo>
                    <a:pt x="3682755" y="0"/>
                  </a:lnTo>
                  <a:lnTo>
                    <a:pt x="3682755" y="1466132"/>
                  </a:lnTo>
                  <a:lnTo>
                    <a:pt x="0" y="1466132"/>
                  </a:lnTo>
                  <a:close/>
                </a:path>
              </a:pathLst>
            </a:custGeom>
            <a:blipFill>
              <a:blip r:embed="rId5"/>
              <a:stretch>
                <a:fillRect l="0" t="-1950" r="0" b="-1950"/>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DAGaCR_pRTE</dc:identifier>
  <dcterms:modified xsi:type="dcterms:W3CDTF">2011-08-01T06:04:30Z</dcterms:modified>
  <cp:revision>1</cp:revision>
  <dc:title>Purple &amp;  white business profile presentation</dc:title>
</cp:coreProperties>
</file>