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x="18288000" cy="10287000"/>
  <p:notesSz cx="6858000" cy="9144000"/>
  <p:embeddedFontLst>
    <p:embeddedFont>
      <p:font typeface="Canva Sans Bold" charset="1" panose="020B0803030501040103"/>
      <p:regular r:id="rId23"/>
    </p:embeddedFont>
    <p:embeddedFont>
      <p:font typeface="Canva Sans" charset="1" panose="020B0503030501040103"/>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fonts/font23.fntdata" Type="http://schemas.openxmlformats.org/officeDocument/2006/relationships/font"/><Relationship Id="rId24" Target="fonts/font24.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10" Target="https://www.quorawebsolution.com/magento-website-development-company-in-bangalore" TargetMode="External" Type="http://schemas.openxmlformats.org/officeDocument/2006/relationships/hyperlink"/><Relationship Id="rId11" Target="https://www.quorawebsolution.com/website-development-company-in-bangalore" TargetMode="External" Type="http://schemas.openxmlformats.org/officeDocument/2006/relationships/hyperlink"/><Relationship Id="rId12" Target="https://www.quorawebsolution.com/joomla-development-company-in-bangalore" TargetMode="External" Type="http://schemas.openxmlformats.org/officeDocument/2006/relationships/hyperlink"/><Relationship Id="rId13" Target="https://www.quorawebsolution.com/small-business-web-design-and-development-company-in-bangalore" TargetMode="External" Type="http://schemas.openxmlformats.org/officeDocument/2006/relationships/hyperlink"/><Relationship Id="rId14" Target="https://www.quorawebsolution.com/cheap-website-development-company-in-bangalore" TargetMode="External" Type="http://schemas.openxmlformats.org/officeDocument/2006/relationships/hyperlink"/><Relationship Id="rId15" Target="https://www.quorawebsolution.com/static-website-development-company-in-bangalore" TargetMode="External" Type="http://schemas.openxmlformats.org/officeDocument/2006/relationships/hyperlink"/><Relationship Id="rId16" Target="https://www.quorawebsolution.com/dynamic-website-development-company-in-bangalore" TargetMode="External" Type="http://schemas.openxmlformats.org/officeDocument/2006/relationships/hyperlink"/><Relationship Id="rId17" Target="https://www.quorawebsolution.com/website-design-company-in-bangalore" TargetMode="External" Type="http://schemas.openxmlformats.org/officeDocument/2006/relationships/hyperlink"/><Relationship Id="rId18" Target="https://www.quorawebsolution.com/tour-and-travel-website-development-company-in-bangalore" TargetMode="External" Type="http://schemas.openxmlformats.org/officeDocument/2006/relationships/hyperlink"/><Relationship Id="rId2" Target="../media/image7.jpeg" Type="http://schemas.openxmlformats.org/officeDocument/2006/relationships/image"/><Relationship Id="rId3" Target="https://www.quorawebsolution.com/wordpress-website-development-company-in-bangalore" TargetMode="External" Type="http://schemas.openxmlformats.org/officeDocument/2006/relationships/hyperlink"/><Relationship Id="rId4" Target="https://www.quorawebsolution.com/ecommerce-website-development-company-in-bangalore" TargetMode="External" Type="http://schemas.openxmlformats.org/officeDocument/2006/relationships/hyperlink"/><Relationship Id="rId5" Target="https://www.quorawebsolution.com/php-website-development-company-in-bangalore" TargetMode="External" Type="http://schemas.openxmlformats.org/officeDocument/2006/relationships/hyperlink"/><Relationship Id="rId6" Target="https://www.quorawebsolution.com/cms-website-development-company-in-bangalore" TargetMode="External" Type="http://schemas.openxmlformats.org/officeDocument/2006/relationships/hyperlink"/><Relationship Id="rId7" Target="https://www.quorawebsolution.com/drupal-development-company-in-bangalore" TargetMode="External" Type="http://schemas.openxmlformats.org/officeDocument/2006/relationships/hyperlink"/><Relationship Id="rId8" Target="https://www.quorawebsolution.com/website-maintenance-services-in-bangalore" TargetMode="External" Type="http://schemas.openxmlformats.org/officeDocument/2006/relationships/hyperlink"/><Relationship Id="rId9" Target="https://www.quorawebsolution.com/web-portal-development-company-in-bangalore" TargetMode="External" Type="http://schemas.openxmlformats.org/officeDocument/2006/relationships/hyperlink"/></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0" y="2384415"/>
            <a:ext cx="8912245" cy="7902585"/>
          </a:xfrm>
          <a:custGeom>
            <a:avLst/>
            <a:gdLst/>
            <a:ahLst/>
            <a:cxnLst/>
            <a:rect r="r" b="b" t="t" l="l"/>
            <a:pathLst>
              <a:path h="7902585" w="8912245">
                <a:moveTo>
                  <a:pt x="0" y="0"/>
                </a:moveTo>
                <a:lnTo>
                  <a:pt x="8912245" y="0"/>
                </a:lnTo>
                <a:lnTo>
                  <a:pt x="8912245" y="7902585"/>
                </a:lnTo>
                <a:lnTo>
                  <a:pt x="0" y="7902585"/>
                </a:lnTo>
                <a:lnTo>
                  <a:pt x="0" y="0"/>
                </a:lnTo>
                <a:close/>
              </a:path>
            </a:pathLst>
          </a:custGeom>
          <a:blipFill>
            <a:blip r:embed="rId2"/>
            <a:stretch>
              <a:fillRect l="-21930" t="0" r="-21930" b="0"/>
            </a:stretch>
          </a:blipFill>
        </p:spPr>
      </p:sp>
      <p:grpSp>
        <p:nvGrpSpPr>
          <p:cNvPr name="Group 3" id="3"/>
          <p:cNvGrpSpPr/>
          <p:nvPr/>
        </p:nvGrpSpPr>
        <p:grpSpPr>
          <a:xfrm rot="0">
            <a:off x="784992" y="154163"/>
            <a:ext cx="5645056" cy="1975769"/>
            <a:chOff x="0" y="0"/>
            <a:chExt cx="5902100" cy="2065735"/>
          </a:xfrm>
        </p:grpSpPr>
        <p:sp>
          <p:nvSpPr>
            <p:cNvPr name="Freeform 4" id="4"/>
            <p:cNvSpPr/>
            <p:nvPr/>
          </p:nvSpPr>
          <p:spPr>
            <a:xfrm flipH="false" flipV="false" rot="0">
              <a:off x="0" y="0"/>
              <a:ext cx="5902071" cy="2065782"/>
            </a:xfrm>
            <a:custGeom>
              <a:avLst/>
              <a:gdLst/>
              <a:ahLst/>
              <a:cxnLst/>
              <a:rect r="r" b="b" t="t" l="l"/>
              <a:pathLst>
                <a:path h="2065782" w="5902071">
                  <a:moveTo>
                    <a:pt x="0" y="0"/>
                  </a:moveTo>
                  <a:lnTo>
                    <a:pt x="5902071" y="0"/>
                  </a:lnTo>
                  <a:lnTo>
                    <a:pt x="5902071" y="2065782"/>
                  </a:lnTo>
                  <a:lnTo>
                    <a:pt x="0" y="2065782"/>
                  </a:lnTo>
                  <a:lnTo>
                    <a:pt x="0" y="0"/>
                  </a:lnTo>
                  <a:close/>
                </a:path>
              </a:pathLst>
            </a:custGeom>
            <a:blipFill>
              <a:blip r:embed="rId3"/>
              <a:stretch>
                <a:fillRect l="0" t="0" r="0" b="2"/>
              </a:stretch>
            </a:blipFill>
          </p:spPr>
        </p:sp>
      </p:grpSp>
      <p:sp>
        <p:nvSpPr>
          <p:cNvPr name="TextBox 5" id="5"/>
          <p:cNvSpPr txBox="true"/>
          <p:nvPr/>
        </p:nvSpPr>
        <p:spPr>
          <a:xfrm rot="0">
            <a:off x="6591668" y="-30521"/>
            <a:ext cx="11696332" cy="1554882"/>
          </a:xfrm>
          <a:prstGeom prst="rect">
            <a:avLst/>
          </a:prstGeom>
        </p:spPr>
        <p:txBody>
          <a:bodyPr anchor="t" rtlCol="false" tIns="0" lIns="0" bIns="0" rIns="0">
            <a:spAutoFit/>
          </a:bodyPr>
          <a:lstStyle/>
          <a:p>
            <a:pPr algn="ctr">
              <a:lnSpc>
                <a:spcPts val="13077"/>
              </a:lnSpc>
              <a:spcBef>
                <a:spcPct val="0"/>
              </a:spcBef>
            </a:pPr>
            <a:r>
              <a:rPr lang="en-US" b="true" sz="8173">
                <a:solidFill>
                  <a:srgbClr val="FF5757"/>
                </a:solidFill>
                <a:latin typeface="Canva Sans Bold"/>
                <a:ea typeface="Canva Sans Bold"/>
                <a:cs typeface="Canva Sans Bold"/>
                <a:sym typeface="Canva Sans Bold"/>
              </a:rPr>
              <a:t>Quora Web Solution</a:t>
            </a:r>
          </a:p>
        </p:txBody>
      </p:sp>
      <p:sp>
        <p:nvSpPr>
          <p:cNvPr name="TextBox 6" id="6"/>
          <p:cNvSpPr txBox="true"/>
          <p:nvPr/>
        </p:nvSpPr>
        <p:spPr>
          <a:xfrm rot="0">
            <a:off x="8912245" y="1792013"/>
            <a:ext cx="9375755" cy="2583832"/>
          </a:xfrm>
          <a:prstGeom prst="rect">
            <a:avLst/>
          </a:prstGeom>
        </p:spPr>
        <p:txBody>
          <a:bodyPr anchor="t" rtlCol="false" tIns="0" lIns="0" bIns="0" rIns="0">
            <a:spAutoFit/>
          </a:bodyPr>
          <a:lstStyle/>
          <a:p>
            <a:pPr algn="ctr">
              <a:lnSpc>
                <a:spcPts val="6971"/>
              </a:lnSpc>
            </a:pPr>
            <a:r>
              <a:rPr lang="en-US" sz="4357">
                <a:solidFill>
                  <a:srgbClr val="000000"/>
                </a:solidFill>
                <a:latin typeface="Canva Sans"/>
                <a:ea typeface="Canva Sans"/>
                <a:cs typeface="Canva Sans"/>
                <a:sym typeface="Canva Sans"/>
              </a:rPr>
              <a:t>Website Design and</a:t>
            </a:r>
            <a:r>
              <a:rPr lang="en-US" sz="4357">
                <a:solidFill>
                  <a:srgbClr val="000000"/>
                </a:solidFill>
                <a:latin typeface="Canva Sans"/>
                <a:ea typeface="Canva Sans"/>
                <a:cs typeface="Canva Sans"/>
                <a:sym typeface="Canva Sans"/>
              </a:rPr>
              <a:t> </a:t>
            </a:r>
          </a:p>
          <a:p>
            <a:pPr algn="ctr">
              <a:lnSpc>
                <a:spcPts val="6971"/>
              </a:lnSpc>
            </a:pPr>
            <a:r>
              <a:rPr lang="en-US" sz="4357">
                <a:solidFill>
                  <a:srgbClr val="000000"/>
                </a:solidFill>
                <a:latin typeface="Canva Sans"/>
                <a:ea typeface="Canva Sans"/>
                <a:cs typeface="Canva Sans"/>
                <a:sym typeface="Canva Sans"/>
              </a:rPr>
              <a:t>Development </a:t>
            </a:r>
          </a:p>
          <a:p>
            <a:pPr algn="ctr">
              <a:lnSpc>
                <a:spcPts val="6971"/>
              </a:lnSpc>
              <a:spcBef>
                <a:spcPct val="0"/>
              </a:spcBef>
            </a:pPr>
            <a:r>
              <a:rPr lang="en-US" sz="4357">
                <a:solidFill>
                  <a:srgbClr val="000000"/>
                </a:solidFill>
                <a:latin typeface="Canva Sans"/>
                <a:ea typeface="Canva Sans"/>
                <a:cs typeface="Canva Sans"/>
                <a:sym typeface="Canva Sans"/>
              </a:rPr>
              <a:t>Company</a:t>
            </a:r>
          </a:p>
        </p:txBody>
      </p:sp>
      <p:sp>
        <p:nvSpPr>
          <p:cNvPr name="TextBox 7" id="7"/>
          <p:cNvSpPr txBox="true"/>
          <p:nvPr/>
        </p:nvSpPr>
        <p:spPr>
          <a:xfrm rot="0">
            <a:off x="8912245" y="4709220"/>
            <a:ext cx="9375755" cy="1088127"/>
          </a:xfrm>
          <a:prstGeom prst="rect">
            <a:avLst/>
          </a:prstGeom>
        </p:spPr>
        <p:txBody>
          <a:bodyPr anchor="t" rtlCol="false" tIns="0" lIns="0" bIns="0" rIns="0">
            <a:spAutoFit/>
          </a:bodyPr>
          <a:lstStyle/>
          <a:p>
            <a:pPr algn="ctr">
              <a:lnSpc>
                <a:spcPts val="4428"/>
              </a:lnSpc>
            </a:pPr>
            <a:r>
              <a:rPr lang="en-US" sz="2767">
                <a:solidFill>
                  <a:srgbClr val="000000"/>
                </a:solidFill>
                <a:latin typeface="Canva Sans"/>
                <a:ea typeface="Canva Sans"/>
                <a:cs typeface="Canva Sans"/>
                <a:sym typeface="Canva Sans"/>
              </a:rPr>
              <a:t> </a:t>
            </a:r>
            <a:r>
              <a:rPr lang="en-US" sz="2767">
                <a:solidFill>
                  <a:srgbClr val="000000"/>
                </a:solidFill>
                <a:latin typeface="Canva Sans"/>
                <a:ea typeface="Canva Sans"/>
                <a:cs typeface="Canva Sans"/>
                <a:sym typeface="Canva Sans"/>
              </a:rPr>
              <a:t>Web Design &amp; Web Development </a:t>
            </a:r>
          </a:p>
          <a:p>
            <a:pPr algn="ctr">
              <a:lnSpc>
                <a:spcPts val="4428"/>
              </a:lnSpc>
              <a:spcBef>
                <a:spcPct val="0"/>
              </a:spcBef>
            </a:pPr>
            <a:r>
              <a:rPr lang="en-US" sz="2767">
                <a:solidFill>
                  <a:srgbClr val="000000"/>
                </a:solidFill>
                <a:latin typeface="Canva Sans"/>
                <a:ea typeface="Canva Sans"/>
                <a:cs typeface="Canva Sans"/>
                <a:sym typeface="Canva Sans"/>
              </a:rPr>
              <a:t>Company in Bangalore, India</a:t>
            </a:r>
          </a:p>
        </p:txBody>
      </p:sp>
      <p:sp>
        <p:nvSpPr>
          <p:cNvPr name="TextBox 8" id="8"/>
          <p:cNvSpPr txBox="true"/>
          <p:nvPr/>
        </p:nvSpPr>
        <p:spPr>
          <a:xfrm rot="0">
            <a:off x="8912245" y="5851323"/>
            <a:ext cx="9375755" cy="16137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www.quorawebsolution.com</a:t>
            </a:r>
          </a:p>
          <a:p>
            <a:pPr algn="ctr">
              <a:lnSpc>
                <a:spcPts val="4373"/>
              </a:lnSpc>
            </a:pPr>
            <a:r>
              <a:rPr lang="en-US" sz="2733">
                <a:solidFill>
                  <a:srgbClr val="000000"/>
                </a:solidFill>
                <a:latin typeface="Canva Sans"/>
                <a:ea typeface="Canva Sans"/>
                <a:cs typeface="Canva Sans"/>
                <a:sym typeface="Canva Sans"/>
              </a:rPr>
              <a:t>+91 9986 056 909</a:t>
            </a:r>
          </a:p>
          <a:p>
            <a:pPr algn="ctr">
              <a:lnSpc>
                <a:spcPts val="4373"/>
              </a:lnSpc>
              <a:spcBef>
                <a:spcPct val="0"/>
              </a:spcBef>
            </a:pPr>
            <a:r>
              <a:rPr lang="en-US" sz="2733">
                <a:solidFill>
                  <a:srgbClr val="000000"/>
                </a:solidFill>
                <a:latin typeface="Canva Sans"/>
                <a:ea typeface="Canva Sans"/>
                <a:cs typeface="Canva Sans"/>
                <a:sym typeface="Canva Sans"/>
              </a:rPr>
              <a:t>info@quorawebsolutions.com</a:t>
            </a:r>
          </a:p>
        </p:txBody>
      </p:sp>
      <p:sp>
        <p:nvSpPr>
          <p:cNvPr name="TextBox 9" id="9"/>
          <p:cNvSpPr txBox="true"/>
          <p:nvPr/>
        </p:nvSpPr>
        <p:spPr>
          <a:xfrm rot="0">
            <a:off x="10713595" y="7860093"/>
            <a:ext cx="5813822" cy="2246524"/>
          </a:xfrm>
          <a:prstGeom prst="rect">
            <a:avLst/>
          </a:prstGeom>
        </p:spPr>
        <p:txBody>
          <a:bodyPr anchor="t" rtlCol="false" tIns="0" lIns="0" bIns="0" rIns="0">
            <a:spAutoFit/>
          </a:bodyPr>
          <a:lstStyle/>
          <a:p>
            <a:pPr algn="ctr">
              <a:lnSpc>
                <a:spcPts val="4543"/>
              </a:lnSpc>
            </a:pPr>
            <a:r>
              <a:rPr lang="en-US" sz="2839">
                <a:solidFill>
                  <a:srgbClr val="000000"/>
                </a:solidFill>
                <a:latin typeface="Canva Sans"/>
                <a:ea typeface="Canva Sans"/>
                <a:cs typeface="Canva Sans"/>
                <a:sym typeface="Canva Sans"/>
              </a:rPr>
              <a:t>24A, 1st Main Rd, Chandra Reddy</a:t>
            </a:r>
            <a:r>
              <a:rPr lang="en-US" sz="2839">
                <a:solidFill>
                  <a:srgbClr val="000000"/>
                </a:solidFill>
                <a:latin typeface="Canva Sans"/>
                <a:ea typeface="Canva Sans"/>
                <a:cs typeface="Canva Sans"/>
                <a:sym typeface="Canva Sans"/>
              </a:rPr>
              <a:t> </a:t>
            </a:r>
          </a:p>
          <a:p>
            <a:pPr algn="ctr">
              <a:lnSpc>
                <a:spcPts val="4543"/>
              </a:lnSpc>
            </a:pPr>
            <a:r>
              <a:rPr lang="en-US" sz="2839">
                <a:solidFill>
                  <a:srgbClr val="000000"/>
                </a:solidFill>
                <a:latin typeface="Canva Sans"/>
                <a:ea typeface="Canva Sans"/>
                <a:cs typeface="Canva Sans"/>
                <a:sym typeface="Canva Sans"/>
              </a:rPr>
              <a:t>Layout, Koramangala 4th Block, </a:t>
            </a:r>
          </a:p>
          <a:p>
            <a:pPr algn="ctr">
              <a:lnSpc>
                <a:spcPts val="4543"/>
              </a:lnSpc>
            </a:pPr>
            <a:r>
              <a:rPr lang="en-US" sz="2839">
                <a:solidFill>
                  <a:srgbClr val="000000"/>
                </a:solidFill>
                <a:latin typeface="Canva Sans"/>
                <a:ea typeface="Canva Sans"/>
                <a:cs typeface="Canva Sans"/>
                <a:sym typeface="Canva Sans"/>
              </a:rPr>
              <a:t>Koramangala, Bengaluru, </a:t>
            </a:r>
          </a:p>
          <a:p>
            <a:pPr algn="ctr">
              <a:lnSpc>
                <a:spcPts val="4543"/>
              </a:lnSpc>
              <a:spcBef>
                <a:spcPct val="0"/>
              </a:spcBef>
            </a:pPr>
            <a:r>
              <a:rPr lang="en-US" sz="2839">
                <a:solidFill>
                  <a:srgbClr val="000000"/>
                </a:solidFill>
                <a:latin typeface="Canva Sans"/>
                <a:ea typeface="Canva Sans"/>
                <a:cs typeface="Canva Sans"/>
                <a:sym typeface="Canva Sans"/>
              </a:rPr>
              <a:t>Karnataka 560034</a:t>
            </a:r>
          </a:p>
        </p:txBody>
      </p:sp>
    </p:spTree>
  </p:cSld>
  <p:clrMapOvr>
    <a:masterClrMapping/>
  </p:clrMapOvr>
</p:sld>
</file>

<file path=ppt/slides/slide10.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157752"/>
            <a:ext cx="18288000" cy="27186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Conclusion</a:t>
            </a:r>
          </a:p>
          <a:p>
            <a:pPr algn="ctr">
              <a:lnSpc>
                <a:spcPts val="4373"/>
              </a:lnSpc>
              <a:spcBef>
                <a:spcPct val="0"/>
              </a:spcBef>
            </a:pPr>
            <a:r>
              <a:rPr lang="en-US" sz="2733">
                <a:solidFill>
                  <a:srgbClr val="000000"/>
                </a:solidFill>
                <a:latin typeface="Canva Sans"/>
                <a:ea typeface="Canva Sans"/>
                <a:cs typeface="Canva Sans"/>
                <a:sym typeface="Canva Sans"/>
              </a:rPr>
              <a:t>A well-designed website is more than just an online presence—it’s a strategic asset that enhances user experience, strengthens brand credibility, improves search rankings, increases customer engagement, and drives revenue growth. Investing in professional web design is crucial for businesses looking to stay competitive and succeed in the digital marketplace.</a:t>
            </a:r>
          </a:p>
        </p:txBody>
      </p:sp>
      <p:sp>
        <p:nvSpPr>
          <p:cNvPr name="TextBox 3" id="3"/>
          <p:cNvSpPr txBox="true"/>
          <p:nvPr/>
        </p:nvSpPr>
        <p:spPr>
          <a:xfrm rot="0">
            <a:off x="0" y="7780653"/>
            <a:ext cx="18288000" cy="10612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Website Redesign vs. Refresh: How to Decide What’s Right for Your Business</a:t>
            </a:r>
          </a:p>
          <a:p>
            <a:pPr algn="ctr">
              <a:lnSpc>
                <a:spcPts val="4373"/>
              </a:lnSpc>
              <a:spcBef>
                <a:spcPct val="0"/>
              </a:spcBef>
            </a:pPr>
            <a:r>
              <a:rPr lang="en-US" sz="2733">
                <a:solidFill>
                  <a:srgbClr val="000000"/>
                </a:solidFill>
                <a:latin typeface="Canva Sans"/>
                <a:ea typeface="Canva Sans"/>
                <a:cs typeface="Canva Sans"/>
                <a:sym typeface="Canva Sans"/>
              </a:rPr>
              <a:t>Your website is one of your most valuable digital assets, serving as the online face of your business. </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1.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418336"/>
            <a:ext cx="18288000" cy="52265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Over time, however, it may become outdated or fail to meet the evolving needs of your audience. When this happens, businesses often face a critical decision: should they opt for a complete website redesign or a simple refresh? Understanding the differences between the two and knowing when each is appropriate can help you make the right choice for your business.</a:t>
            </a:r>
          </a:p>
          <a:p>
            <a:pPr algn="ctr">
              <a:lnSpc>
                <a:spcPts val="3821"/>
              </a:lnSpc>
              <a:spcBef>
                <a:spcPct val="0"/>
              </a:spcBef>
            </a:pPr>
            <a:r>
              <a:rPr lang="en-US" sz="2729">
                <a:solidFill>
                  <a:srgbClr val="000000"/>
                </a:solidFill>
                <a:latin typeface="Canva Sans"/>
                <a:ea typeface="Canva Sans"/>
                <a:cs typeface="Canva Sans"/>
                <a:sym typeface="Canva Sans"/>
              </a:rPr>
              <a:t>Understanding Website Redesign vs. Refresh</a:t>
            </a:r>
          </a:p>
          <a:p>
            <a:pPr algn="ctr">
              <a:lnSpc>
                <a:spcPts val="3821"/>
              </a:lnSpc>
              <a:spcBef>
                <a:spcPct val="0"/>
              </a:spcBef>
            </a:pPr>
            <a:r>
              <a:rPr lang="en-US" sz="2729">
                <a:solidFill>
                  <a:srgbClr val="000000"/>
                </a:solidFill>
                <a:latin typeface="Canva Sans"/>
                <a:ea typeface="Canva Sans"/>
                <a:cs typeface="Canva Sans"/>
                <a:sym typeface="Canva Sans"/>
              </a:rPr>
              <a:t>What is a Website Redesign?</a:t>
            </a:r>
          </a:p>
          <a:p>
            <a:pPr algn="ctr">
              <a:lnSpc>
                <a:spcPts val="3821"/>
              </a:lnSpc>
              <a:spcBef>
                <a:spcPct val="0"/>
              </a:spcBef>
            </a:pPr>
            <a:r>
              <a:rPr lang="en-US" sz="2729">
                <a:solidFill>
                  <a:srgbClr val="000000"/>
                </a:solidFill>
                <a:latin typeface="Canva Sans"/>
                <a:ea typeface="Canva Sans"/>
                <a:cs typeface="Canva Sans"/>
                <a:sym typeface="Canva Sans"/>
              </a:rPr>
              <a:t>A website redesign is a complete overhaul of your website, including its structure, visuals, functionality, and sometimes even its content and branding. This process often involves rethinking user experience (UX), implementing new technologies, and optimizing the site for modern web standards.</a:t>
            </a:r>
          </a:p>
          <a:p>
            <a:pPr algn="ctr">
              <a:lnSpc>
                <a:spcPts val="3821"/>
              </a:lnSpc>
              <a:spcBef>
                <a:spcPct val="0"/>
              </a:spcBef>
            </a:pPr>
            <a:r>
              <a:rPr lang="en-US" sz="2729">
                <a:solidFill>
                  <a:srgbClr val="000000"/>
                </a:solidFill>
                <a:latin typeface="Canva Sans"/>
                <a:ea typeface="Canva Sans"/>
                <a:cs typeface="Canva Sans"/>
                <a:sym typeface="Canva Sans"/>
              </a:rPr>
              <a:t>Signs You Need a Website Redesign:</a:t>
            </a:r>
          </a:p>
          <a:p>
            <a:pPr algn="ctr">
              <a:lnSpc>
                <a:spcPts val="3821"/>
              </a:lnSpc>
              <a:spcBef>
                <a:spcPct val="0"/>
              </a:spcBef>
            </a:pPr>
            <a:r>
              <a:rPr lang="en-US" sz="2729">
                <a:solidFill>
                  <a:srgbClr val="000000"/>
                </a:solidFill>
                <a:latin typeface="Canva Sans"/>
                <a:ea typeface="Canva Sans"/>
                <a:cs typeface="Canva Sans"/>
                <a:sym typeface="Canva Sans"/>
              </a:rPr>
              <a:t>Your website is outdated and doesn’t align with your current branding.</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2.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523574"/>
            <a:ext cx="18288000" cy="52265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The user experience is poor, with high bounce rates and low engagement.</a:t>
            </a:r>
          </a:p>
          <a:p>
            <a:pPr algn="ctr">
              <a:lnSpc>
                <a:spcPts val="3821"/>
              </a:lnSpc>
              <a:spcBef>
                <a:spcPct val="0"/>
              </a:spcBef>
            </a:pPr>
            <a:r>
              <a:rPr lang="en-US" sz="2729">
                <a:solidFill>
                  <a:srgbClr val="000000"/>
                </a:solidFill>
                <a:latin typeface="Canva Sans"/>
                <a:ea typeface="Canva Sans"/>
                <a:cs typeface="Canva Sans"/>
                <a:sym typeface="Canva Sans"/>
              </a:rPr>
              <a:t>Your site is not mobile-friendly or lacks responsive design.</a:t>
            </a:r>
          </a:p>
          <a:p>
            <a:pPr algn="ctr">
              <a:lnSpc>
                <a:spcPts val="3821"/>
              </a:lnSpc>
              <a:spcBef>
                <a:spcPct val="0"/>
              </a:spcBef>
            </a:pPr>
            <a:r>
              <a:rPr lang="en-US" sz="2729">
                <a:solidFill>
                  <a:srgbClr val="000000"/>
                </a:solidFill>
                <a:latin typeface="Canva Sans"/>
                <a:ea typeface="Canva Sans"/>
                <a:cs typeface="Canva Sans"/>
                <a:sym typeface="Canva Sans"/>
              </a:rPr>
              <a:t>You’re experiencing slow loading speeds and performance issues.</a:t>
            </a:r>
          </a:p>
          <a:p>
            <a:pPr algn="ctr">
              <a:lnSpc>
                <a:spcPts val="3821"/>
              </a:lnSpc>
              <a:spcBef>
                <a:spcPct val="0"/>
              </a:spcBef>
            </a:pPr>
            <a:r>
              <a:rPr lang="en-US" sz="2729">
                <a:solidFill>
                  <a:srgbClr val="000000"/>
                </a:solidFill>
                <a:latin typeface="Canva Sans"/>
                <a:ea typeface="Canva Sans"/>
                <a:cs typeface="Canva Sans"/>
                <a:sym typeface="Canva Sans"/>
              </a:rPr>
              <a:t>Your website lacks essential features and functionalities required for business growth.</a:t>
            </a:r>
          </a:p>
          <a:p>
            <a:pPr algn="ctr">
              <a:lnSpc>
                <a:spcPts val="3821"/>
              </a:lnSpc>
              <a:spcBef>
                <a:spcPct val="0"/>
              </a:spcBef>
            </a:pPr>
            <a:r>
              <a:rPr lang="en-US" sz="2729">
                <a:solidFill>
                  <a:srgbClr val="000000"/>
                </a:solidFill>
                <a:latin typeface="Canva Sans"/>
                <a:ea typeface="Canva Sans"/>
                <a:cs typeface="Canva Sans"/>
                <a:sym typeface="Canva Sans"/>
              </a:rPr>
              <a:t>Your competitors have more modern, user-friendly websites.</a:t>
            </a:r>
          </a:p>
          <a:p>
            <a:pPr algn="ctr">
              <a:lnSpc>
                <a:spcPts val="3821"/>
              </a:lnSpc>
              <a:spcBef>
                <a:spcPct val="0"/>
              </a:spcBef>
            </a:pPr>
            <a:r>
              <a:rPr lang="en-US" sz="2729">
                <a:solidFill>
                  <a:srgbClr val="000000"/>
                </a:solidFill>
                <a:latin typeface="Canva Sans"/>
                <a:ea typeface="Canva Sans"/>
                <a:cs typeface="Canva Sans"/>
                <a:sym typeface="Canva Sans"/>
              </a:rPr>
              <a:t>What is a Website Refresh?</a:t>
            </a:r>
          </a:p>
          <a:p>
            <a:pPr algn="ctr">
              <a:lnSpc>
                <a:spcPts val="3821"/>
              </a:lnSpc>
              <a:spcBef>
                <a:spcPct val="0"/>
              </a:spcBef>
            </a:pPr>
            <a:r>
              <a:rPr lang="en-US" sz="2729">
                <a:solidFill>
                  <a:srgbClr val="000000"/>
                </a:solidFill>
                <a:latin typeface="Canva Sans"/>
                <a:ea typeface="Canva Sans"/>
                <a:cs typeface="Canva Sans"/>
                <a:sym typeface="Canva Sans"/>
              </a:rPr>
              <a:t>A website refresh is a more subtle update that focuses on improving certain elements of your existing website without changing its core structure. This may include updating the design, enhancing performance, refining content, or making minor UX improvements.</a:t>
            </a:r>
          </a:p>
          <a:p>
            <a:pPr algn="ctr">
              <a:lnSpc>
                <a:spcPts val="3821"/>
              </a:lnSpc>
              <a:spcBef>
                <a:spcPct val="0"/>
              </a:spcBef>
            </a:pPr>
            <a:r>
              <a:rPr lang="en-US" sz="2729">
                <a:solidFill>
                  <a:srgbClr val="000000"/>
                </a:solidFill>
                <a:latin typeface="Canva Sans"/>
                <a:ea typeface="Canva Sans"/>
                <a:cs typeface="Canva Sans"/>
                <a:sym typeface="Canva Sans"/>
              </a:rPr>
              <a:t>Signs You Need a Website Refresh:</a:t>
            </a:r>
          </a:p>
          <a:p>
            <a:pPr algn="ctr">
              <a:lnSpc>
                <a:spcPts val="3821"/>
              </a:lnSpc>
              <a:spcBef>
                <a:spcPct val="0"/>
              </a:spcBef>
            </a:pPr>
            <a:r>
              <a:rPr lang="en-US" sz="2729">
                <a:solidFill>
                  <a:srgbClr val="000000"/>
                </a:solidFill>
                <a:latin typeface="Canva Sans"/>
                <a:ea typeface="Canva Sans"/>
                <a:cs typeface="Canva Sans"/>
                <a:sym typeface="Canva Sans"/>
              </a:rPr>
              <a:t>Your website design is generally functional but needs minor visual enhancements.</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3.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4311396"/>
            <a:ext cx="18288000" cy="47503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Your brand identity remains the same, but certain elements need updating.</a:t>
            </a:r>
          </a:p>
          <a:p>
            <a:pPr algn="ctr">
              <a:lnSpc>
                <a:spcPts val="3821"/>
              </a:lnSpc>
              <a:spcBef>
                <a:spcPct val="0"/>
              </a:spcBef>
            </a:pPr>
            <a:r>
              <a:rPr lang="en-US" sz="2729">
                <a:solidFill>
                  <a:srgbClr val="000000"/>
                </a:solidFill>
                <a:latin typeface="Canva Sans"/>
                <a:ea typeface="Canva Sans"/>
                <a:cs typeface="Canva Sans"/>
                <a:sym typeface="Canva Sans"/>
              </a:rPr>
              <a:t>Users are navigating the site well, but small UX tweaks could improve engagement.</a:t>
            </a:r>
          </a:p>
          <a:p>
            <a:pPr algn="ctr">
              <a:lnSpc>
                <a:spcPts val="3821"/>
              </a:lnSpc>
              <a:spcBef>
                <a:spcPct val="0"/>
              </a:spcBef>
            </a:pPr>
            <a:r>
              <a:rPr lang="en-US" sz="2729">
                <a:solidFill>
                  <a:srgbClr val="000000"/>
                </a:solidFill>
                <a:latin typeface="Canva Sans"/>
                <a:ea typeface="Canva Sans"/>
                <a:cs typeface="Canva Sans"/>
                <a:sym typeface="Canva Sans"/>
              </a:rPr>
              <a:t>You need to update content, images, or SEO elements without a major overhaul.</a:t>
            </a:r>
          </a:p>
          <a:p>
            <a:pPr algn="ctr">
              <a:lnSpc>
                <a:spcPts val="3821"/>
              </a:lnSpc>
              <a:spcBef>
                <a:spcPct val="0"/>
              </a:spcBef>
            </a:pPr>
            <a:r>
              <a:rPr lang="en-US" sz="2729">
                <a:solidFill>
                  <a:srgbClr val="000000"/>
                </a:solidFill>
                <a:latin typeface="Canva Sans"/>
                <a:ea typeface="Canva Sans"/>
                <a:cs typeface="Canva Sans"/>
                <a:sym typeface="Canva Sans"/>
              </a:rPr>
              <a:t>Your website has minor performance issues that can be resolved with optimizations.</a:t>
            </a:r>
          </a:p>
          <a:p>
            <a:pPr algn="ctr">
              <a:lnSpc>
                <a:spcPts val="3821"/>
              </a:lnSpc>
              <a:spcBef>
                <a:spcPct val="0"/>
              </a:spcBef>
            </a:pPr>
            <a:r>
              <a:rPr lang="en-US" sz="2729">
                <a:solidFill>
                  <a:srgbClr val="000000"/>
                </a:solidFill>
                <a:latin typeface="Canva Sans"/>
                <a:ea typeface="Canva Sans"/>
                <a:cs typeface="Canva Sans"/>
                <a:sym typeface="Canva Sans"/>
              </a:rPr>
              <a:t>Key Considerations for Choosing Between a Redesign and a Refresh</a:t>
            </a:r>
          </a:p>
          <a:p>
            <a:pPr algn="ctr">
              <a:lnSpc>
                <a:spcPts val="3821"/>
              </a:lnSpc>
              <a:spcBef>
                <a:spcPct val="0"/>
              </a:spcBef>
            </a:pPr>
            <a:r>
              <a:rPr lang="en-US" sz="2729">
                <a:solidFill>
                  <a:srgbClr val="000000"/>
                </a:solidFill>
                <a:latin typeface="Canva Sans"/>
                <a:ea typeface="Canva Sans"/>
                <a:cs typeface="Canva Sans"/>
                <a:sym typeface="Canva Sans"/>
              </a:rPr>
              <a:t>Business Goals</a:t>
            </a:r>
          </a:p>
          <a:p>
            <a:pPr algn="ctr">
              <a:lnSpc>
                <a:spcPts val="3821"/>
              </a:lnSpc>
              <a:spcBef>
                <a:spcPct val="0"/>
              </a:spcBef>
            </a:pPr>
            <a:r>
              <a:rPr lang="en-US" sz="2729">
                <a:solidFill>
                  <a:srgbClr val="000000"/>
                </a:solidFill>
                <a:latin typeface="Canva Sans"/>
                <a:ea typeface="Canva Sans"/>
                <a:cs typeface="Canva Sans"/>
                <a:sym typeface="Canva Sans"/>
              </a:rPr>
              <a:t>Consider your business objectives. If you are rebranding, expanding your services, or aiming for a complete digital transformation, a redesign may be necessary. If your goal is to improve usability, maintain relevance, and make incremental updates, a refresh may suffice.</a:t>
            </a:r>
          </a:p>
          <a:p>
            <a:pPr algn="ctr">
              <a:lnSpc>
                <a:spcPts val="3821"/>
              </a:lnSpc>
              <a:spcBef>
                <a:spcPct val="0"/>
              </a:spcBef>
            </a:pPr>
            <a:r>
              <a:rPr lang="en-US" sz="2729">
                <a:solidFill>
                  <a:srgbClr val="000000"/>
                </a:solidFill>
                <a:latin typeface="Canva Sans"/>
                <a:ea typeface="Canva Sans"/>
                <a:cs typeface="Canva Sans"/>
                <a:sym typeface="Canva Sans"/>
              </a:rPr>
              <a:t>Budget and Timeline</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4.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4817415"/>
            <a:ext cx="18288000" cy="42740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A full redesign requires more time and investment compared to a refresh. If your budget is limited, a refresh may provide meaningful improvements without extensive costs.</a:t>
            </a:r>
          </a:p>
          <a:p>
            <a:pPr algn="ctr">
              <a:lnSpc>
                <a:spcPts val="3821"/>
              </a:lnSpc>
              <a:spcBef>
                <a:spcPct val="0"/>
              </a:spcBef>
            </a:pPr>
            <a:r>
              <a:rPr lang="en-US" sz="2729">
                <a:solidFill>
                  <a:srgbClr val="000000"/>
                </a:solidFill>
                <a:latin typeface="Canva Sans"/>
                <a:ea typeface="Canva Sans"/>
                <a:cs typeface="Canva Sans"/>
                <a:sym typeface="Canva Sans"/>
              </a:rPr>
              <a:t>User Experience and Functionality</a:t>
            </a:r>
          </a:p>
          <a:p>
            <a:pPr algn="ctr">
              <a:lnSpc>
                <a:spcPts val="3821"/>
              </a:lnSpc>
              <a:spcBef>
                <a:spcPct val="0"/>
              </a:spcBef>
            </a:pPr>
            <a:r>
              <a:rPr lang="en-US" sz="2729">
                <a:solidFill>
                  <a:srgbClr val="000000"/>
                </a:solidFill>
                <a:latin typeface="Canva Sans"/>
                <a:ea typeface="Canva Sans"/>
                <a:cs typeface="Canva Sans"/>
                <a:sym typeface="Canva Sans"/>
              </a:rPr>
              <a:t>If your site is difficult to navigate, outdated, or lacking necessary features, a redesign is the best choice. If minor UX and performance optimizations can enhance engagement, a refresh can be a cost-effective solution.</a:t>
            </a:r>
          </a:p>
          <a:p>
            <a:pPr algn="ctr">
              <a:lnSpc>
                <a:spcPts val="3821"/>
              </a:lnSpc>
              <a:spcBef>
                <a:spcPct val="0"/>
              </a:spcBef>
            </a:pPr>
            <a:r>
              <a:rPr lang="en-US" sz="2729">
                <a:solidFill>
                  <a:srgbClr val="000000"/>
                </a:solidFill>
                <a:latin typeface="Canva Sans"/>
                <a:ea typeface="Canva Sans"/>
                <a:cs typeface="Canva Sans"/>
                <a:sym typeface="Canva Sans"/>
              </a:rPr>
              <a:t>Competitive Landscape</a:t>
            </a:r>
          </a:p>
          <a:p>
            <a:pPr algn="ctr">
              <a:lnSpc>
                <a:spcPts val="3821"/>
              </a:lnSpc>
              <a:spcBef>
                <a:spcPct val="0"/>
              </a:spcBef>
            </a:pPr>
            <a:r>
              <a:rPr lang="en-US" sz="2729">
                <a:solidFill>
                  <a:srgbClr val="000000"/>
                </a:solidFill>
                <a:latin typeface="Canva Sans"/>
                <a:ea typeface="Canva Sans"/>
                <a:cs typeface="Canva Sans"/>
                <a:sym typeface="Canva Sans"/>
              </a:rPr>
              <a:t>Analyze your competitors' websites. If they have modern, user-friendly sites that outperform yours, a redesign may be necessary to stay competitive.</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5.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6175778"/>
            <a:ext cx="18288000" cy="28453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Conclusion</a:t>
            </a:r>
          </a:p>
          <a:p>
            <a:pPr algn="ctr">
              <a:lnSpc>
                <a:spcPts val="3821"/>
              </a:lnSpc>
              <a:spcBef>
                <a:spcPct val="0"/>
              </a:spcBef>
            </a:pPr>
            <a:r>
              <a:rPr lang="en-US" sz="2729">
                <a:solidFill>
                  <a:srgbClr val="000000"/>
                </a:solidFill>
                <a:latin typeface="Canva Sans"/>
                <a:ea typeface="Canva Sans"/>
                <a:cs typeface="Canva Sans"/>
                <a:sym typeface="Canva Sans"/>
              </a:rPr>
              <a:t>Choosing between a website redesign and a refresh depends on your business goals, budget, and the current state of your site. If your website needs a complete transformation to align with modern standards, a redesign is the best route. However, if your site functions well but could benefit from minor enhancements, a refresh may be the right choice. By carefully evaluating your needs, you can ensure your website remains a powerful tool for driving engagement and business success.</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6.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424873"/>
            <a:ext cx="18288000" cy="27186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Quora Web Solution: Quora Web Solution is a trusted website development company based in Bangalore, India, offering a wide array of services to not only domestic but global clientele. Be it Website Design and Development, SEO services, Digital Marketing, Branding, App Development, Ecommerce Solution, and Logo Creation . Quora Web Solution has the best website developers offering top quality services and that is the reason why we are well known as one of the best Website Development Companies in Bangalore, India.</a:t>
            </a:r>
          </a:p>
        </p:txBody>
      </p:sp>
      <p:sp>
        <p:nvSpPr>
          <p:cNvPr name="TextBox 3" id="3"/>
          <p:cNvSpPr txBox="true"/>
          <p:nvPr/>
        </p:nvSpPr>
        <p:spPr>
          <a:xfrm rot="0">
            <a:off x="2002057" y="6972533"/>
            <a:ext cx="6548884" cy="16137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Visit Us - www.quorawebsolution.com</a:t>
            </a:r>
          </a:p>
          <a:p>
            <a:pPr algn="ctr">
              <a:lnSpc>
                <a:spcPts val="4373"/>
              </a:lnSpc>
            </a:pPr>
            <a:r>
              <a:rPr lang="en-US" sz="2733">
                <a:solidFill>
                  <a:srgbClr val="000000"/>
                </a:solidFill>
                <a:latin typeface="Canva Sans"/>
                <a:ea typeface="Canva Sans"/>
                <a:cs typeface="Canva Sans"/>
                <a:sym typeface="Canva Sans"/>
              </a:rPr>
              <a:t>Call Us - +91 9986 056 909</a:t>
            </a:r>
          </a:p>
          <a:p>
            <a:pPr algn="ctr">
              <a:lnSpc>
                <a:spcPts val="4373"/>
              </a:lnSpc>
              <a:spcBef>
                <a:spcPct val="0"/>
              </a:spcBef>
            </a:pPr>
            <a:r>
              <a:rPr lang="en-US" sz="2733">
                <a:solidFill>
                  <a:srgbClr val="000000"/>
                </a:solidFill>
                <a:latin typeface="Canva Sans"/>
                <a:ea typeface="Canva Sans"/>
                <a:cs typeface="Canva Sans"/>
                <a:sym typeface="Canva Sans"/>
              </a:rPr>
              <a:t>Mail Us - info@quorawebsolutions.com</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8105978" y="437118"/>
            <a:ext cx="8521878" cy="8821182"/>
          </a:xfrm>
          <a:custGeom>
            <a:avLst/>
            <a:gdLst/>
            <a:ahLst/>
            <a:cxnLst/>
            <a:rect r="r" b="b" t="t" l="l"/>
            <a:pathLst>
              <a:path h="8821182" w="8521878">
                <a:moveTo>
                  <a:pt x="0" y="0"/>
                </a:moveTo>
                <a:lnTo>
                  <a:pt x="8521878" y="0"/>
                </a:lnTo>
                <a:lnTo>
                  <a:pt x="8521878" y="8821182"/>
                </a:lnTo>
                <a:lnTo>
                  <a:pt x="0" y="8821182"/>
                </a:lnTo>
                <a:lnTo>
                  <a:pt x="0" y="0"/>
                </a:lnTo>
                <a:close/>
              </a:path>
            </a:pathLst>
          </a:custGeom>
          <a:blipFill>
            <a:blip r:embed="rId2"/>
            <a:stretch>
              <a:fillRect l="-26315" t="0" r="-26315" b="0"/>
            </a:stretch>
          </a:blipFill>
        </p:spPr>
      </p:sp>
      <p:sp>
        <p:nvSpPr>
          <p:cNvPr name="TextBox 3" id="3"/>
          <p:cNvSpPr txBox="true"/>
          <p:nvPr/>
        </p:nvSpPr>
        <p:spPr>
          <a:xfrm rot="0">
            <a:off x="8105978" y="26205"/>
            <a:ext cx="7873640" cy="10167915"/>
          </a:xfrm>
          <a:prstGeom prst="rect">
            <a:avLst/>
          </a:prstGeom>
        </p:spPr>
        <p:txBody>
          <a:bodyPr anchor="t" rtlCol="false" tIns="0" lIns="0" bIns="0" rIns="0">
            <a:spAutoFit/>
          </a:bodyPr>
          <a:lstStyle/>
          <a:p>
            <a:pPr algn="ctr">
              <a:lnSpc>
                <a:spcPts val="2519"/>
              </a:lnSpc>
            </a:pPr>
            <a:r>
              <a:rPr lang="en-US" sz="1574" u="sng">
                <a:solidFill>
                  <a:srgbClr val="000000"/>
                </a:solidFill>
                <a:latin typeface="Canva Sans"/>
                <a:ea typeface="Canva Sans"/>
                <a:cs typeface="Canva Sans"/>
                <a:sym typeface="Canva Sans"/>
                <a:hlinkClick r:id="rId3" tooltip="https://www.quorawebsolution.com/wordpress-website-development-company-in-bangalore"/>
              </a:rPr>
              <a:t>WORDPRESS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4" tooltip="https://www.quorawebsolution.com/ecommerce-website-development-company-in-bangalore"/>
              </a:rPr>
              <a:t>ECOMMERCE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5" tooltip="https://www.quorawebsolution.com/php-website-development-company-in-bangalore"/>
              </a:rPr>
              <a:t>PHP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6" tooltip="https://www.quorawebsolution.com/cms-website-development-company-in-bangalore"/>
              </a:rPr>
              <a:t>CMS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7" tooltip="https://www.quorawebsolution.com/drupal-development-company-in-bangalore"/>
              </a:rPr>
              <a:t>DRUPAL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8" tooltip="https://www.quorawebsolution.com/website-maintenance-services-in-bangalore"/>
              </a:rPr>
              <a:t>WEBSITE SERVICES</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9" tooltip="https://www.quorawebsolution.com/web-portal-development-company-in-bangalore"/>
              </a:rPr>
              <a:t>WEBPORTAL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0" tooltip="https://www.quorawebsolution.com/magento-website-development-company-in-bangalore"/>
              </a:rPr>
              <a:t>MAGENTO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1" tooltip="https://www.quorawebsolution.com/website-development-company-in-bangalore"/>
              </a:rPr>
              <a:t>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2" tooltip="https://www.quorawebsolution.com/joomla-development-company-in-bangalore"/>
              </a:rPr>
              <a:t>JOOMLA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3" tooltip="https://www.quorawebsolution.com/small-business-web-design-and-development-company-in-bangalore"/>
              </a:rPr>
              <a:t>SMALL BUSINESS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4" tooltip="https://www.quorawebsolution.com/cheap-website-development-company-in-bangalore"/>
              </a:rPr>
              <a:t>CHEAP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5" tooltip="https://www.quorawebsolution.com/static-website-development-company-in-bangalore"/>
              </a:rPr>
              <a:t>STATIC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6" tooltip="https://www.quorawebsolution.com/dynamic-website-development-company-in-bangalore"/>
              </a:rPr>
              <a:t>DYNAMIC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7" tooltip="https://www.quorawebsolution.com/website-design-company-in-bangalore"/>
              </a:rPr>
              <a:t>WEBSITE DESIGN COMPANY</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8" tooltip="https://www.quorawebsolution.com/tour-and-travel-website-development-company-in-bangalore"/>
              </a:rPr>
              <a:t>TOUR AND TRAVEL WEBSITE DEVELOPMENT</a:t>
            </a:r>
          </a:p>
          <a:p>
            <a:pPr algn="ctr">
              <a:lnSpc>
                <a:spcPts val="2519"/>
              </a:lnSpc>
              <a:spcBef>
                <a:spcPct val="0"/>
              </a:spcBef>
            </a:pPr>
          </a:p>
        </p:txBody>
      </p:sp>
      <p:sp>
        <p:nvSpPr>
          <p:cNvPr name="TextBox 4" id="4"/>
          <p:cNvSpPr txBox="true"/>
          <p:nvPr/>
        </p:nvSpPr>
        <p:spPr>
          <a:xfrm rot="0">
            <a:off x="1028700" y="704850"/>
            <a:ext cx="6722570" cy="1593399"/>
          </a:xfrm>
          <a:prstGeom prst="rect">
            <a:avLst/>
          </a:prstGeom>
        </p:spPr>
        <p:txBody>
          <a:bodyPr anchor="t" rtlCol="false" tIns="0" lIns="0" bIns="0" rIns="0">
            <a:spAutoFit/>
          </a:bodyPr>
          <a:lstStyle/>
          <a:p>
            <a:pPr algn="ctr">
              <a:lnSpc>
                <a:spcPts val="13414"/>
              </a:lnSpc>
              <a:spcBef>
                <a:spcPct val="0"/>
              </a:spcBef>
            </a:pPr>
            <a:r>
              <a:rPr lang="en-US" b="true" sz="8383">
                <a:solidFill>
                  <a:srgbClr val="000000"/>
                </a:solidFill>
                <a:latin typeface="Canva Sans Bold"/>
                <a:ea typeface="Canva Sans Bold"/>
                <a:cs typeface="Canva Sans Bold"/>
                <a:sym typeface="Canva Sans Bold"/>
              </a:rPr>
              <a:t>Services</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1909085" y="289405"/>
            <a:ext cx="14733887" cy="4854095"/>
          </a:xfrm>
          <a:custGeom>
            <a:avLst/>
            <a:gdLst/>
            <a:ahLst/>
            <a:cxnLst/>
            <a:rect r="r" b="b" t="t" l="l"/>
            <a:pathLst>
              <a:path h="4854095" w="14733887">
                <a:moveTo>
                  <a:pt x="0" y="0"/>
                </a:moveTo>
                <a:lnTo>
                  <a:pt x="14733887" y="0"/>
                </a:lnTo>
                <a:lnTo>
                  <a:pt x="14733887" y="4854095"/>
                </a:lnTo>
                <a:lnTo>
                  <a:pt x="0" y="4854095"/>
                </a:lnTo>
                <a:lnTo>
                  <a:pt x="0" y="0"/>
                </a:lnTo>
                <a:close/>
              </a:path>
            </a:pathLst>
          </a:custGeom>
          <a:blipFill>
            <a:blip r:embed="rId2"/>
            <a:stretch>
              <a:fillRect l="0" t="-21835" r="0" b="-51613"/>
            </a:stretch>
          </a:blipFill>
        </p:spPr>
      </p:sp>
      <p:sp>
        <p:nvSpPr>
          <p:cNvPr name="TextBox 3" id="3"/>
          <p:cNvSpPr txBox="true"/>
          <p:nvPr/>
        </p:nvSpPr>
        <p:spPr>
          <a:xfrm rot="0">
            <a:off x="0" y="7571344"/>
            <a:ext cx="18288000" cy="16137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In today’s digital age, your website serves as the face of your business. It is often the first impression potential customers have of your brand. A well-designed website can be a game-changer, significantly impacting your online presence, credibility, customer engagement, and revenue. </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056510" y="364356"/>
            <a:ext cx="14359148" cy="4559478"/>
          </a:xfrm>
          <a:custGeom>
            <a:avLst/>
            <a:gdLst/>
            <a:ahLst/>
            <a:cxnLst/>
            <a:rect r="r" b="b" t="t" l="l"/>
            <a:pathLst>
              <a:path h="4559478" w="14359148">
                <a:moveTo>
                  <a:pt x="0" y="0"/>
                </a:moveTo>
                <a:lnTo>
                  <a:pt x="14359147" y="0"/>
                </a:lnTo>
                <a:lnTo>
                  <a:pt x="14359147" y="4559478"/>
                </a:lnTo>
                <a:lnTo>
                  <a:pt x="0" y="4559478"/>
                </a:lnTo>
                <a:lnTo>
                  <a:pt x="0" y="0"/>
                </a:lnTo>
                <a:close/>
              </a:path>
            </a:pathLst>
          </a:custGeom>
          <a:blipFill>
            <a:blip r:embed="rId2"/>
            <a:stretch>
              <a:fillRect l="0" t="-16321" r="0" b="-63638"/>
            </a:stretch>
          </a:blipFill>
        </p:spPr>
      </p:sp>
      <p:sp>
        <p:nvSpPr>
          <p:cNvPr name="TextBox 3" id="3"/>
          <p:cNvSpPr txBox="true"/>
          <p:nvPr/>
        </p:nvSpPr>
        <p:spPr>
          <a:xfrm rot="0">
            <a:off x="0" y="7013585"/>
            <a:ext cx="18288000" cy="21661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Let’s explore how investing in high-quality website design can drive business growth.</a:t>
            </a:r>
          </a:p>
          <a:p>
            <a:pPr algn="ctr">
              <a:lnSpc>
                <a:spcPts val="4373"/>
              </a:lnSpc>
              <a:spcBef>
                <a:spcPct val="0"/>
              </a:spcBef>
            </a:pPr>
            <a:r>
              <a:rPr lang="en-US" sz="2733">
                <a:solidFill>
                  <a:srgbClr val="000000"/>
                </a:solidFill>
                <a:latin typeface="Canva Sans"/>
                <a:ea typeface="Canva Sans"/>
                <a:cs typeface="Canva Sans"/>
                <a:sym typeface="Canva Sans"/>
              </a:rPr>
              <a:t>1. Enhancing User Experience (UX)</a:t>
            </a:r>
          </a:p>
          <a:p>
            <a:pPr algn="ctr">
              <a:lnSpc>
                <a:spcPts val="4373"/>
              </a:lnSpc>
              <a:spcBef>
                <a:spcPct val="0"/>
              </a:spcBef>
            </a:pPr>
            <a:r>
              <a:rPr lang="en-US" sz="2733">
                <a:solidFill>
                  <a:srgbClr val="000000"/>
                </a:solidFill>
                <a:latin typeface="Canva Sans"/>
                <a:ea typeface="Canva Sans"/>
                <a:cs typeface="Canva Sans"/>
                <a:sym typeface="Canva Sans"/>
              </a:rPr>
              <a:t>A user-friendly website improves the overall experience for visitors, making it easier for them to navigate, find information, and complete desired actions. </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056510" y="338046"/>
            <a:ext cx="14359148" cy="5427693"/>
          </a:xfrm>
          <a:custGeom>
            <a:avLst/>
            <a:gdLst/>
            <a:ahLst/>
            <a:cxnLst/>
            <a:rect r="r" b="b" t="t" l="l"/>
            <a:pathLst>
              <a:path h="5427693" w="14359148">
                <a:moveTo>
                  <a:pt x="0" y="0"/>
                </a:moveTo>
                <a:lnTo>
                  <a:pt x="14359147" y="0"/>
                </a:lnTo>
                <a:lnTo>
                  <a:pt x="14359147" y="5427693"/>
                </a:lnTo>
                <a:lnTo>
                  <a:pt x="0" y="5427693"/>
                </a:lnTo>
                <a:lnTo>
                  <a:pt x="0" y="0"/>
                </a:lnTo>
                <a:close/>
              </a:path>
            </a:pathLst>
          </a:custGeom>
          <a:blipFill>
            <a:blip r:embed="rId2"/>
            <a:stretch>
              <a:fillRect l="0" t="-13710" r="0" b="-37462"/>
            </a:stretch>
          </a:blipFill>
        </p:spPr>
      </p:sp>
      <p:sp>
        <p:nvSpPr>
          <p:cNvPr name="TextBox 3" id="3"/>
          <p:cNvSpPr txBox="true"/>
          <p:nvPr/>
        </p:nvSpPr>
        <p:spPr>
          <a:xfrm rot="0">
            <a:off x="0" y="7747618"/>
            <a:ext cx="18288000" cy="10612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Key UX elements that contribute to a positive experience include:</a:t>
            </a:r>
          </a:p>
          <a:p>
            <a:pPr algn="ctr">
              <a:lnSpc>
                <a:spcPts val="4373"/>
              </a:lnSpc>
              <a:spcBef>
                <a:spcPct val="0"/>
              </a:spcBef>
            </a:pPr>
            <a:r>
              <a:rPr lang="en-US" sz="2733">
                <a:solidFill>
                  <a:srgbClr val="000000"/>
                </a:solidFill>
                <a:latin typeface="Canva Sans"/>
                <a:ea typeface="Canva Sans"/>
                <a:cs typeface="Canva Sans"/>
                <a:sym typeface="Canva Sans"/>
              </a:rPr>
              <a:t>Fast Loading Speed: Users expect pages to load in under three seconds. </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1972986" y="411316"/>
            <a:ext cx="14552503" cy="4965439"/>
          </a:xfrm>
          <a:custGeom>
            <a:avLst/>
            <a:gdLst/>
            <a:ahLst/>
            <a:cxnLst/>
            <a:rect r="r" b="b" t="t" l="l"/>
            <a:pathLst>
              <a:path h="4965439" w="14552503">
                <a:moveTo>
                  <a:pt x="0" y="0"/>
                </a:moveTo>
                <a:lnTo>
                  <a:pt x="14552504" y="0"/>
                </a:lnTo>
                <a:lnTo>
                  <a:pt x="14552504" y="4965439"/>
                </a:lnTo>
                <a:lnTo>
                  <a:pt x="0" y="4965439"/>
                </a:lnTo>
                <a:lnTo>
                  <a:pt x="0" y="0"/>
                </a:lnTo>
                <a:close/>
              </a:path>
            </a:pathLst>
          </a:custGeom>
          <a:blipFill>
            <a:blip r:embed="rId2"/>
            <a:stretch>
              <a:fillRect l="0" t="-23913" r="0" b="-43517"/>
            </a:stretch>
          </a:blipFill>
        </p:spPr>
      </p:sp>
      <p:sp>
        <p:nvSpPr>
          <p:cNvPr name="TextBox 3" id="3"/>
          <p:cNvSpPr txBox="true"/>
          <p:nvPr/>
        </p:nvSpPr>
        <p:spPr>
          <a:xfrm rot="0">
            <a:off x="0" y="7644573"/>
            <a:ext cx="18288000" cy="16137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Slow websites lead to higher bounce rates.</a:t>
            </a:r>
          </a:p>
          <a:p>
            <a:pPr algn="ctr">
              <a:lnSpc>
                <a:spcPts val="4373"/>
              </a:lnSpc>
              <a:spcBef>
                <a:spcPct val="0"/>
              </a:spcBef>
            </a:pPr>
            <a:r>
              <a:rPr lang="en-US" sz="2733">
                <a:solidFill>
                  <a:srgbClr val="000000"/>
                </a:solidFill>
                <a:latin typeface="Canva Sans"/>
                <a:ea typeface="Canva Sans"/>
                <a:cs typeface="Canva Sans"/>
                <a:sym typeface="Canva Sans"/>
              </a:rPr>
              <a:t>Mobile Responsiveness: A mobile-friendly design ensures that your website is accessible on all devices, improving engagement and conversions.</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6.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038212"/>
            <a:ext cx="18288000" cy="60333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Intuitive Navigation: Clear menus, organized content, and strategic call-to-action (CTA) buttons help users find what they need quickly.</a:t>
            </a:r>
          </a:p>
          <a:p>
            <a:pPr algn="ctr">
              <a:lnSpc>
                <a:spcPts val="4373"/>
              </a:lnSpc>
              <a:spcBef>
                <a:spcPct val="0"/>
              </a:spcBef>
            </a:pPr>
            <a:r>
              <a:rPr lang="en-US" sz="2733">
                <a:solidFill>
                  <a:srgbClr val="000000"/>
                </a:solidFill>
                <a:latin typeface="Canva Sans"/>
                <a:ea typeface="Canva Sans"/>
                <a:cs typeface="Canva Sans"/>
                <a:sym typeface="Canva Sans"/>
              </a:rPr>
              <a:t>2. Strengthening Brand Credibility and Trust</a:t>
            </a:r>
          </a:p>
          <a:p>
            <a:pPr algn="ctr">
              <a:lnSpc>
                <a:spcPts val="4373"/>
              </a:lnSpc>
              <a:spcBef>
                <a:spcPct val="0"/>
              </a:spcBef>
            </a:pPr>
            <a:r>
              <a:rPr lang="en-US" sz="2733">
                <a:solidFill>
                  <a:srgbClr val="000000"/>
                </a:solidFill>
                <a:latin typeface="Canva Sans"/>
                <a:ea typeface="Canva Sans"/>
                <a:cs typeface="Canva Sans"/>
                <a:sym typeface="Canva Sans"/>
              </a:rPr>
              <a:t>A professional and visually appealing website builds trust and credibility with visitors. Some essential design elements that enhance trust include:</a:t>
            </a:r>
          </a:p>
          <a:p>
            <a:pPr algn="ctr">
              <a:lnSpc>
                <a:spcPts val="4373"/>
              </a:lnSpc>
              <a:spcBef>
                <a:spcPct val="0"/>
              </a:spcBef>
            </a:pPr>
            <a:r>
              <a:rPr lang="en-US" sz="2733">
                <a:solidFill>
                  <a:srgbClr val="000000"/>
                </a:solidFill>
                <a:latin typeface="Canva Sans"/>
                <a:ea typeface="Canva Sans"/>
                <a:cs typeface="Canva Sans"/>
                <a:sym typeface="Canva Sans"/>
              </a:rPr>
              <a:t>Consistent Branding: Using the right color schemes, typography, and imagery that align with your brand identity.</a:t>
            </a:r>
          </a:p>
          <a:p>
            <a:pPr algn="ctr">
              <a:lnSpc>
                <a:spcPts val="4373"/>
              </a:lnSpc>
              <a:spcBef>
                <a:spcPct val="0"/>
              </a:spcBef>
            </a:pPr>
            <a:r>
              <a:rPr lang="en-US" sz="2733">
                <a:solidFill>
                  <a:srgbClr val="000000"/>
                </a:solidFill>
                <a:latin typeface="Canva Sans"/>
                <a:ea typeface="Canva Sans"/>
                <a:cs typeface="Canva Sans"/>
                <a:sym typeface="Canva Sans"/>
              </a:rPr>
              <a:t>High-Quality Content: Engaging text, compelling visuals, and well-structured information establish your authority in the industry.</a:t>
            </a:r>
          </a:p>
          <a:p>
            <a:pPr algn="ctr">
              <a:lnSpc>
                <a:spcPts val="4373"/>
              </a:lnSpc>
              <a:spcBef>
                <a:spcPct val="0"/>
              </a:spcBef>
            </a:pPr>
            <a:r>
              <a:rPr lang="en-US" sz="2733">
                <a:solidFill>
                  <a:srgbClr val="000000"/>
                </a:solidFill>
                <a:latin typeface="Canva Sans"/>
                <a:ea typeface="Canva Sans"/>
                <a:cs typeface="Canva Sans"/>
                <a:sym typeface="Canva Sans"/>
              </a:rPr>
              <a:t>Security Features: SSL certificates, secure payment gateways, and privacy policies reassure customers about their safety online.</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7.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011903"/>
            <a:ext cx="18288000" cy="54808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3. Improving Search Engine Rankings (SEO)</a:t>
            </a:r>
          </a:p>
          <a:p>
            <a:pPr algn="ctr">
              <a:lnSpc>
                <a:spcPts val="4373"/>
              </a:lnSpc>
              <a:spcBef>
                <a:spcPct val="0"/>
              </a:spcBef>
            </a:pPr>
            <a:r>
              <a:rPr lang="en-US" sz="2733">
                <a:solidFill>
                  <a:srgbClr val="000000"/>
                </a:solidFill>
                <a:latin typeface="Canva Sans"/>
                <a:ea typeface="Canva Sans"/>
                <a:cs typeface="Canva Sans"/>
                <a:sym typeface="Canva Sans"/>
              </a:rPr>
              <a:t>Search engine optimization (SEO) is crucial for improving your website’s visibility in search results. A well-designed website contributes to SEO in the following ways:</a:t>
            </a:r>
          </a:p>
          <a:p>
            <a:pPr algn="ctr">
              <a:lnSpc>
                <a:spcPts val="4373"/>
              </a:lnSpc>
              <a:spcBef>
                <a:spcPct val="0"/>
              </a:spcBef>
            </a:pPr>
            <a:r>
              <a:rPr lang="en-US" sz="2733">
                <a:solidFill>
                  <a:srgbClr val="000000"/>
                </a:solidFill>
                <a:latin typeface="Canva Sans"/>
                <a:ea typeface="Canva Sans"/>
                <a:cs typeface="Canva Sans"/>
                <a:sym typeface="Canva Sans"/>
              </a:rPr>
              <a:t>Optimized Site Structure: Clean code, proper headings, and easy navigation make it easier for search engines to index your site.</a:t>
            </a:r>
          </a:p>
          <a:p>
            <a:pPr algn="ctr">
              <a:lnSpc>
                <a:spcPts val="4373"/>
              </a:lnSpc>
              <a:spcBef>
                <a:spcPct val="0"/>
              </a:spcBef>
            </a:pPr>
            <a:r>
              <a:rPr lang="en-US" sz="2733">
                <a:solidFill>
                  <a:srgbClr val="000000"/>
                </a:solidFill>
                <a:latin typeface="Canva Sans"/>
                <a:ea typeface="Canva Sans"/>
                <a:cs typeface="Canva Sans"/>
                <a:sym typeface="Canva Sans"/>
              </a:rPr>
              <a:t>Mobile Optimization: Google prioritizes mobile-friendly websites in search rankings.</a:t>
            </a:r>
          </a:p>
          <a:p>
            <a:pPr algn="ctr">
              <a:lnSpc>
                <a:spcPts val="4373"/>
              </a:lnSpc>
              <a:spcBef>
                <a:spcPct val="0"/>
              </a:spcBef>
            </a:pPr>
            <a:r>
              <a:rPr lang="en-US" sz="2733">
                <a:solidFill>
                  <a:srgbClr val="000000"/>
                </a:solidFill>
                <a:latin typeface="Canva Sans"/>
                <a:ea typeface="Canva Sans"/>
                <a:cs typeface="Canva Sans"/>
                <a:sym typeface="Canva Sans"/>
              </a:rPr>
              <a:t>Quality Content and Keywords: Incorporating relevant keywords naturally into high-value content improves search visibility.</a:t>
            </a:r>
          </a:p>
          <a:p>
            <a:pPr algn="ctr">
              <a:lnSpc>
                <a:spcPts val="4373"/>
              </a:lnSpc>
              <a:spcBef>
                <a:spcPct val="0"/>
              </a:spcBef>
            </a:pPr>
            <a:r>
              <a:rPr lang="en-US" sz="2733">
                <a:solidFill>
                  <a:srgbClr val="000000"/>
                </a:solidFill>
                <a:latin typeface="Canva Sans"/>
                <a:ea typeface="Canva Sans"/>
                <a:cs typeface="Canva Sans"/>
                <a:sym typeface="Canva Sans"/>
              </a:rPr>
              <a:t>Fast Page Load Times: Search engines favor websites with quick loading speeds.</a:t>
            </a:r>
          </a:p>
          <a:p>
            <a:pPr algn="ctr">
              <a:lnSpc>
                <a:spcPts val="4373"/>
              </a:lnSpc>
              <a:spcBef>
                <a:spcPct val="0"/>
              </a:spcBef>
            </a:pPr>
            <a:r>
              <a:rPr lang="en-US" sz="2733">
                <a:solidFill>
                  <a:srgbClr val="000000"/>
                </a:solidFill>
                <a:latin typeface="Canva Sans"/>
                <a:ea typeface="Canva Sans"/>
                <a:cs typeface="Canva Sans"/>
                <a:sym typeface="Canva Sans"/>
              </a:rPr>
              <a:t>4. Increasing Customer Engagement and Conversion Rates</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8.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038212"/>
            <a:ext cx="18288000" cy="54808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A compelling design encourages users to take action, whether it’s signing up for a newsletter, making a purchase, or booking a service. Some strategies to improve engagement and conversions include:</a:t>
            </a:r>
          </a:p>
          <a:p>
            <a:pPr algn="ctr">
              <a:lnSpc>
                <a:spcPts val="4373"/>
              </a:lnSpc>
              <a:spcBef>
                <a:spcPct val="0"/>
              </a:spcBef>
            </a:pPr>
            <a:r>
              <a:rPr lang="en-US" sz="2733">
                <a:solidFill>
                  <a:srgbClr val="000000"/>
                </a:solidFill>
                <a:latin typeface="Canva Sans"/>
                <a:ea typeface="Canva Sans"/>
                <a:cs typeface="Canva Sans"/>
                <a:sym typeface="Canva Sans"/>
              </a:rPr>
              <a:t>Clear Call-to-Action (CTA): Well-placed buttons and links guide users toward the next step.</a:t>
            </a:r>
          </a:p>
          <a:p>
            <a:pPr algn="ctr">
              <a:lnSpc>
                <a:spcPts val="4373"/>
              </a:lnSpc>
              <a:spcBef>
                <a:spcPct val="0"/>
              </a:spcBef>
            </a:pPr>
            <a:r>
              <a:rPr lang="en-US" sz="2733">
                <a:solidFill>
                  <a:srgbClr val="000000"/>
                </a:solidFill>
                <a:latin typeface="Canva Sans"/>
                <a:ea typeface="Canva Sans"/>
                <a:cs typeface="Canva Sans"/>
                <a:sym typeface="Canva Sans"/>
              </a:rPr>
              <a:t>Engaging Visuals: High-quality images, videos, and graphics make content more appealing.</a:t>
            </a:r>
          </a:p>
          <a:p>
            <a:pPr algn="ctr">
              <a:lnSpc>
                <a:spcPts val="4373"/>
              </a:lnSpc>
              <a:spcBef>
                <a:spcPct val="0"/>
              </a:spcBef>
            </a:pPr>
            <a:r>
              <a:rPr lang="en-US" sz="2733">
                <a:solidFill>
                  <a:srgbClr val="000000"/>
                </a:solidFill>
                <a:latin typeface="Canva Sans"/>
                <a:ea typeface="Canva Sans"/>
                <a:cs typeface="Canva Sans"/>
                <a:sym typeface="Canva Sans"/>
              </a:rPr>
              <a:t>Personalized User Experience: AI-driven recommendations, chatbots, and tailored content enhance customer satisfaction.</a:t>
            </a:r>
          </a:p>
          <a:p>
            <a:pPr algn="ctr">
              <a:lnSpc>
                <a:spcPts val="4373"/>
              </a:lnSpc>
              <a:spcBef>
                <a:spcPct val="0"/>
              </a:spcBef>
            </a:pPr>
            <a:r>
              <a:rPr lang="en-US" sz="2733">
                <a:solidFill>
                  <a:srgbClr val="000000"/>
                </a:solidFill>
                <a:latin typeface="Canva Sans"/>
                <a:ea typeface="Canva Sans"/>
                <a:cs typeface="Canva Sans"/>
                <a:sym typeface="Canva Sans"/>
              </a:rPr>
              <a:t>5. Enhancing Social Media and Marketing Integration</a:t>
            </a:r>
          </a:p>
          <a:p>
            <a:pPr algn="ctr">
              <a:lnSpc>
                <a:spcPts val="4373"/>
              </a:lnSpc>
              <a:spcBef>
                <a:spcPct val="0"/>
              </a:spcBef>
            </a:pPr>
            <a:r>
              <a:rPr lang="en-US" sz="2733">
                <a:solidFill>
                  <a:srgbClr val="000000"/>
                </a:solidFill>
                <a:latin typeface="Canva Sans"/>
                <a:ea typeface="Canva Sans"/>
                <a:cs typeface="Canva Sans"/>
                <a:sym typeface="Canva Sans"/>
              </a:rPr>
              <a:t>A strong online presence involves more than just having a website. A well-integrated website supports your marketing efforts by:</a:t>
            </a:r>
          </a:p>
          <a:p>
            <a:pPr algn="ctr">
              <a:lnSpc>
                <a:spcPts val="4373"/>
              </a:lnSpc>
              <a:spcBef>
                <a:spcPct val="0"/>
              </a:spcBef>
            </a:pPr>
            <a:r>
              <a:rPr lang="en-US" sz="2733">
                <a:solidFill>
                  <a:srgbClr val="000000"/>
                </a:solidFill>
                <a:latin typeface="Canva Sans"/>
                <a:ea typeface="Canva Sans"/>
                <a:cs typeface="Canva Sans"/>
                <a:sym typeface="Canva Sans"/>
              </a:rPr>
              <a:t>Embedding Social Media Links: Allowing visitors to connect with your brand on different platforms.</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9.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353927"/>
            <a:ext cx="18288000" cy="43759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Content Sharing Options: Blog posts and product pages with share buttons increase social media engagement.</a:t>
            </a:r>
          </a:p>
          <a:p>
            <a:pPr algn="ctr">
              <a:lnSpc>
                <a:spcPts val="4373"/>
              </a:lnSpc>
              <a:spcBef>
                <a:spcPct val="0"/>
              </a:spcBef>
            </a:pPr>
            <a:r>
              <a:rPr lang="en-US" sz="2733">
                <a:solidFill>
                  <a:srgbClr val="000000"/>
                </a:solidFill>
                <a:latin typeface="Canva Sans"/>
                <a:ea typeface="Canva Sans"/>
                <a:cs typeface="Canva Sans"/>
                <a:sym typeface="Canva Sans"/>
              </a:rPr>
              <a:t>Email and Lead Capture Forms: Encouraging visitors to subscribe for updates, promotions, and newsletters.</a:t>
            </a:r>
          </a:p>
          <a:p>
            <a:pPr algn="ctr">
              <a:lnSpc>
                <a:spcPts val="4373"/>
              </a:lnSpc>
              <a:spcBef>
                <a:spcPct val="0"/>
              </a:spcBef>
            </a:pPr>
            <a:r>
              <a:rPr lang="en-US" sz="2733">
                <a:solidFill>
                  <a:srgbClr val="000000"/>
                </a:solidFill>
                <a:latin typeface="Canva Sans"/>
                <a:ea typeface="Canva Sans"/>
                <a:cs typeface="Canva Sans"/>
                <a:sym typeface="Canva Sans"/>
              </a:rPr>
              <a:t>6. Maximizing Return on Investment (ROI)</a:t>
            </a:r>
          </a:p>
          <a:p>
            <a:pPr algn="ctr">
              <a:lnSpc>
                <a:spcPts val="4373"/>
              </a:lnSpc>
              <a:spcBef>
                <a:spcPct val="0"/>
              </a:spcBef>
            </a:pPr>
            <a:r>
              <a:rPr lang="en-US" sz="2733">
                <a:solidFill>
                  <a:srgbClr val="000000"/>
                </a:solidFill>
                <a:latin typeface="Canva Sans"/>
                <a:ea typeface="Canva Sans"/>
                <a:cs typeface="Canva Sans"/>
                <a:sym typeface="Canva Sans"/>
              </a:rPr>
              <a:t>A well-designed website is a cost-effective marketing tool that provides long-term benefits, including:</a:t>
            </a:r>
          </a:p>
          <a:p>
            <a:pPr algn="ctr">
              <a:lnSpc>
                <a:spcPts val="4373"/>
              </a:lnSpc>
              <a:spcBef>
                <a:spcPct val="0"/>
              </a:spcBef>
            </a:pPr>
            <a:r>
              <a:rPr lang="en-US" sz="2733">
                <a:solidFill>
                  <a:srgbClr val="000000"/>
                </a:solidFill>
                <a:latin typeface="Canva Sans"/>
                <a:ea typeface="Canva Sans"/>
                <a:cs typeface="Canva Sans"/>
                <a:sym typeface="Canva Sans"/>
              </a:rPr>
              <a:t>Lower Advertising Costs: Organic traffic from SEO reduces dependency on paid ads.</a:t>
            </a:r>
          </a:p>
          <a:p>
            <a:pPr algn="ctr">
              <a:lnSpc>
                <a:spcPts val="4373"/>
              </a:lnSpc>
              <a:spcBef>
                <a:spcPct val="0"/>
              </a:spcBef>
            </a:pPr>
            <a:r>
              <a:rPr lang="en-US" sz="2733">
                <a:solidFill>
                  <a:srgbClr val="000000"/>
                </a:solidFill>
                <a:latin typeface="Canva Sans"/>
                <a:ea typeface="Canva Sans"/>
                <a:cs typeface="Canva Sans"/>
                <a:sym typeface="Canva Sans"/>
              </a:rPr>
              <a:t>Better Customer Retention: A seamless experience encourages repeat visits and loyalty.</a:t>
            </a:r>
          </a:p>
          <a:p>
            <a:pPr algn="ctr">
              <a:lnSpc>
                <a:spcPts val="4373"/>
              </a:lnSpc>
              <a:spcBef>
                <a:spcPct val="0"/>
              </a:spcBef>
            </a:pPr>
            <a:r>
              <a:rPr lang="en-US" sz="2733">
                <a:solidFill>
                  <a:srgbClr val="000000"/>
                </a:solidFill>
                <a:latin typeface="Canva Sans"/>
                <a:ea typeface="Canva Sans"/>
                <a:cs typeface="Canva Sans"/>
                <a:sym typeface="Canva Sans"/>
              </a:rPr>
              <a:t>Increased Sales and Revenue: Higher engagement and trust lead to more conversions and profits.</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DAGfX7Sg6jI</dc:identifier>
  <dcterms:modified xsi:type="dcterms:W3CDTF">2011-08-01T06:04:30Z</dcterms:modified>
  <cp:revision>1</cp:revision>
  <dc:title>How a Well-Designed Website Can Boost Your Business’s Online Presence and Revenue</dc:title>
</cp:coreProperties>
</file>