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Cambria Bold" charset="1" panose="02040803050406030204"/>
      <p:regular r:id="rId13"/>
    </p:embeddedFont>
    <p:embeddedFont>
      <p:font typeface="Calibri (MS) Italics" charset="1" panose="020F05020202040A0204"/>
      <p:regular r:id="rId14"/>
    </p:embeddedFont>
    <p:embeddedFont>
      <p:font typeface="Calibri (MS) Bold" charset="1" panose="020F0702030404030204"/>
      <p:regular r:id="rId15"/>
    </p:embeddedFont>
    <p:embeddedFont>
      <p:font typeface="Calibri (MS)" charset="1" panose="020F050202020403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notesMasters/notesMaster1.xml" Type="http://schemas.openxmlformats.org/officeDocument/2006/relationships/notesMaster"/><Relationship Id="rId11" Target="theme/theme2.xml" Type="http://schemas.openxmlformats.org/officeDocument/2006/relationships/theme"/><Relationship Id="rId12" Target="notesSlides/notesSlide1.xml" Type="http://schemas.openxmlformats.org/officeDocument/2006/relationships/notes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notesSlides/notesSlide2.xml" Type="http://schemas.openxmlformats.org/officeDocument/2006/relationships/notesSlide"/><Relationship Id="rId18" Target="notesSlides/notesSlide3.xml" Type="http://schemas.openxmlformats.org/officeDocument/2006/relationships/notesSlide"/><Relationship Id="rId19" Target="notesSlides/notesSlide4.xml" Type="http://schemas.openxmlformats.org/officeDocument/2006/relationships/notes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https://kangaroocopperrecycling.com.au/scrap-copper-cliftleigh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Relationship Id="rId4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C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6309360" cy="10287000"/>
            <a:chOff x="0" y="0"/>
            <a:chExt cx="841248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1248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8412480">
                  <a:moveTo>
                    <a:pt x="0" y="0"/>
                  </a:moveTo>
                  <a:lnTo>
                    <a:pt x="8412480" y="0"/>
                  </a:lnTo>
                  <a:lnTo>
                    <a:pt x="841248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B5E2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240780" y="0"/>
            <a:ext cx="82296" cy="10287000"/>
            <a:chOff x="0" y="0"/>
            <a:chExt cx="109728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9728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09728">
                  <a:moveTo>
                    <a:pt x="0" y="0"/>
                  </a:moveTo>
                  <a:lnTo>
                    <a:pt x="109728" y="0"/>
                  </a:lnTo>
                  <a:lnTo>
                    <a:pt x="109728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60120" y="3497580"/>
            <a:ext cx="4389120" cy="2339950"/>
            <a:chOff x="0" y="0"/>
            <a:chExt cx="5852160" cy="3119933"/>
          </a:xfrm>
        </p:grpSpPr>
        <p:sp>
          <p:nvSpPr>
            <p:cNvPr name="Freeform 7" id="7" descr="logo.png"/>
            <p:cNvSpPr/>
            <p:nvPr/>
          </p:nvSpPr>
          <p:spPr>
            <a:xfrm flipH="false" flipV="false" rot="0">
              <a:off x="0" y="0"/>
              <a:ext cx="5852160" cy="3119882"/>
            </a:xfrm>
            <a:custGeom>
              <a:avLst/>
              <a:gdLst/>
              <a:ahLst/>
              <a:cxnLst/>
              <a:rect r="r" b="b" t="t" l="l"/>
              <a:pathLst>
                <a:path h="3119882" w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3119882"/>
                  </a:lnTo>
                  <a:lnTo>
                    <a:pt x="0" y="3119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50" r="0" b="-5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6995160" y="2880360"/>
            <a:ext cx="10424160" cy="2743200"/>
            <a:chOff x="0" y="0"/>
            <a:chExt cx="13898880" cy="36576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898880" cy="3657600"/>
            </a:xfrm>
            <a:custGeom>
              <a:avLst/>
              <a:gdLst/>
              <a:ahLst/>
              <a:cxnLst/>
              <a:rect r="r" b="b" t="t" l="l"/>
              <a:pathLst>
                <a:path h="3657600" w="13898880">
                  <a:moveTo>
                    <a:pt x="0" y="0"/>
                  </a:moveTo>
                  <a:lnTo>
                    <a:pt x="13898880" y="0"/>
                  </a:lnTo>
                  <a:lnTo>
                    <a:pt x="13898880" y="3657600"/>
                  </a:lnTo>
                  <a:lnTo>
                    <a:pt x="0" y="3657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4043" r="0" b="-24043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13898880" cy="37147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316"/>
                </a:lnSpc>
              </a:pPr>
              <a:r>
                <a:rPr lang="en-US" sz="66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SCRAP COPPER</a:t>
              </a:r>
            </a:p>
            <a:p>
              <a:pPr algn="l">
                <a:lnSpc>
                  <a:spcPts val="8316"/>
                </a:lnSpc>
              </a:pPr>
              <a:r>
                <a:rPr lang="en-US" sz="66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CLIFTLEIGH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022592" y="5417820"/>
            <a:ext cx="10149840" cy="822960"/>
            <a:chOff x="0" y="0"/>
            <a:chExt cx="1353312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331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3533120">
                  <a:moveTo>
                    <a:pt x="0" y="0"/>
                  </a:moveTo>
                  <a:lnTo>
                    <a:pt x="13533120" y="0"/>
                  </a:lnTo>
                  <a:lnTo>
                    <a:pt x="135331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90315" r="0" b="-19031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3533120" cy="11544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i="true">
                  <a:solidFill>
                    <a:srgbClr val="CADCC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Trusted Local Copper &amp; Scrap Metal Recycling Services</a:t>
              </a:r>
            </a:p>
          </p:txBody>
        </p:sp>
      </p:grpSp>
      <p:sp>
        <p:nvSpPr>
          <p:cNvPr name="AutoShape 14" id="14"/>
          <p:cNvSpPr/>
          <p:nvPr/>
        </p:nvSpPr>
        <p:spPr>
          <a:xfrm rot="36360">
            <a:off x="7003437" y="6436995"/>
            <a:ext cx="3604460" cy="0"/>
          </a:xfrm>
          <a:prstGeom prst="line">
            <a:avLst/>
          </a:prstGeom>
          <a:ln cap="rnd" w="19050">
            <a:solidFill>
              <a:srgbClr val="C1121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7022592" y="6858000"/>
            <a:ext cx="10149840" cy="548640"/>
            <a:chOff x="0" y="0"/>
            <a:chExt cx="13533120" cy="73152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533120" cy="731520"/>
            </a:xfrm>
            <a:custGeom>
              <a:avLst/>
              <a:gdLst/>
              <a:ahLst/>
              <a:cxnLst/>
              <a:rect r="r" b="b" t="t" l="l"/>
              <a:pathLst>
                <a:path h="731520" w="13533120">
                  <a:moveTo>
                    <a:pt x="0" y="0"/>
                  </a:moveTo>
                  <a:lnTo>
                    <a:pt x="13533120" y="0"/>
                  </a:lnTo>
                  <a:lnTo>
                    <a:pt x="135331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0473" r="0" b="-31047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353312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www.kangaroocopperrecycling.com.au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022592" y="7406640"/>
            <a:ext cx="10149840" cy="548640"/>
            <a:chOff x="0" y="0"/>
            <a:chExt cx="13533120" cy="7315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33120" cy="731520"/>
            </a:xfrm>
            <a:custGeom>
              <a:avLst/>
              <a:gdLst/>
              <a:ahLst/>
              <a:cxnLst/>
              <a:rect r="r" b="b" t="t" l="l"/>
              <a:pathLst>
                <a:path h="731520" w="13533120">
                  <a:moveTo>
                    <a:pt x="0" y="0"/>
                  </a:moveTo>
                  <a:lnTo>
                    <a:pt x="13533120" y="0"/>
                  </a:lnTo>
                  <a:lnTo>
                    <a:pt x="1353312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10473" r="0" b="-310473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3533120" cy="7791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"/>
                </a:lnSpc>
              </a:pPr>
              <a:r>
                <a:rPr lang="en-US" sz="1950">
                  <a:solidFill>
                    <a:srgbClr val="B9B9B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NSW Wide  |  0405 404 040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60120" y="9669780"/>
            <a:ext cx="16322040" cy="480060"/>
            <a:chOff x="0" y="0"/>
            <a:chExt cx="21762720" cy="64008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762720" cy="640080"/>
            </a:xfrm>
            <a:custGeom>
              <a:avLst/>
              <a:gdLst/>
              <a:ahLst/>
              <a:cxnLst/>
              <a:rect r="r" b="b" t="t" l="l"/>
              <a:pathLst>
                <a:path h="64008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612491" r="0" b="-612491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176272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8A8A8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Prepared for Off-Page Backlink Submission  •  Focus Keyword: Scrap Copper Cliftleigh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48640"/>
            <a:ext cx="16459200" cy="960120"/>
            <a:chOff x="0" y="0"/>
            <a:chExt cx="2194560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9456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4029" r="0" b="-284029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1945600" cy="12992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B5E2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Overview &amp; Services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77340"/>
            <a:ext cx="16596360" cy="1371600"/>
            <a:chOff x="0" y="0"/>
            <a:chExt cx="22128480" cy="1828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128480" cy="1828800"/>
            </a:xfrm>
            <a:custGeom>
              <a:avLst/>
              <a:gdLst/>
              <a:ahLst/>
              <a:cxnLst/>
              <a:rect r="r" b="b" t="t" l="l"/>
              <a:pathLst>
                <a:path h="182880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5768" r="0" b="-185768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2128480" cy="1895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94"/>
                </a:lnSpc>
              </a:pPr>
              <a:r>
                <a:rPr lang="en-US" sz="202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Anyone searching for </a:t>
              </a:r>
              <a:r>
                <a:rPr lang="en-US" b="true" sz="2025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  <a:hlinkClick r:id="rId4" tooltip="https://kangaroocopperrecycling.com.au/scrap-copper-cliftleigh/"/>
                </a:rPr>
                <a:t>Scrap Copper Cliftleigh</a:t>
              </a:r>
              <a:r>
                <a:rPr lang="en-US" sz="202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 pickup and drop-off options has a dependable local partner in Kangaroo Copper Recycling — over 10 years serving Newcastle, the Central Coast, the Hunter Valley and wider NSW with fast, fair cash payouts for copper, brass, aluminium, stainless steel, cables and wiring.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22960" y="3223260"/>
            <a:ext cx="8229600" cy="548640"/>
            <a:chOff x="0" y="0"/>
            <a:chExt cx="10972800" cy="7315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972800" cy="731520"/>
            </a:xfrm>
            <a:custGeom>
              <a:avLst/>
              <a:gdLst/>
              <a:ahLst/>
              <a:cxnLst/>
              <a:rect r="r" b="b" t="t" l="l"/>
              <a:pathLst>
                <a:path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2E7D3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Materials We Accept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822960" y="3991356"/>
            <a:ext cx="164592" cy="164592"/>
            <a:chOff x="0" y="0"/>
            <a:chExt cx="219456" cy="2194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207008" y="376123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Copper scrap — bare bright wire, insulated cable, pipe &amp; roofing offcuts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258300" y="3991356"/>
            <a:ext cx="164592" cy="164592"/>
            <a:chOff x="0" y="0"/>
            <a:chExt cx="219456" cy="21945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9642348" y="376123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Brass scrap — fittings, valves &amp; tap ware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822960" y="4745736"/>
            <a:ext cx="164592" cy="164592"/>
            <a:chOff x="0" y="0"/>
            <a:chExt cx="219456" cy="21945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207008" y="451561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Aluminium scrap — window frames, gutters, cans &amp; extrusions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258300" y="4745736"/>
            <a:ext cx="164592" cy="164592"/>
            <a:chOff x="0" y="0"/>
            <a:chExt cx="219456" cy="219456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9642348" y="451561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Stainless steel scrap — kitchen equipment &amp; appliance panels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822960" y="5500116"/>
            <a:ext cx="164592" cy="164592"/>
            <a:chOff x="0" y="0"/>
            <a:chExt cx="219456" cy="21945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207008" y="526999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Air conditioner units — split systems &amp; commercial coils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9258300" y="5500116"/>
            <a:ext cx="164592" cy="164592"/>
            <a:chOff x="0" y="0"/>
            <a:chExt cx="219456" cy="21945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9642348" y="526999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Radiators, batteries &amp; lead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822960" y="6254496"/>
            <a:ext cx="164592" cy="164592"/>
            <a:chOff x="0" y="0"/>
            <a:chExt cx="219456" cy="219456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1207008" y="602437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Wires and cables of all gauges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9258300" y="6254496"/>
            <a:ext cx="164592" cy="164592"/>
            <a:chOff x="0" y="0"/>
            <a:chExt cx="219456" cy="219456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19456" cy="219456"/>
            </a:xfrm>
            <a:custGeom>
              <a:avLst/>
              <a:gdLst/>
              <a:ahLst/>
              <a:cxnLst/>
              <a:rect r="r" b="b" t="t" l="l"/>
              <a:pathLst>
                <a:path h="219456" w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C1121F"/>
            </a:solidFill>
          </p:spPr>
        </p:sp>
      </p:grpSp>
      <p:sp>
        <p:nvSpPr>
          <p:cNvPr name="TextBox 34" id="34"/>
          <p:cNvSpPr txBox="true"/>
          <p:nvPr/>
        </p:nvSpPr>
        <p:spPr>
          <a:xfrm rot="0">
            <a:off x="9642348" y="6024372"/>
            <a:ext cx="7612380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>
                <a:solidFill>
                  <a:srgbClr val="222222"/>
                </a:solidFill>
                <a:latin typeface="Calibri (MS)"/>
                <a:ea typeface="Calibri (MS)"/>
                <a:cs typeface="Calibri (MS)"/>
                <a:sym typeface="Calibri (MS)"/>
              </a:rPr>
              <a:t>Mag wheels &amp; catalytic converters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815816" y="7056596"/>
            <a:ext cx="16610648" cy="2140267"/>
            <a:chOff x="0" y="0"/>
            <a:chExt cx="22147530" cy="285369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2147530" cy="2853690"/>
            </a:xfrm>
            <a:custGeom>
              <a:avLst/>
              <a:gdLst/>
              <a:ahLst/>
              <a:cxnLst/>
              <a:rect r="r" b="b" t="t" l="l"/>
              <a:pathLst>
                <a:path h="2853690" w="22147530">
                  <a:moveTo>
                    <a:pt x="0" y="0"/>
                  </a:moveTo>
                  <a:lnTo>
                    <a:pt x="22147530" y="0"/>
                  </a:lnTo>
                  <a:lnTo>
                    <a:pt x="22147530" y="2853690"/>
                  </a:lnTo>
                  <a:lnTo>
                    <a:pt x="0" y="2853690"/>
                  </a:lnTo>
                  <a:close/>
                </a:path>
              </a:pathLst>
            </a:custGeom>
            <a:solidFill>
              <a:srgbClr val="F4F4F4"/>
            </a:solidFill>
            <a:ln w="14288" cap="sq">
              <a:solidFill>
                <a:srgbClr val="DDDDDD"/>
              </a:solidFill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1165860" y="7242048"/>
            <a:ext cx="6858000" cy="480060"/>
            <a:chOff x="0" y="0"/>
            <a:chExt cx="9144000" cy="64008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9144000" cy="640080"/>
            </a:xfrm>
            <a:custGeom>
              <a:avLst/>
              <a:gdLst/>
              <a:ahLst/>
              <a:cxnLst/>
              <a:rect r="r" b="b" t="t" l="l"/>
              <a:pathLst>
                <a:path h="640080" w="914400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8357" r="0" b="-228357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19050"/>
              <a:ext cx="9144000" cy="6591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b="true">
                  <a:solidFill>
                    <a:srgbClr val="C1121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Not Accepted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165860" y="7749540"/>
            <a:ext cx="15910560" cy="1303020"/>
            <a:chOff x="0" y="0"/>
            <a:chExt cx="21214080" cy="173736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1214080" cy="1737360"/>
            </a:xfrm>
            <a:custGeom>
              <a:avLst/>
              <a:gdLst/>
              <a:ahLst/>
              <a:cxnLst/>
              <a:rect r="r" b="b" t="t" l="l"/>
              <a:pathLst>
                <a:path h="1737360" w="21214080">
                  <a:moveTo>
                    <a:pt x="0" y="0"/>
                  </a:moveTo>
                  <a:lnTo>
                    <a:pt x="21214080" y="0"/>
                  </a:lnTo>
                  <a:lnTo>
                    <a:pt x="21214080" y="1737360"/>
                  </a:lnTo>
                  <a:lnTo>
                    <a:pt x="0" y="1737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7922" r="0" b="-187922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-76200"/>
              <a:ext cx="21214080" cy="18135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1800">
                  <a:solidFill>
                    <a:srgbClr val="5A5A5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General waste rubbish, radioactive material, poisons, gas cylinders, fuel/oil, flammable liquids, explosives, corrosives, asbestos, car tyres, and e-waste (TVs, monitors, keyboards).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548640"/>
            <a:ext cx="16596360" cy="960120"/>
            <a:chOff x="0" y="0"/>
            <a:chExt cx="22128480" cy="12801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128480" cy="1280160"/>
            </a:xfrm>
            <a:custGeom>
              <a:avLst/>
              <a:gdLst/>
              <a:ahLst/>
              <a:cxnLst/>
              <a:rect r="r" b="b" t="t" l="l"/>
              <a:pathLst>
                <a:path h="128016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6812" r="0" b="-286812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9525"/>
              <a:ext cx="22128480" cy="12896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 b="true">
                  <a:solidFill>
                    <a:srgbClr val="1B5E2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Simple Process. Real Reasons to Choose Us.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851660"/>
            <a:ext cx="754380" cy="754380"/>
            <a:chOff x="0" y="0"/>
            <a:chExt cx="1005840" cy="10058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822960" y="1851660"/>
            <a:ext cx="754380" cy="754380"/>
            <a:chOff x="0" y="0"/>
            <a:chExt cx="1005840" cy="10058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005840" cy="10248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783080" y="1776603"/>
            <a:ext cx="4320540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2222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Bring It In / Book a Pickup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822960" y="2743200"/>
            <a:ext cx="5280660" cy="1165860"/>
            <a:chOff x="0" y="0"/>
            <a:chExt cx="7040880" cy="15544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0408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7040880">
                  <a:moveTo>
                    <a:pt x="0" y="0"/>
                  </a:moveTo>
                  <a:lnTo>
                    <a:pt x="7040880" y="0"/>
                  </a:lnTo>
                  <a:lnTo>
                    <a:pt x="704088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55" r="0" b="-3825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704088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3"/>
                </a:lnSpc>
              </a:pPr>
              <a:r>
                <a:rPr lang="en-US" sz="1575">
                  <a:solidFill>
                    <a:srgbClr val="5A5A5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Drop scrap at the yard or call for a truck to collect it from a Cliftleigh property.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377940" y="1851660"/>
            <a:ext cx="754380" cy="754380"/>
            <a:chOff x="0" y="0"/>
            <a:chExt cx="1005840" cy="10058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377940" y="1851660"/>
            <a:ext cx="754380" cy="754380"/>
            <a:chOff x="0" y="0"/>
            <a:chExt cx="1005840" cy="10058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19050"/>
              <a:ext cx="1005840" cy="10248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2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338060" y="1776603"/>
            <a:ext cx="4320540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2222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Weigh &amp; Assess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6377940" y="2743200"/>
            <a:ext cx="5280660" cy="1165860"/>
            <a:chOff x="0" y="0"/>
            <a:chExt cx="7040880" cy="15544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0408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7040880">
                  <a:moveTo>
                    <a:pt x="0" y="0"/>
                  </a:moveTo>
                  <a:lnTo>
                    <a:pt x="7040880" y="0"/>
                  </a:lnTo>
                  <a:lnTo>
                    <a:pt x="704088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55" r="0" b="-38255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47625"/>
              <a:ext cx="704088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3"/>
                </a:lnSpc>
              </a:pPr>
              <a:r>
                <a:rPr lang="en-US" sz="1575">
                  <a:solidFill>
                    <a:srgbClr val="5A5A5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Materials are sorted and weighed on calibrated scales in full view of the customer.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932920" y="1851660"/>
            <a:ext cx="754380" cy="754380"/>
            <a:chOff x="0" y="0"/>
            <a:chExt cx="1005840" cy="1005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2E7D3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932920" y="1851660"/>
            <a:ext cx="754380" cy="754380"/>
            <a:chOff x="0" y="0"/>
            <a:chExt cx="1005840" cy="10058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005840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005840" cy="10248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2893040" y="1776603"/>
            <a:ext cx="4320540" cy="870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950" b="true">
                <a:solidFill>
                  <a:srgbClr val="2222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Get Paid on the Spot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1932920" y="2743200"/>
            <a:ext cx="5280660" cy="1165860"/>
            <a:chOff x="0" y="0"/>
            <a:chExt cx="7040880" cy="155448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040880" cy="1554480"/>
            </a:xfrm>
            <a:custGeom>
              <a:avLst/>
              <a:gdLst/>
              <a:ahLst/>
              <a:cxnLst/>
              <a:rect r="r" b="b" t="t" l="l"/>
              <a:pathLst>
                <a:path h="1554480" w="7040880">
                  <a:moveTo>
                    <a:pt x="0" y="0"/>
                  </a:moveTo>
                  <a:lnTo>
                    <a:pt x="7040880" y="0"/>
                  </a:lnTo>
                  <a:lnTo>
                    <a:pt x="704088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8255" r="0" b="-38255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47625"/>
              <a:ext cx="7040880" cy="16021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3"/>
                </a:lnSpc>
              </a:pPr>
              <a:r>
                <a:rPr lang="en-US" sz="1575">
                  <a:solidFill>
                    <a:srgbClr val="5A5A5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Payment settled immediately at current market rates — no waiting period.</a:t>
              </a:r>
            </a:p>
          </p:txBody>
        </p:sp>
      </p:grpSp>
      <p:sp>
        <p:nvSpPr>
          <p:cNvPr name="AutoShape 32" id="32"/>
          <p:cNvSpPr/>
          <p:nvPr/>
        </p:nvSpPr>
        <p:spPr>
          <a:xfrm rot="3960">
            <a:off x="813425" y="4110038"/>
            <a:ext cx="16615420" cy="0"/>
          </a:xfrm>
          <a:prstGeom prst="line">
            <a:avLst/>
          </a:prstGeom>
          <a:ln cap="rnd" w="9525">
            <a:solidFill>
              <a:srgbClr val="DDDDD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3" id="33"/>
          <p:cNvGrpSpPr/>
          <p:nvPr/>
        </p:nvGrpSpPr>
        <p:grpSpPr>
          <a:xfrm rot="0">
            <a:off x="822960" y="4320540"/>
            <a:ext cx="16596360" cy="548640"/>
            <a:chOff x="0" y="0"/>
            <a:chExt cx="22128480" cy="73152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2128480" cy="731520"/>
            </a:xfrm>
            <a:custGeom>
              <a:avLst/>
              <a:gdLst/>
              <a:ahLst/>
              <a:cxnLst/>
              <a:rect r="r" b="b" t="t" l="l"/>
              <a:pathLst>
                <a:path h="73152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422" r="0" b="-539422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22128480" cy="7410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2E7D32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Why Cliftleigh Residents Choose Kangaroo Copper Recycling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818198" y="5001578"/>
            <a:ext cx="8033385" cy="1381125"/>
            <a:chOff x="0" y="0"/>
            <a:chExt cx="10711180" cy="18415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0711180" cy="1841500"/>
            </a:xfrm>
            <a:custGeom>
              <a:avLst/>
              <a:gdLst/>
              <a:ahLst/>
              <a:cxnLst/>
              <a:rect r="r" b="b" t="t" l="l"/>
              <a:pathLst>
                <a:path h="1841500" w="10711180">
                  <a:moveTo>
                    <a:pt x="0" y="0"/>
                  </a:moveTo>
                  <a:lnTo>
                    <a:pt x="10711180" y="0"/>
                  </a:lnTo>
                  <a:lnTo>
                    <a:pt x="10711180" y="18415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F4F4F4"/>
            </a:solidFill>
            <a:ln w="9525" cap="sq">
              <a:solidFill>
                <a:srgbClr val="DDDDDD"/>
              </a:solidFill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1069848" y="5116068"/>
            <a:ext cx="7530084" cy="411480"/>
            <a:chOff x="0" y="0"/>
            <a:chExt cx="10040112" cy="54864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040112" cy="548640"/>
            </a:xfrm>
            <a:custGeom>
              <a:avLst/>
              <a:gdLst/>
              <a:ahLst/>
              <a:cxnLst/>
              <a:rect r="r" b="b" t="t" l="l"/>
              <a:pathLst>
                <a:path h="5486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6576" r="0" b="-306576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0040112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1B5E2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Fast, local turnaround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069848" y="5554980"/>
            <a:ext cx="7530084" cy="754380"/>
            <a:chOff x="0" y="0"/>
            <a:chExt cx="10040112" cy="10058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040112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496" r="0" b="-144496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0040112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Regular Newcastle–Maitland–Hunter runs mean quicker service than distant Sydney-only dealers.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9253538" y="5001578"/>
            <a:ext cx="8033385" cy="1381125"/>
            <a:chOff x="0" y="0"/>
            <a:chExt cx="10711180" cy="18415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711180" cy="1841500"/>
            </a:xfrm>
            <a:custGeom>
              <a:avLst/>
              <a:gdLst/>
              <a:ahLst/>
              <a:cxnLst/>
              <a:rect r="r" b="b" t="t" l="l"/>
              <a:pathLst>
                <a:path h="1841500" w="10711180">
                  <a:moveTo>
                    <a:pt x="0" y="0"/>
                  </a:moveTo>
                  <a:lnTo>
                    <a:pt x="10711180" y="0"/>
                  </a:lnTo>
                  <a:lnTo>
                    <a:pt x="10711180" y="18415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F4F4F4"/>
            </a:solidFill>
            <a:ln w="9525" cap="sq">
              <a:solidFill>
                <a:srgbClr val="DDDDDD"/>
              </a:solidFill>
              <a:prstDash val="solid"/>
              <a:miter/>
            </a:ln>
          </p:spPr>
        </p:sp>
      </p:grpSp>
      <p:grpSp>
        <p:nvGrpSpPr>
          <p:cNvPr name="Group 46" id="46"/>
          <p:cNvGrpSpPr/>
          <p:nvPr/>
        </p:nvGrpSpPr>
        <p:grpSpPr>
          <a:xfrm rot="0">
            <a:off x="9505188" y="5116068"/>
            <a:ext cx="7530084" cy="411480"/>
            <a:chOff x="0" y="0"/>
            <a:chExt cx="10040112" cy="54864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0040112" cy="548640"/>
            </a:xfrm>
            <a:custGeom>
              <a:avLst/>
              <a:gdLst/>
              <a:ahLst/>
              <a:cxnLst/>
              <a:rect r="r" b="b" t="t" l="l"/>
              <a:pathLst>
                <a:path h="5486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6576" r="0" b="-306576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10040112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1B5E2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Instant payment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505188" y="5554980"/>
            <a:ext cx="7530084" cy="754380"/>
            <a:chOff x="0" y="0"/>
            <a:chExt cx="10040112" cy="100584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10040112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496" r="0" b="-144496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10040112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Paid on the spot once material is weighed — no invoicing delay.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818198" y="6578918"/>
            <a:ext cx="8033385" cy="1381125"/>
            <a:chOff x="0" y="0"/>
            <a:chExt cx="10711180" cy="18415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0711180" cy="1841500"/>
            </a:xfrm>
            <a:custGeom>
              <a:avLst/>
              <a:gdLst/>
              <a:ahLst/>
              <a:cxnLst/>
              <a:rect r="r" b="b" t="t" l="l"/>
              <a:pathLst>
                <a:path h="1841500" w="10711180">
                  <a:moveTo>
                    <a:pt x="0" y="0"/>
                  </a:moveTo>
                  <a:lnTo>
                    <a:pt x="10711180" y="0"/>
                  </a:lnTo>
                  <a:lnTo>
                    <a:pt x="10711180" y="18415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F4F4F4"/>
            </a:solidFill>
            <a:ln w="9525" cap="sq">
              <a:solidFill>
                <a:srgbClr val="DDDDDD"/>
              </a:solidFill>
              <a:prstDash val="solid"/>
              <a:miter/>
            </a:ln>
          </p:spPr>
        </p:sp>
      </p:grpSp>
      <p:grpSp>
        <p:nvGrpSpPr>
          <p:cNvPr name="Group 54" id="54"/>
          <p:cNvGrpSpPr/>
          <p:nvPr/>
        </p:nvGrpSpPr>
        <p:grpSpPr>
          <a:xfrm rot="0">
            <a:off x="1069848" y="6693408"/>
            <a:ext cx="7530084" cy="411480"/>
            <a:chOff x="0" y="0"/>
            <a:chExt cx="10040112" cy="54864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0040112" cy="548640"/>
            </a:xfrm>
            <a:custGeom>
              <a:avLst/>
              <a:gdLst/>
              <a:ahLst/>
              <a:cxnLst/>
              <a:rect r="r" b="b" t="t" l="l"/>
              <a:pathLst>
                <a:path h="5486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6576" r="0" b="-306576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10040112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1B5E2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Fair, transparent pricing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069848" y="7132320"/>
            <a:ext cx="7530084" cy="754380"/>
            <a:chOff x="0" y="0"/>
            <a:chExt cx="10040112" cy="100584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0040112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496" r="0" b="-144496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10040112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Weighed on calibrated equipment in front of the customer at current market rates.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9253538" y="6578918"/>
            <a:ext cx="8033385" cy="1381125"/>
            <a:chOff x="0" y="0"/>
            <a:chExt cx="10711180" cy="18415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10711180" cy="1841500"/>
            </a:xfrm>
            <a:custGeom>
              <a:avLst/>
              <a:gdLst/>
              <a:ahLst/>
              <a:cxnLst/>
              <a:rect r="r" b="b" t="t" l="l"/>
              <a:pathLst>
                <a:path h="1841500" w="10711180">
                  <a:moveTo>
                    <a:pt x="0" y="0"/>
                  </a:moveTo>
                  <a:lnTo>
                    <a:pt x="10711180" y="0"/>
                  </a:lnTo>
                  <a:lnTo>
                    <a:pt x="10711180" y="18415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F4F4F4"/>
            </a:solidFill>
            <a:ln w="9525" cap="sq">
              <a:solidFill>
                <a:srgbClr val="DDDDDD"/>
              </a:solidFill>
              <a:prstDash val="solid"/>
              <a:miter/>
            </a:ln>
          </p:spPr>
        </p:sp>
      </p:grpSp>
      <p:grpSp>
        <p:nvGrpSpPr>
          <p:cNvPr name="Group 62" id="62"/>
          <p:cNvGrpSpPr/>
          <p:nvPr/>
        </p:nvGrpSpPr>
        <p:grpSpPr>
          <a:xfrm rot="0">
            <a:off x="9505188" y="6693408"/>
            <a:ext cx="7530084" cy="411480"/>
            <a:chOff x="0" y="0"/>
            <a:chExt cx="10040112" cy="5486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0040112" cy="548640"/>
            </a:xfrm>
            <a:custGeom>
              <a:avLst/>
              <a:gdLst/>
              <a:ahLst/>
              <a:cxnLst/>
              <a:rect r="r" b="b" t="t" l="l"/>
              <a:pathLst>
                <a:path h="5486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6576" r="0" b="-306576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10040112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50"/>
                </a:lnSpc>
              </a:pPr>
              <a:r>
                <a:rPr lang="en-US" sz="1875" b="true">
                  <a:solidFill>
                    <a:srgbClr val="1B5E2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Wide material acceptance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9505188" y="7132320"/>
            <a:ext cx="7530084" cy="754380"/>
            <a:chOff x="0" y="0"/>
            <a:chExt cx="10040112" cy="100584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10040112" cy="1005840"/>
            </a:xfrm>
            <a:custGeom>
              <a:avLst/>
              <a:gdLst/>
              <a:ahLst/>
              <a:cxnLst/>
              <a:rect r="r" b="b" t="t" l="l"/>
              <a:pathLst>
                <a:path h="1005840" w="10040112">
                  <a:moveTo>
                    <a:pt x="0" y="0"/>
                  </a:moveTo>
                  <a:lnTo>
                    <a:pt x="10040112" y="0"/>
                  </a:lnTo>
                  <a:lnTo>
                    <a:pt x="10040112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496" r="0" b="-144496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10040112" cy="10439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From household copper pipe to commercial A/C coils, one yard covers it all.</a:t>
              </a: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822960" y="8435340"/>
            <a:ext cx="16596360" cy="822960"/>
            <a:chOff x="0" y="0"/>
            <a:chExt cx="22128480" cy="109728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221284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42948" r="0" b="-342948"/>
              </a:stretch>
            </a:blip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57150"/>
              <a:ext cx="22128480" cy="11544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277"/>
                </a:lnSpc>
              </a:pPr>
              <a:r>
                <a:rPr lang="en-US" sz="1650" i="true">
                  <a:solidFill>
                    <a:srgbClr val="5A5A5A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Recycling copper reduces landfill waste, cuts the need for new mining, and conserves natural resources and energy — while supporting local Hunter-region jobs.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5E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3428" cy="1851660"/>
            <a:chOff x="0" y="0"/>
            <a:chExt cx="24377904" cy="24688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7904" cy="2468880"/>
            </a:xfrm>
            <a:custGeom>
              <a:avLst/>
              <a:gdLst/>
              <a:ahLst/>
              <a:cxnLst/>
              <a:rect r="r" b="b" t="t" l="l"/>
              <a:pathLst>
                <a:path h="2468880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2468880"/>
                  </a:lnTo>
                  <a:lnTo>
                    <a:pt x="0" y="2468880"/>
                  </a:lnTo>
                  <a:close/>
                </a:path>
              </a:pathLst>
            </a:custGeom>
            <a:solidFill>
              <a:srgbClr val="1C1C1C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2960" y="384048"/>
            <a:ext cx="13716000" cy="1097280"/>
            <a:chOff x="0" y="0"/>
            <a:chExt cx="18288000" cy="146304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880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3562" r="0" b="-193562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8288000" cy="148209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Get a Free Quote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960" y="2263140"/>
            <a:ext cx="16596360" cy="1234440"/>
            <a:chOff x="0" y="0"/>
            <a:chExt cx="22128480" cy="164592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2128480" cy="1645920"/>
            </a:xfrm>
            <a:custGeom>
              <a:avLst/>
              <a:gdLst/>
              <a:ahLst/>
              <a:cxnLst/>
              <a:rect r="r" b="b" t="t" l="l"/>
              <a:pathLst>
                <a:path h="164592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1965" r="0" b="-211965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85725"/>
              <a:ext cx="22128480" cy="17316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16"/>
                </a:lnSpc>
              </a:pPr>
              <a:r>
                <a:rPr lang="en-US" sz="2025">
                  <a:solidFill>
                    <a:srgbClr val="E6F0E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Cliftleigh residents, tradespeople and businesses with scrap copper, brass, aluminium, stainless steel or cable to move can request a free quote and arrange same-area pickup or yard drop-off directly through the website.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22960" y="3771900"/>
            <a:ext cx="8229600" cy="5554980"/>
            <a:chOff x="0" y="0"/>
            <a:chExt cx="10972800" cy="74066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0972800" cy="7406640"/>
            </a:xfrm>
            <a:custGeom>
              <a:avLst/>
              <a:gdLst/>
              <a:ahLst/>
              <a:cxnLst/>
              <a:rect r="r" b="b" t="t" l="l"/>
              <a:pathLst>
                <a:path h="740664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406640"/>
                  </a:lnTo>
                  <a:lnTo>
                    <a:pt x="0" y="74066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34440" y="4114800"/>
            <a:ext cx="2331720" cy="411480"/>
            <a:chOff x="0" y="0"/>
            <a:chExt cx="3108960" cy="5486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08960" cy="548640"/>
            </a:xfrm>
            <a:custGeom>
              <a:avLst/>
              <a:gdLst/>
              <a:ahLst/>
              <a:cxnLst/>
              <a:rect r="r" b="b" t="t" l="l"/>
              <a:pathLst>
                <a:path h="548640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310896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b="true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BUSINESS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634740" y="4087368"/>
            <a:ext cx="5074920" cy="521208"/>
            <a:chOff x="0" y="0"/>
            <a:chExt cx="6766560" cy="69494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766560" cy="694944"/>
            </a:xfrm>
            <a:custGeom>
              <a:avLst/>
              <a:gdLst/>
              <a:ahLst/>
              <a:cxnLst/>
              <a:rect r="r" b="b" t="t" l="l"/>
              <a:pathLst>
                <a:path h="694944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722" r="0" b="-139722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6766560" cy="7425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Kangaroo Copper Recycling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34440" y="4965192"/>
            <a:ext cx="2331720" cy="411480"/>
            <a:chOff x="0" y="0"/>
            <a:chExt cx="3108960" cy="5486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108960" cy="548640"/>
            </a:xfrm>
            <a:custGeom>
              <a:avLst/>
              <a:gdLst/>
              <a:ahLst/>
              <a:cxnLst/>
              <a:rect r="r" b="b" t="t" l="l"/>
              <a:pathLst>
                <a:path h="548640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310896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b="true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WEBSITE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3634740" y="4937760"/>
            <a:ext cx="5074920" cy="521208"/>
            <a:chOff x="0" y="0"/>
            <a:chExt cx="6766560" cy="69494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766560" cy="694944"/>
            </a:xfrm>
            <a:custGeom>
              <a:avLst/>
              <a:gdLst/>
              <a:ahLst/>
              <a:cxnLst/>
              <a:rect r="r" b="b" t="t" l="l"/>
              <a:pathLst>
                <a:path h="694944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722" r="0" b="-139722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6766560" cy="7425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www.kangaroocopperrecycling.com.au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34440" y="5815584"/>
            <a:ext cx="2331720" cy="411480"/>
            <a:chOff x="0" y="0"/>
            <a:chExt cx="3108960" cy="54864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108960" cy="548640"/>
            </a:xfrm>
            <a:custGeom>
              <a:avLst/>
              <a:gdLst/>
              <a:ahLst/>
              <a:cxnLst/>
              <a:rect r="r" b="b" t="t" l="l"/>
              <a:pathLst>
                <a:path h="548640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310896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b="true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PHONE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3634740" y="5788152"/>
            <a:ext cx="5074920" cy="521208"/>
            <a:chOff x="0" y="0"/>
            <a:chExt cx="6766560" cy="694944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766560" cy="694944"/>
            </a:xfrm>
            <a:custGeom>
              <a:avLst/>
              <a:gdLst/>
              <a:ahLst/>
              <a:cxnLst/>
              <a:rect r="r" b="b" t="t" l="l"/>
              <a:pathLst>
                <a:path h="694944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9722" r="0" b="-139722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47625"/>
              <a:ext cx="6766560" cy="7425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0405 404 040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234440" y="6665976"/>
            <a:ext cx="2331720" cy="411480"/>
            <a:chOff x="0" y="0"/>
            <a:chExt cx="3108960" cy="54864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108960" cy="548640"/>
            </a:xfrm>
            <a:custGeom>
              <a:avLst/>
              <a:gdLst/>
              <a:ahLst/>
              <a:cxnLst/>
              <a:rect r="r" b="b" t="t" l="l"/>
              <a:pathLst>
                <a:path h="548640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310896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b="true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SERVICE AREA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3634740" y="6638544"/>
            <a:ext cx="5074920" cy="905256"/>
            <a:chOff x="0" y="0"/>
            <a:chExt cx="6766560" cy="1207008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766560" cy="1207008"/>
            </a:xfrm>
            <a:custGeom>
              <a:avLst/>
              <a:gdLst/>
              <a:ahLst/>
              <a:cxnLst/>
              <a:rect r="r" b="b" t="t" l="l"/>
              <a:pathLst>
                <a:path h="1207008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1207008"/>
                  </a:lnTo>
                  <a:lnTo>
                    <a:pt x="0" y="12070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234" r="0" b="-59234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47625"/>
              <a:ext cx="6766560" cy="12546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NSW Wide — Newcastle, Central Coast,</a:t>
              </a:r>
            </a:p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Hunter Valley (incl. Cliftleigh), Sydney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34440" y="7982712"/>
            <a:ext cx="2331720" cy="411480"/>
            <a:chOff x="0" y="0"/>
            <a:chExt cx="3108960" cy="54864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108960" cy="548640"/>
            </a:xfrm>
            <a:custGeom>
              <a:avLst/>
              <a:gdLst/>
              <a:ahLst/>
              <a:cxnLst/>
              <a:rect r="r" b="b" t="t" l="l"/>
              <a:pathLst>
                <a:path h="548640" w="3108960">
                  <a:moveTo>
                    <a:pt x="0" y="0"/>
                  </a:moveTo>
                  <a:lnTo>
                    <a:pt x="3108960" y="0"/>
                  </a:lnTo>
                  <a:lnTo>
                    <a:pt x="310896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415" r="0" b="-60415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310896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b="true">
                  <a:solidFill>
                    <a:srgbClr val="C1121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HOURS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3634740" y="7955280"/>
            <a:ext cx="5074920" cy="905256"/>
            <a:chOff x="0" y="0"/>
            <a:chExt cx="6766560" cy="1207008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6766560" cy="1207008"/>
            </a:xfrm>
            <a:custGeom>
              <a:avLst/>
              <a:gdLst/>
              <a:ahLst/>
              <a:cxnLst/>
              <a:rect r="r" b="b" t="t" l="l"/>
              <a:pathLst>
                <a:path h="1207008" w="6766560">
                  <a:moveTo>
                    <a:pt x="0" y="0"/>
                  </a:moveTo>
                  <a:lnTo>
                    <a:pt x="6766560" y="0"/>
                  </a:lnTo>
                  <a:lnTo>
                    <a:pt x="6766560" y="1207008"/>
                  </a:lnTo>
                  <a:lnTo>
                    <a:pt x="0" y="120700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234" r="0" b="-59234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47625"/>
              <a:ext cx="6766560" cy="125463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Mon–Fri 7:00 AM–5:00 PM</a:t>
              </a:r>
            </a:p>
            <a:p>
              <a:pPr algn="l">
                <a:lnSpc>
                  <a:spcPts val="2178"/>
                </a:lnSpc>
              </a:pPr>
              <a:r>
                <a:rPr lang="en-US" sz="1650">
                  <a:solidFill>
                    <a:srgbClr val="222222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Sat 7:00 AM–4:00 PM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9738360" y="3977640"/>
            <a:ext cx="3566160" cy="1901038"/>
            <a:chOff x="0" y="0"/>
            <a:chExt cx="4754880" cy="2534717"/>
          </a:xfrm>
        </p:grpSpPr>
        <p:sp>
          <p:nvSpPr>
            <p:cNvPr name="Freeform 43" id="43" descr="logo.png"/>
            <p:cNvSpPr/>
            <p:nvPr/>
          </p:nvSpPr>
          <p:spPr>
            <a:xfrm flipH="false" flipV="false" rot="0">
              <a:off x="0" y="0"/>
              <a:ext cx="4754880" cy="2534666"/>
            </a:xfrm>
            <a:custGeom>
              <a:avLst/>
              <a:gdLst/>
              <a:ahLst/>
              <a:cxnLst/>
              <a:rect r="r" b="b" t="t" l="l"/>
              <a:pathLst>
                <a:path h="2534666" w="4754880">
                  <a:moveTo>
                    <a:pt x="0" y="0"/>
                  </a:moveTo>
                  <a:lnTo>
                    <a:pt x="4754880" y="0"/>
                  </a:lnTo>
                  <a:lnTo>
                    <a:pt x="4754880" y="2534666"/>
                  </a:lnTo>
                  <a:lnTo>
                    <a:pt x="0" y="2534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55" r="0" b="-56"/>
              </a:stretch>
            </a:blip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9454515" y="6162675"/>
            <a:ext cx="7974330" cy="2556510"/>
            <a:chOff x="0" y="0"/>
            <a:chExt cx="10632440" cy="34086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632440" cy="3408680"/>
            </a:xfrm>
            <a:custGeom>
              <a:avLst/>
              <a:gdLst/>
              <a:ahLst/>
              <a:cxnLst/>
              <a:rect r="r" b="b" t="t" l="l"/>
              <a:pathLst>
                <a:path h="3408680" w="10632440">
                  <a:moveTo>
                    <a:pt x="0" y="0"/>
                  </a:moveTo>
                  <a:lnTo>
                    <a:pt x="10632440" y="0"/>
                  </a:lnTo>
                  <a:lnTo>
                    <a:pt x="10632440" y="3408680"/>
                  </a:lnTo>
                  <a:lnTo>
                    <a:pt x="0" y="3408680"/>
                  </a:lnTo>
                  <a:close/>
                </a:path>
              </a:pathLst>
            </a:custGeom>
            <a:solidFill>
              <a:srgbClr val="245B2A"/>
            </a:solidFill>
            <a:ln w="19050" cap="sq">
              <a:solidFill>
                <a:srgbClr val="C1121F"/>
              </a:solidFill>
              <a:prstDash val="solid"/>
              <a:miter/>
            </a:ln>
          </p:spPr>
        </p:sp>
      </p:grpSp>
      <p:sp>
        <p:nvSpPr>
          <p:cNvPr name="TextBox 46" id="46"/>
          <p:cNvSpPr txBox="true"/>
          <p:nvPr/>
        </p:nvSpPr>
        <p:spPr>
          <a:xfrm rot="0">
            <a:off x="9806940" y="6301740"/>
            <a:ext cx="7269480" cy="2202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4"/>
              </a:lnSpc>
            </a:pPr>
            <a:r>
              <a:rPr lang="en-US" sz="172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For anyone searching "</a:t>
            </a:r>
            <a:r>
              <a:rPr lang="en-US" sz="1725" b="true">
                <a:solidFill>
                  <a:srgbClr val="FFD9D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Scrap Copper Cliftleigh</a:t>
            </a:r>
            <a:r>
              <a:rPr lang="en-US" sz="1725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", Kangaroo Copper Recycling offers fair weighing, instant payment, and wide material acceptance — backed by 10+ years serving the Hunter region.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822960" y="9669780"/>
            <a:ext cx="16596360" cy="480060"/>
            <a:chOff x="0" y="0"/>
            <a:chExt cx="22128480" cy="64008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2128480" cy="640080"/>
            </a:xfrm>
            <a:custGeom>
              <a:avLst/>
              <a:gdLst/>
              <a:ahLst/>
              <a:cxnLst/>
              <a:rect r="r" b="b" t="t" l="l"/>
              <a:pathLst>
                <a:path h="640080" w="22128480">
                  <a:moveTo>
                    <a:pt x="0" y="0"/>
                  </a:moveTo>
                  <a:lnTo>
                    <a:pt x="22128480" y="0"/>
                  </a:lnTo>
                  <a:lnTo>
                    <a:pt x="22128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23625" r="0" b="-623625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2212848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09"/>
                </a:lnSpc>
              </a:pPr>
              <a:r>
                <a:rPr lang="en-US" sz="1425">
                  <a:solidFill>
                    <a:srgbClr val="BFD9B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Prepared for off-page backlink submission purposes.  Focus Keyword: Scrap Copper Cliftleigh.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DAHVcQ-Gvvw</dc:identifier>
  <dcterms:modified xsi:type="dcterms:W3CDTF">2011-08-01T06:04:30Z</dcterms:modified>
  <cp:revision>1</cp:revision>
  <dc:title>A Guide to Scrap Copper Recycling in Cliftleigh</dc:title>
</cp:coreProperties>
</file>