
<file path=[Content_Types].xml><?xml version="1.0" encoding="utf-8"?>
<Types xmlns="http://schemas.openxmlformats.org/package/2006/content-types">
  <Default ContentType="application/x-fontdata" Extension="fntdata"/>
  <Default ContentType="image/jpeg" Extension="jpeg"/>
  <Default ContentType="image/png" Extension="png"/>
  <Default ContentType="application/vnd.openxmlformats-package.relationships+xml" Extension="rels"/>
  <Default ContentType="application/xml" Extension="xml"/>
  <Override ContentType="application/vnd.openxmlformats-officedocument.extended-properties+xml" PartName="/docProps/app.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4.xml"/>
  <Override ContentType="application/vnd.openxmlformats-officedocument.presentationml.slide+xml" PartName="/ppt/slides/slide5.xml"/>
  <Override ContentType="application/vnd.openxmlformats-officedocument.presentationml.slide+xml" PartName="/ppt/slides/slide6.xml"/>
  <Override ContentType="application/vnd.openxmlformats-officedocument.presentationml.slide+xml" PartName="/ppt/slides/slide7.xml"/>
  <Override ContentType="application/vnd.openxmlformats-officedocument.presentationml.slide+xml" PartName="/ppt/slides/slide8.xml"/>
  <Override ContentType="application/vnd.openxmlformats-officedocument.presentationml.slide+xml" PartName="/ppt/slides/slide9.xml"/>
  <Override ContentType="application/vnd.openxmlformats-officedocument.presentationml.slide+xml" PartName="/ppt/slides/slide10.xml"/>
  <Override ContentType="application/vnd.openxmlformats-officedocument.presentationml.slide+xml" PartName="/ppt/slides/slide11.xml"/>
  <Override ContentType="application/vnd.openxmlformats-officedocument.presentationml.slide+xml" PartName="/ppt/slides/slide12.xml"/>
  <Override ContentType="application/vnd.openxmlformats-officedocument.presentationml.slide+xml" PartName="/ppt/slides/slide13.xml"/>
  <Override ContentType="application/vnd.openxmlformats-officedocument.presentationml.slide+xml" PartName="/ppt/slides/slide14.xml"/>
  <Override ContentType="application/vnd.openxmlformats-officedocument.presentationml.slide+xml" PartName="/ppt/slides/slide15.xml"/>
  <Override ContentType="application/vnd.openxmlformats-officedocument.presentationml.slide+xml" PartName="/ppt/slides/slide16.xml"/>
  <Override ContentType="application/vnd.openxmlformats-officedocument.presentationml.slide+xml" PartName="/ppt/slides/slide17.xml"/>
  <Override ContentType="application/vnd.openxmlformats-officedocument.presentationml.slide+xml" PartName="/ppt/slides/slide18.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thumbnail.jpeg" Type="http://schemas.openxmlformats.org/package/2006/relationships/metadata/thumbnail"/><Relationship Id="rId3" Target="docProps/core.xml" Type="http://schemas.openxmlformats.org/package/2006/relationships/metadata/core-properties"/><Relationship Id="rId4" Target="docProps/app.xml" Type="http://schemas.openxmlformats.org/officeDocument/2006/relationships/extended-properties"/></Relationships>
</file>

<file path=ppt/presentation.xml><?xml version="1.0" encoding="utf-8"?>
<p:presentation xmlns:a="http://schemas.openxmlformats.org/drawingml/2006/main" xmlns:r="http://schemas.openxmlformats.org/officeDocument/2006/relationships" xmlns:p="http://schemas.openxmlformats.org/presentationml/2006/main" saveSubsetFonts="1" embedTrueTypeFonts="true">
  <p:sldMasterIdLst>
    <p:sldMasterId id="2147483648" r:id="rId1"/>
  </p:sld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 id="270" r:id="rId20"/>
    <p:sldId id="271" r:id="rId21"/>
    <p:sldId id="272" r:id="rId22"/>
    <p:sldId id="273" r:id="rId23"/>
  </p:sldIdLst>
  <p:sldSz cx="18288000" cy="10287000"/>
  <p:notesSz cx="6858000" cy="9144000"/>
  <p:embeddedFontLst>
    <p:embeddedFont>
      <p:font typeface="Canva Sans Bold" charset="1" panose="020B0803030501040103"/>
      <p:regular r:id="rId24"/>
    </p:embeddedFont>
    <p:embeddedFont>
      <p:font typeface="Canva Sans" charset="1" panose="020B0503030501040103"/>
      <p:regular r:id="rId25"/>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autoAdjust="0"/>
    <p:restoredTop sz="94622" autoAdjust="0"/>
  </p:normalViewPr>
  <p:slideViewPr>
    <p:cSldViewPr>
      <p:cViewPr varScale="1">
        <p:scale>
          <a:sx n="74" d="100"/>
          <a:sy n="74" d="100"/>
        </p:scale>
        <p:origin x="-1092" y="-9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Relationships xmlns="http://schemas.openxmlformats.org/package/2006/relationships"><Relationship Id="rId1" Target="slideMasters/slideMaster1.xml" Type="http://schemas.openxmlformats.org/officeDocument/2006/relationships/slideMaster"/><Relationship Id="rId10" Target="slides/slide5.xml" Type="http://schemas.openxmlformats.org/officeDocument/2006/relationships/slide"/><Relationship Id="rId11" Target="slides/slide6.xml" Type="http://schemas.openxmlformats.org/officeDocument/2006/relationships/slide"/><Relationship Id="rId12" Target="slides/slide7.xml" Type="http://schemas.openxmlformats.org/officeDocument/2006/relationships/slide"/><Relationship Id="rId13" Target="slides/slide8.xml" Type="http://schemas.openxmlformats.org/officeDocument/2006/relationships/slide"/><Relationship Id="rId14" Target="slides/slide9.xml" Type="http://schemas.openxmlformats.org/officeDocument/2006/relationships/slide"/><Relationship Id="rId15" Target="slides/slide10.xml" Type="http://schemas.openxmlformats.org/officeDocument/2006/relationships/slide"/><Relationship Id="rId16" Target="slides/slide11.xml" Type="http://schemas.openxmlformats.org/officeDocument/2006/relationships/slide"/><Relationship Id="rId17" Target="slides/slide12.xml" Type="http://schemas.openxmlformats.org/officeDocument/2006/relationships/slide"/><Relationship Id="rId18" Target="slides/slide13.xml" Type="http://schemas.openxmlformats.org/officeDocument/2006/relationships/slide"/><Relationship Id="rId19" Target="slides/slide14.xml" Type="http://schemas.openxmlformats.org/officeDocument/2006/relationships/slide"/><Relationship Id="rId2" Target="presProps.xml" Type="http://schemas.openxmlformats.org/officeDocument/2006/relationships/presProps"/><Relationship Id="rId20" Target="slides/slide15.xml" Type="http://schemas.openxmlformats.org/officeDocument/2006/relationships/slide"/><Relationship Id="rId21" Target="slides/slide16.xml" Type="http://schemas.openxmlformats.org/officeDocument/2006/relationships/slide"/><Relationship Id="rId22" Target="slides/slide17.xml" Type="http://schemas.openxmlformats.org/officeDocument/2006/relationships/slide"/><Relationship Id="rId23" Target="slides/slide18.xml" Type="http://schemas.openxmlformats.org/officeDocument/2006/relationships/slide"/><Relationship Id="rId24" Target="fonts/font24.fntdata" Type="http://schemas.openxmlformats.org/officeDocument/2006/relationships/font"/><Relationship Id="rId25" Target="fonts/font25.fntdata" Type="http://schemas.openxmlformats.org/officeDocument/2006/relationships/font"/><Relationship Id="rId3" Target="viewProps.xml" Type="http://schemas.openxmlformats.org/officeDocument/2006/relationships/viewProps"/><Relationship Id="rId4" Target="theme/theme1.xml" Type="http://schemas.openxmlformats.org/officeDocument/2006/relationships/theme"/><Relationship Id="rId5" Target="tableStyles.xml" Type="http://schemas.openxmlformats.org/officeDocument/2006/relationships/tableStyles"/><Relationship Id="rId6" Target="slides/slide1.xml" Type="http://schemas.openxmlformats.org/officeDocument/2006/relationships/slide"/><Relationship Id="rId7" Target="slides/slide2.xml" Type="http://schemas.openxmlformats.org/officeDocument/2006/relationships/slide"/><Relationship Id="rId8" Target="slides/slide3.xml" Type="http://schemas.openxmlformats.org/officeDocument/2006/relationships/slide"/><Relationship Id="rId9" Target="slides/slide4.xml" Type="http://schemas.openxmlformats.org/officeDocument/2006/relationships/slide"/></Relationships>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8/1/2011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8/1/2011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8/1/2011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8/1/2011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8/1/2011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8/1/2011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theme/theme1.xml" Type="http://schemas.openxmlformats.org/officeDocument/2006/relationships/them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8/1/2011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1.jpeg" Type="http://schemas.openxmlformats.org/officeDocument/2006/relationships/image"/><Relationship Id="rId3" Target="../media/image2.png" Type="http://schemas.openxmlformats.org/officeDocument/2006/relationships/image"/></Relationships>
</file>

<file path=ppt/slides/_rels/slide10.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11.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12.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13.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14.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15.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16.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17.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18.xml.rels><?xml version="1.0" encoding="UTF-8" standalone="yes"?><Relationships xmlns="http://schemas.openxmlformats.org/package/2006/relationships"><Relationship Id="rId1" Target="../slideLayouts/slideLayout7.xml" Type="http://schemas.openxmlformats.org/officeDocument/2006/relationships/slideLayout"/><Relationship Id="rId10" Target="https://www.quorawebsolution.com/magento-website-development-company-in-bangalore" TargetMode="External" Type="http://schemas.openxmlformats.org/officeDocument/2006/relationships/hyperlink"/><Relationship Id="rId11" Target="https://www.quorawebsolution.com/website-development-company-in-bangalore" TargetMode="External" Type="http://schemas.openxmlformats.org/officeDocument/2006/relationships/hyperlink"/><Relationship Id="rId12" Target="https://www.quorawebsolution.com/joomla-development-company-in-bangalore" TargetMode="External" Type="http://schemas.openxmlformats.org/officeDocument/2006/relationships/hyperlink"/><Relationship Id="rId13" Target="https://www.quorawebsolution.com/small-business-web-design-and-development-company-in-bangalore" TargetMode="External" Type="http://schemas.openxmlformats.org/officeDocument/2006/relationships/hyperlink"/><Relationship Id="rId14" Target="https://www.quorawebsolution.com/cheap-website-development-company-in-bangalore" TargetMode="External" Type="http://schemas.openxmlformats.org/officeDocument/2006/relationships/hyperlink"/><Relationship Id="rId15" Target="https://www.quorawebsolution.com/static-website-development-company-in-bangalore" TargetMode="External" Type="http://schemas.openxmlformats.org/officeDocument/2006/relationships/hyperlink"/><Relationship Id="rId16" Target="https://www.quorawebsolution.com/dynamic-website-development-company-in-bangalore" TargetMode="External" Type="http://schemas.openxmlformats.org/officeDocument/2006/relationships/hyperlink"/><Relationship Id="rId17" Target="https://www.quorawebsolution.com/website-design-company-in-bangalore" TargetMode="External" Type="http://schemas.openxmlformats.org/officeDocument/2006/relationships/hyperlink"/><Relationship Id="rId18" Target="https://www.quorawebsolution.com/tour-and-travel-website-development-company-in-bangalore" TargetMode="External" Type="http://schemas.openxmlformats.org/officeDocument/2006/relationships/hyperlink"/><Relationship Id="rId2" Target="../media/image7.jpeg" Type="http://schemas.openxmlformats.org/officeDocument/2006/relationships/image"/><Relationship Id="rId3" Target="https://www.quorawebsolution.com/wordpress-website-development-company-in-bangalore" TargetMode="External" Type="http://schemas.openxmlformats.org/officeDocument/2006/relationships/hyperlink"/><Relationship Id="rId4" Target="https://www.quorawebsolution.com/ecommerce-website-development-company-in-bangalore" TargetMode="External" Type="http://schemas.openxmlformats.org/officeDocument/2006/relationships/hyperlink"/><Relationship Id="rId5" Target="https://www.quorawebsolution.com/php-website-development-company-in-bangalore" TargetMode="External" Type="http://schemas.openxmlformats.org/officeDocument/2006/relationships/hyperlink"/><Relationship Id="rId6" Target="https://www.quorawebsolution.com/cms-website-development-company-in-bangalore" TargetMode="External" Type="http://schemas.openxmlformats.org/officeDocument/2006/relationships/hyperlink"/><Relationship Id="rId7" Target="https://www.quorawebsolution.com/drupal-development-company-in-bangalore" TargetMode="External" Type="http://schemas.openxmlformats.org/officeDocument/2006/relationships/hyperlink"/><Relationship Id="rId8" Target="https://www.quorawebsolution.com/website-maintenance-services-in-bangalore" TargetMode="External" Type="http://schemas.openxmlformats.org/officeDocument/2006/relationships/hyperlink"/><Relationship Id="rId9" Target="https://www.quorawebsolution.com/web-portal-development-company-in-bangalore" TargetMode="External" Type="http://schemas.openxmlformats.org/officeDocument/2006/relationships/hyperlink"/></Relationships>
</file>

<file path=ppt/slides/_rels/slide2.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3.jpeg" Type="http://schemas.openxmlformats.org/officeDocument/2006/relationships/image"/></Relationships>
</file>

<file path=ppt/slides/_rels/slide3.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4.png" Type="http://schemas.openxmlformats.org/officeDocument/2006/relationships/image"/></Relationships>
</file>

<file path=ppt/slides/_rels/slide4.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5.png" Type="http://schemas.openxmlformats.org/officeDocument/2006/relationships/image"/></Relationships>
</file>

<file path=ppt/slides/_rels/slide5.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6.jpeg" Type="http://schemas.openxmlformats.org/officeDocument/2006/relationships/image"/></Relationships>
</file>

<file path=ppt/slides/_rels/slide6.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7.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8.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9.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slide1.xml><?xml version="1.0" encoding="utf-8"?>
<p:sld xmlns:p="http://schemas.openxmlformats.org/presentationml/2006/main" xmlns:a="http://schemas.openxmlformats.org/drawingml/2006/main" xmlns:r="http://schemas.openxmlformats.org/officeDocument/2006/relationships">
  <p:cSld>
    <p:bg>
      <p:bgPr>
        <a:solidFill>
          <a:srgbClr val="0097B2"/>
        </a:solidFill>
      </p:bgPr>
    </p:bg>
    <p:spTree>
      <p:nvGrpSpPr>
        <p:cNvPr id="1" name=""/>
        <p:cNvGrpSpPr/>
        <p:nvPr/>
      </p:nvGrpSpPr>
      <p:grpSpPr>
        <a:xfrm>
          <a:off x="0" y="0"/>
          <a:ext cx="0" cy="0"/>
          <a:chOff x="0" y="0"/>
          <a:chExt cx="0" cy="0"/>
        </a:xfrm>
      </p:grpSpPr>
      <p:sp>
        <p:nvSpPr>
          <p:cNvPr name="Freeform 2" id="2"/>
          <p:cNvSpPr/>
          <p:nvPr/>
        </p:nvSpPr>
        <p:spPr>
          <a:xfrm flipH="false" flipV="false" rot="0">
            <a:off x="0" y="2384415"/>
            <a:ext cx="8912245" cy="7902585"/>
          </a:xfrm>
          <a:custGeom>
            <a:avLst/>
            <a:gdLst/>
            <a:ahLst/>
            <a:cxnLst/>
            <a:rect r="r" b="b" t="t" l="l"/>
            <a:pathLst>
              <a:path h="7902585" w="8912245">
                <a:moveTo>
                  <a:pt x="0" y="0"/>
                </a:moveTo>
                <a:lnTo>
                  <a:pt x="8912245" y="0"/>
                </a:lnTo>
                <a:lnTo>
                  <a:pt x="8912245" y="7902585"/>
                </a:lnTo>
                <a:lnTo>
                  <a:pt x="0" y="7902585"/>
                </a:lnTo>
                <a:lnTo>
                  <a:pt x="0" y="0"/>
                </a:lnTo>
                <a:close/>
              </a:path>
            </a:pathLst>
          </a:custGeom>
          <a:blipFill>
            <a:blip r:embed="rId2"/>
            <a:stretch>
              <a:fillRect l="-29428" t="0" r="-29428" b="0"/>
            </a:stretch>
          </a:blipFill>
        </p:spPr>
      </p:sp>
      <p:grpSp>
        <p:nvGrpSpPr>
          <p:cNvPr name="Group 3" id="3"/>
          <p:cNvGrpSpPr/>
          <p:nvPr/>
        </p:nvGrpSpPr>
        <p:grpSpPr>
          <a:xfrm rot="0">
            <a:off x="784992" y="154163"/>
            <a:ext cx="5645056" cy="1975769"/>
            <a:chOff x="0" y="0"/>
            <a:chExt cx="5902100" cy="2065735"/>
          </a:xfrm>
        </p:grpSpPr>
        <p:sp>
          <p:nvSpPr>
            <p:cNvPr name="Freeform 4" id="4"/>
            <p:cNvSpPr/>
            <p:nvPr/>
          </p:nvSpPr>
          <p:spPr>
            <a:xfrm flipH="false" flipV="false" rot="0">
              <a:off x="0" y="0"/>
              <a:ext cx="5902071" cy="2065782"/>
            </a:xfrm>
            <a:custGeom>
              <a:avLst/>
              <a:gdLst/>
              <a:ahLst/>
              <a:cxnLst/>
              <a:rect r="r" b="b" t="t" l="l"/>
              <a:pathLst>
                <a:path h="2065782" w="5902071">
                  <a:moveTo>
                    <a:pt x="0" y="0"/>
                  </a:moveTo>
                  <a:lnTo>
                    <a:pt x="5902071" y="0"/>
                  </a:lnTo>
                  <a:lnTo>
                    <a:pt x="5902071" y="2065782"/>
                  </a:lnTo>
                  <a:lnTo>
                    <a:pt x="0" y="2065782"/>
                  </a:lnTo>
                  <a:lnTo>
                    <a:pt x="0" y="0"/>
                  </a:lnTo>
                  <a:close/>
                </a:path>
              </a:pathLst>
            </a:custGeom>
            <a:blipFill>
              <a:blip r:embed="rId3"/>
              <a:stretch>
                <a:fillRect l="0" t="0" r="0" b="2"/>
              </a:stretch>
            </a:blipFill>
          </p:spPr>
        </p:sp>
      </p:grpSp>
      <p:sp>
        <p:nvSpPr>
          <p:cNvPr name="TextBox 5" id="5"/>
          <p:cNvSpPr txBox="true"/>
          <p:nvPr/>
        </p:nvSpPr>
        <p:spPr>
          <a:xfrm rot="0">
            <a:off x="5886017" y="-188737"/>
            <a:ext cx="12918624" cy="1713098"/>
          </a:xfrm>
          <a:prstGeom prst="rect">
            <a:avLst/>
          </a:prstGeom>
        </p:spPr>
        <p:txBody>
          <a:bodyPr anchor="t" rtlCol="false" tIns="0" lIns="0" bIns="0" rIns="0">
            <a:spAutoFit/>
          </a:bodyPr>
          <a:lstStyle/>
          <a:p>
            <a:pPr algn="ctr">
              <a:lnSpc>
                <a:spcPts val="14444"/>
              </a:lnSpc>
              <a:spcBef>
                <a:spcPct val="0"/>
              </a:spcBef>
            </a:pPr>
            <a:r>
              <a:rPr lang="en-US" b="true" sz="9027">
                <a:solidFill>
                  <a:srgbClr val="FF5757"/>
                </a:solidFill>
                <a:latin typeface="Canva Sans Bold"/>
                <a:ea typeface="Canva Sans Bold"/>
                <a:cs typeface="Canva Sans Bold"/>
                <a:sym typeface="Canva Sans Bold"/>
              </a:rPr>
              <a:t>Quora Web Solution</a:t>
            </a:r>
          </a:p>
        </p:txBody>
      </p:sp>
      <p:sp>
        <p:nvSpPr>
          <p:cNvPr name="TextBox 6" id="6"/>
          <p:cNvSpPr txBox="true"/>
          <p:nvPr/>
        </p:nvSpPr>
        <p:spPr>
          <a:xfrm rot="0">
            <a:off x="10932743" y="1792013"/>
            <a:ext cx="5379924" cy="2583832"/>
          </a:xfrm>
          <a:prstGeom prst="rect">
            <a:avLst/>
          </a:prstGeom>
        </p:spPr>
        <p:txBody>
          <a:bodyPr anchor="t" rtlCol="false" tIns="0" lIns="0" bIns="0" rIns="0">
            <a:spAutoFit/>
          </a:bodyPr>
          <a:lstStyle/>
          <a:p>
            <a:pPr algn="ctr">
              <a:lnSpc>
                <a:spcPts val="6971"/>
              </a:lnSpc>
            </a:pPr>
            <a:r>
              <a:rPr lang="en-US" sz="4357">
                <a:solidFill>
                  <a:srgbClr val="000000"/>
                </a:solidFill>
                <a:latin typeface="Canva Sans"/>
                <a:ea typeface="Canva Sans"/>
                <a:cs typeface="Canva Sans"/>
                <a:sym typeface="Canva Sans"/>
              </a:rPr>
              <a:t>Website Design and</a:t>
            </a:r>
            <a:r>
              <a:rPr lang="en-US" sz="4357">
                <a:solidFill>
                  <a:srgbClr val="000000"/>
                </a:solidFill>
                <a:latin typeface="Canva Sans"/>
                <a:ea typeface="Canva Sans"/>
                <a:cs typeface="Canva Sans"/>
                <a:sym typeface="Canva Sans"/>
              </a:rPr>
              <a:t> </a:t>
            </a:r>
          </a:p>
          <a:p>
            <a:pPr algn="ctr">
              <a:lnSpc>
                <a:spcPts val="6971"/>
              </a:lnSpc>
            </a:pPr>
            <a:r>
              <a:rPr lang="en-US" sz="4357">
                <a:solidFill>
                  <a:srgbClr val="000000"/>
                </a:solidFill>
                <a:latin typeface="Canva Sans"/>
                <a:ea typeface="Canva Sans"/>
                <a:cs typeface="Canva Sans"/>
                <a:sym typeface="Canva Sans"/>
              </a:rPr>
              <a:t>Development </a:t>
            </a:r>
          </a:p>
          <a:p>
            <a:pPr algn="ctr">
              <a:lnSpc>
                <a:spcPts val="6971"/>
              </a:lnSpc>
              <a:spcBef>
                <a:spcPct val="0"/>
              </a:spcBef>
            </a:pPr>
            <a:r>
              <a:rPr lang="en-US" sz="4357">
                <a:solidFill>
                  <a:srgbClr val="000000"/>
                </a:solidFill>
                <a:latin typeface="Canva Sans"/>
                <a:ea typeface="Canva Sans"/>
                <a:cs typeface="Canva Sans"/>
                <a:sym typeface="Canva Sans"/>
              </a:rPr>
              <a:t>Company</a:t>
            </a:r>
          </a:p>
        </p:txBody>
      </p:sp>
      <p:sp>
        <p:nvSpPr>
          <p:cNvPr name="TextBox 7" id="7"/>
          <p:cNvSpPr txBox="true"/>
          <p:nvPr/>
        </p:nvSpPr>
        <p:spPr>
          <a:xfrm rot="0">
            <a:off x="10765875" y="4709220"/>
            <a:ext cx="5713661" cy="1088127"/>
          </a:xfrm>
          <a:prstGeom prst="rect">
            <a:avLst/>
          </a:prstGeom>
        </p:spPr>
        <p:txBody>
          <a:bodyPr anchor="t" rtlCol="false" tIns="0" lIns="0" bIns="0" rIns="0">
            <a:spAutoFit/>
          </a:bodyPr>
          <a:lstStyle/>
          <a:p>
            <a:pPr algn="ctr">
              <a:lnSpc>
                <a:spcPts val="4428"/>
              </a:lnSpc>
            </a:pPr>
            <a:r>
              <a:rPr lang="en-US" sz="2767">
                <a:solidFill>
                  <a:srgbClr val="000000"/>
                </a:solidFill>
                <a:latin typeface="Canva Sans"/>
                <a:ea typeface="Canva Sans"/>
                <a:cs typeface="Canva Sans"/>
                <a:sym typeface="Canva Sans"/>
              </a:rPr>
              <a:t> </a:t>
            </a:r>
            <a:r>
              <a:rPr lang="en-US" sz="2767">
                <a:solidFill>
                  <a:srgbClr val="000000"/>
                </a:solidFill>
                <a:latin typeface="Canva Sans"/>
                <a:ea typeface="Canva Sans"/>
                <a:cs typeface="Canva Sans"/>
                <a:sym typeface="Canva Sans"/>
              </a:rPr>
              <a:t>Web Design &amp; Web Development </a:t>
            </a:r>
          </a:p>
          <a:p>
            <a:pPr algn="ctr">
              <a:lnSpc>
                <a:spcPts val="4428"/>
              </a:lnSpc>
              <a:spcBef>
                <a:spcPct val="0"/>
              </a:spcBef>
            </a:pPr>
            <a:r>
              <a:rPr lang="en-US" sz="2767">
                <a:solidFill>
                  <a:srgbClr val="000000"/>
                </a:solidFill>
                <a:latin typeface="Canva Sans"/>
                <a:ea typeface="Canva Sans"/>
                <a:cs typeface="Canva Sans"/>
                <a:sym typeface="Canva Sans"/>
              </a:rPr>
              <a:t>Company in Bangalore, India</a:t>
            </a:r>
          </a:p>
        </p:txBody>
      </p:sp>
      <p:sp>
        <p:nvSpPr>
          <p:cNvPr name="TextBox 8" id="8"/>
          <p:cNvSpPr txBox="true"/>
          <p:nvPr/>
        </p:nvSpPr>
        <p:spPr>
          <a:xfrm rot="0">
            <a:off x="11090703" y="5851323"/>
            <a:ext cx="5032325" cy="1613727"/>
          </a:xfrm>
          <a:prstGeom prst="rect">
            <a:avLst/>
          </a:prstGeom>
        </p:spPr>
        <p:txBody>
          <a:bodyPr anchor="t" rtlCol="false" tIns="0" lIns="0" bIns="0" rIns="0">
            <a:spAutoFit/>
          </a:bodyPr>
          <a:lstStyle/>
          <a:p>
            <a:pPr algn="ctr">
              <a:lnSpc>
                <a:spcPts val="4373"/>
              </a:lnSpc>
            </a:pPr>
            <a:r>
              <a:rPr lang="en-US" sz="2733">
                <a:solidFill>
                  <a:srgbClr val="000000"/>
                </a:solidFill>
                <a:latin typeface="Canva Sans"/>
                <a:ea typeface="Canva Sans"/>
                <a:cs typeface="Canva Sans"/>
                <a:sym typeface="Canva Sans"/>
              </a:rPr>
              <a:t>www.quorawebsolution.com</a:t>
            </a:r>
          </a:p>
          <a:p>
            <a:pPr algn="ctr">
              <a:lnSpc>
                <a:spcPts val="4373"/>
              </a:lnSpc>
            </a:pPr>
            <a:r>
              <a:rPr lang="en-US" sz="2733">
                <a:solidFill>
                  <a:srgbClr val="000000"/>
                </a:solidFill>
                <a:latin typeface="Canva Sans"/>
                <a:ea typeface="Canva Sans"/>
                <a:cs typeface="Canva Sans"/>
                <a:sym typeface="Canva Sans"/>
              </a:rPr>
              <a:t>+91 9986 056 909</a:t>
            </a:r>
          </a:p>
          <a:p>
            <a:pPr algn="ctr">
              <a:lnSpc>
                <a:spcPts val="4373"/>
              </a:lnSpc>
              <a:spcBef>
                <a:spcPct val="0"/>
              </a:spcBef>
            </a:pPr>
            <a:r>
              <a:rPr lang="en-US" sz="2733">
                <a:solidFill>
                  <a:srgbClr val="000000"/>
                </a:solidFill>
                <a:latin typeface="Canva Sans"/>
                <a:ea typeface="Canva Sans"/>
                <a:cs typeface="Canva Sans"/>
                <a:sym typeface="Canva Sans"/>
              </a:rPr>
              <a:t>info@quorawebsolutions.com</a:t>
            </a:r>
          </a:p>
        </p:txBody>
      </p:sp>
      <p:sp>
        <p:nvSpPr>
          <p:cNvPr name="TextBox 9" id="9"/>
          <p:cNvSpPr txBox="true"/>
          <p:nvPr/>
        </p:nvSpPr>
        <p:spPr>
          <a:xfrm rot="0">
            <a:off x="10713595" y="7860093"/>
            <a:ext cx="5813822" cy="2246524"/>
          </a:xfrm>
          <a:prstGeom prst="rect">
            <a:avLst/>
          </a:prstGeom>
        </p:spPr>
        <p:txBody>
          <a:bodyPr anchor="t" rtlCol="false" tIns="0" lIns="0" bIns="0" rIns="0">
            <a:spAutoFit/>
          </a:bodyPr>
          <a:lstStyle/>
          <a:p>
            <a:pPr algn="ctr">
              <a:lnSpc>
                <a:spcPts val="4543"/>
              </a:lnSpc>
            </a:pPr>
            <a:r>
              <a:rPr lang="en-US" sz="2839">
                <a:solidFill>
                  <a:srgbClr val="000000"/>
                </a:solidFill>
                <a:latin typeface="Canva Sans"/>
                <a:ea typeface="Canva Sans"/>
                <a:cs typeface="Canva Sans"/>
                <a:sym typeface="Canva Sans"/>
              </a:rPr>
              <a:t>24A, 1st Main Rd, Chandra Reddy</a:t>
            </a:r>
            <a:r>
              <a:rPr lang="en-US" sz="2839">
                <a:solidFill>
                  <a:srgbClr val="000000"/>
                </a:solidFill>
                <a:latin typeface="Canva Sans"/>
                <a:ea typeface="Canva Sans"/>
                <a:cs typeface="Canva Sans"/>
                <a:sym typeface="Canva Sans"/>
              </a:rPr>
              <a:t> </a:t>
            </a:r>
          </a:p>
          <a:p>
            <a:pPr algn="ctr">
              <a:lnSpc>
                <a:spcPts val="4543"/>
              </a:lnSpc>
            </a:pPr>
            <a:r>
              <a:rPr lang="en-US" sz="2839">
                <a:solidFill>
                  <a:srgbClr val="000000"/>
                </a:solidFill>
                <a:latin typeface="Canva Sans"/>
                <a:ea typeface="Canva Sans"/>
                <a:cs typeface="Canva Sans"/>
                <a:sym typeface="Canva Sans"/>
              </a:rPr>
              <a:t>Layout, Koramangala 4th Block, </a:t>
            </a:r>
          </a:p>
          <a:p>
            <a:pPr algn="ctr">
              <a:lnSpc>
                <a:spcPts val="4543"/>
              </a:lnSpc>
            </a:pPr>
            <a:r>
              <a:rPr lang="en-US" sz="2839">
                <a:solidFill>
                  <a:srgbClr val="000000"/>
                </a:solidFill>
                <a:latin typeface="Canva Sans"/>
                <a:ea typeface="Canva Sans"/>
                <a:cs typeface="Canva Sans"/>
                <a:sym typeface="Canva Sans"/>
              </a:rPr>
              <a:t>Koramangala, Bengaluru, </a:t>
            </a:r>
          </a:p>
          <a:p>
            <a:pPr algn="ctr">
              <a:lnSpc>
                <a:spcPts val="4543"/>
              </a:lnSpc>
              <a:spcBef>
                <a:spcPct val="0"/>
              </a:spcBef>
            </a:pPr>
            <a:r>
              <a:rPr lang="en-US" sz="2839">
                <a:solidFill>
                  <a:srgbClr val="000000"/>
                </a:solidFill>
                <a:latin typeface="Canva Sans"/>
                <a:ea typeface="Canva Sans"/>
                <a:cs typeface="Canva Sans"/>
                <a:sym typeface="Canva Sans"/>
              </a:rPr>
              <a:t>Karnataka 560034</a:t>
            </a:r>
          </a:p>
        </p:txBody>
      </p:sp>
    </p:spTree>
  </p:cSld>
  <p:clrMapOvr>
    <a:masterClrMapping/>
  </p:clrMapOvr>
</p:sld>
</file>

<file path=ppt/slides/slide10.xml><?xml version="1.0" encoding="utf-8"?>
<p:sld xmlns:p="http://schemas.openxmlformats.org/presentationml/2006/main" xmlns:a="http://schemas.openxmlformats.org/drawingml/2006/main">
  <p:cSld>
    <p:bg>
      <p:bgPr>
        <a:solidFill>
          <a:srgbClr val="0097B2"/>
        </a:solidFill>
      </p:bgPr>
    </p:bg>
    <p:spTree>
      <p:nvGrpSpPr>
        <p:cNvPr id="1" name=""/>
        <p:cNvGrpSpPr/>
        <p:nvPr/>
      </p:nvGrpSpPr>
      <p:grpSpPr>
        <a:xfrm>
          <a:off x="0" y="0"/>
          <a:ext cx="0" cy="0"/>
          <a:chOff x="0" y="0"/>
          <a:chExt cx="0" cy="0"/>
        </a:xfrm>
      </p:grpSpPr>
      <p:sp>
        <p:nvSpPr>
          <p:cNvPr name="TextBox 2" id="2"/>
          <p:cNvSpPr txBox="true"/>
          <p:nvPr/>
        </p:nvSpPr>
        <p:spPr>
          <a:xfrm rot="0">
            <a:off x="0" y="3420747"/>
            <a:ext cx="18288000" cy="6033327"/>
          </a:xfrm>
          <a:prstGeom prst="rect">
            <a:avLst/>
          </a:prstGeom>
        </p:spPr>
        <p:txBody>
          <a:bodyPr anchor="t" rtlCol="false" tIns="0" lIns="0" bIns="0" rIns="0">
            <a:spAutoFit/>
          </a:bodyPr>
          <a:lstStyle/>
          <a:p>
            <a:pPr algn="ctr">
              <a:lnSpc>
                <a:spcPts val="4373"/>
              </a:lnSpc>
            </a:pPr>
          </a:p>
          <a:p>
            <a:pPr algn="ctr">
              <a:lnSpc>
                <a:spcPts val="4373"/>
              </a:lnSpc>
            </a:pPr>
            <a:r>
              <a:rPr lang="en-US" sz="2733">
                <a:solidFill>
                  <a:srgbClr val="000000"/>
                </a:solidFill>
                <a:latin typeface="Canva Sans"/>
                <a:ea typeface="Canva Sans"/>
                <a:cs typeface="Canva Sans"/>
                <a:sym typeface="Canva Sans"/>
              </a:rPr>
              <a:t>* **Can they provide references from past clients?**</a:t>
            </a:r>
          </a:p>
          <a:p>
            <a:pPr algn="ctr">
              <a:lnSpc>
                <a:spcPts val="4373"/>
              </a:lnSpc>
            </a:pPr>
          </a:p>
          <a:p>
            <a:pPr algn="ctr">
              <a:lnSpc>
                <a:spcPts val="4373"/>
              </a:lnSpc>
            </a:pPr>
            <a:r>
              <a:rPr lang="en-US" sz="2733">
                <a:solidFill>
                  <a:srgbClr val="000000"/>
                </a:solidFill>
                <a:latin typeface="Canva Sans"/>
                <a:ea typeface="Canva Sans"/>
                <a:cs typeface="Canva Sans"/>
                <a:sym typeface="Canva Sans"/>
              </a:rPr>
              <a:t>### 4. Evaluate Their Communication and Collaboration</a:t>
            </a:r>
          </a:p>
          <a:p>
            <a:pPr algn="ctr">
              <a:lnSpc>
                <a:spcPts val="4373"/>
              </a:lnSpc>
            </a:pPr>
          </a:p>
          <a:p>
            <a:pPr algn="ctr">
              <a:lnSpc>
                <a:spcPts val="4373"/>
              </a:lnSpc>
            </a:pPr>
            <a:r>
              <a:rPr lang="en-US" sz="2733">
                <a:solidFill>
                  <a:srgbClr val="000000"/>
                </a:solidFill>
                <a:latin typeface="Canva Sans"/>
                <a:ea typeface="Canva Sans"/>
                <a:cs typeface="Canva Sans"/>
                <a:sym typeface="Canva Sans"/>
              </a:rPr>
              <a:t>Throughout the selection process, pay attention to how well the company communicates with you. Do they respond promptly to your inquiries? Do they listen to your needs and concerns? Strong communication and collaboration are paramount for the successful completion of any project.</a:t>
            </a:r>
          </a:p>
          <a:p>
            <a:pPr algn="ctr">
              <a:lnSpc>
                <a:spcPts val="4373"/>
              </a:lnSpc>
            </a:pPr>
          </a:p>
          <a:p>
            <a:pPr algn="ctr">
              <a:lnSpc>
                <a:spcPts val="4373"/>
              </a:lnSpc>
            </a:pPr>
            <a:r>
              <a:rPr lang="en-US" sz="2733">
                <a:solidFill>
                  <a:srgbClr val="000000"/>
                </a:solidFill>
                <a:latin typeface="Canva Sans"/>
                <a:ea typeface="Canva Sans"/>
                <a:cs typeface="Canva Sans"/>
                <a:sym typeface="Canva Sans"/>
              </a:rPr>
              <a:t>### 5. Sign a Contract and Get Started</a:t>
            </a:r>
          </a:p>
          <a:p>
            <a:pPr algn="ctr">
              <a:lnSpc>
                <a:spcPts val="4373"/>
              </a:lnSpc>
              <a:spcBef>
                <a:spcPct val="0"/>
              </a:spcBef>
            </a:pPr>
          </a:p>
        </p:txBody>
      </p:sp>
      <p:sp>
        <p:nvSpPr>
          <p:cNvPr name="TextBox 3" id="3"/>
          <p:cNvSpPr txBox="true"/>
          <p:nvPr/>
        </p:nvSpPr>
        <p:spPr>
          <a:xfrm rot="0">
            <a:off x="9729327" y="9320907"/>
            <a:ext cx="5038395" cy="508827"/>
          </a:xfrm>
          <a:prstGeom prst="rect">
            <a:avLst/>
          </a:prstGeom>
        </p:spPr>
        <p:txBody>
          <a:bodyPr anchor="t" rtlCol="false" tIns="0" lIns="0" bIns="0" rIns="0">
            <a:spAutoFit/>
          </a:bodyPr>
          <a:lstStyle/>
          <a:p>
            <a:pPr algn="ctr">
              <a:lnSpc>
                <a:spcPts val="4373"/>
              </a:lnSpc>
              <a:spcBef>
                <a:spcPct val="0"/>
              </a:spcBef>
            </a:pPr>
            <a:r>
              <a:rPr lang="en-US" sz="2733">
                <a:solidFill>
                  <a:srgbClr val="000000"/>
                </a:solidFill>
                <a:latin typeface="Canva Sans"/>
                <a:ea typeface="Canva Sans"/>
                <a:cs typeface="Canva Sans"/>
                <a:sym typeface="Canva Sans"/>
              </a:rPr>
              <a:t>www.quorawebsolution.com</a:t>
            </a:r>
          </a:p>
        </p:txBody>
      </p:sp>
    </p:spTree>
  </p:cSld>
  <p:clrMapOvr>
    <a:masterClrMapping/>
  </p:clrMapOvr>
</p:sld>
</file>

<file path=ppt/slides/slide11.xml><?xml version="1.0" encoding="utf-8"?>
<p:sld xmlns:p="http://schemas.openxmlformats.org/presentationml/2006/main" xmlns:a="http://schemas.openxmlformats.org/drawingml/2006/main">
  <p:cSld>
    <p:bg>
      <p:bgPr>
        <a:solidFill>
          <a:srgbClr val="0097B2"/>
        </a:solidFill>
      </p:bgPr>
    </p:bg>
    <p:spTree>
      <p:nvGrpSpPr>
        <p:cNvPr id="1" name=""/>
        <p:cNvGrpSpPr/>
        <p:nvPr/>
      </p:nvGrpSpPr>
      <p:grpSpPr>
        <a:xfrm>
          <a:off x="0" y="0"/>
          <a:ext cx="0" cy="0"/>
          <a:chOff x="0" y="0"/>
          <a:chExt cx="0" cy="0"/>
        </a:xfrm>
      </p:grpSpPr>
      <p:sp>
        <p:nvSpPr>
          <p:cNvPr name="TextBox 2" id="2"/>
          <p:cNvSpPr txBox="true"/>
          <p:nvPr/>
        </p:nvSpPr>
        <p:spPr>
          <a:xfrm rot="0">
            <a:off x="0" y="3420747"/>
            <a:ext cx="18288000" cy="4928427"/>
          </a:xfrm>
          <a:prstGeom prst="rect">
            <a:avLst/>
          </a:prstGeom>
        </p:spPr>
        <p:txBody>
          <a:bodyPr anchor="t" rtlCol="false" tIns="0" lIns="0" bIns="0" rIns="0">
            <a:spAutoFit/>
          </a:bodyPr>
          <a:lstStyle/>
          <a:p>
            <a:pPr algn="ctr">
              <a:lnSpc>
                <a:spcPts val="4373"/>
              </a:lnSpc>
            </a:pPr>
          </a:p>
          <a:p>
            <a:pPr algn="ctr">
              <a:lnSpc>
                <a:spcPts val="4373"/>
              </a:lnSpc>
            </a:pPr>
            <a:r>
              <a:rPr lang="en-US" sz="2733">
                <a:solidFill>
                  <a:srgbClr val="000000"/>
                </a:solidFill>
                <a:latin typeface="Canva Sans"/>
                <a:ea typeface="Canva Sans"/>
                <a:cs typeface="Canva Sans"/>
                <a:sym typeface="Canva Sans"/>
              </a:rPr>
              <a:t>Once you've chosen a company, be sure to sign a detailed contract that outlines the scope of work, timeline, and payment terms. Then, get ready to embark on your website development journey!</a:t>
            </a:r>
          </a:p>
          <a:p>
            <a:pPr algn="ctr">
              <a:lnSpc>
                <a:spcPts val="4373"/>
              </a:lnSpc>
            </a:pPr>
          </a:p>
          <a:p>
            <a:pPr algn="ctr">
              <a:lnSpc>
                <a:spcPts val="4373"/>
              </a:lnSpc>
            </a:pPr>
            <a:r>
              <a:rPr lang="en-US" sz="2733">
                <a:solidFill>
                  <a:srgbClr val="000000"/>
                </a:solidFill>
                <a:latin typeface="Canva Sans"/>
                <a:ea typeface="Canva Sans"/>
                <a:cs typeface="Canva Sans"/>
                <a:sym typeface="Canva Sans"/>
              </a:rPr>
              <a:t>**Conclusion:**</a:t>
            </a:r>
          </a:p>
          <a:p>
            <a:pPr algn="ctr">
              <a:lnSpc>
                <a:spcPts val="4373"/>
              </a:lnSpc>
            </a:pPr>
          </a:p>
          <a:p>
            <a:pPr algn="ctr">
              <a:lnSpc>
                <a:spcPts val="4373"/>
              </a:lnSpc>
              <a:spcBef>
                <a:spcPct val="0"/>
              </a:spcBef>
            </a:pPr>
            <a:r>
              <a:rPr lang="en-US" sz="2733">
                <a:solidFill>
                  <a:srgbClr val="000000"/>
                </a:solidFill>
                <a:latin typeface="Canva Sans"/>
                <a:ea typeface="Canva Sans"/>
                <a:cs typeface="Canva Sans"/>
                <a:sym typeface="Canva Sans"/>
              </a:rPr>
              <a:t>Choosing the right website design and development company is a critical decision that can significantly impact your business's success. By following these steps and asking the right questions, you can find a partner who will help you create a website that meets your needs and exceeds your expectations.</a:t>
            </a:r>
          </a:p>
        </p:txBody>
      </p:sp>
      <p:sp>
        <p:nvSpPr>
          <p:cNvPr name="TextBox 3" id="3"/>
          <p:cNvSpPr txBox="true"/>
          <p:nvPr/>
        </p:nvSpPr>
        <p:spPr>
          <a:xfrm rot="0">
            <a:off x="0" y="8907330"/>
            <a:ext cx="18288000" cy="508827"/>
          </a:xfrm>
          <a:prstGeom prst="rect">
            <a:avLst/>
          </a:prstGeom>
        </p:spPr>
        <p:txBody>
          <a:bodyPr anchor="t" rtlCol="false" tIns="0" lIns="0" bIns="0" rIns="0">
            <a:spAutoFit/>
          </a:bodyPr>
          <a:lstStyle/>
          <a:p>
            <a:pPr algn="ctr">
              <a:lnSpc>
                <a:spcPts val="4373"/>
              </a:lnSpc>
              <a:spcBef>
                <a:spcPct val="0"/>
              </a:spcBef>
            </a:pPr>
            <a:r>
              <a:rPr lang="en-US" sz="2733">
                <a:solidFill>
                  <a:srgbClr val="000000"/>
                </a:solidFill>
                <a:latin typeface="Canva Sans"/>
                <a:ea typeface="Canva Sans"/>
                <a:cs typeface="Canva Sans"/>
                <a:sym typeface="Canva Sans"/>
              </a:rPr>
              <a:t>The Secrets of Website Design &amp; Development Revealed</a:t>
            </a:r>
          </a:p>
        </p:txBody>
      </p:sp>
      <p:sp>
        <p:nvSpPr>
          <p:cNvPr name="TextBox 4" id="4"/>
          <p:cNvSpPr txBox="true"/>
          <p:nvPr/>
        </p:nvSpPr>
        <p:spPr>
          <a:xfrm rot="0">
            <a:off x="9729327" y="9320907"/>
            <a:ext cx="5038395" cy="508827"/>
          </a:xfrm>
          <a:prstGeom prst="rect">
            <a:avLst/>
          </a:prstGeom>
        </p:spPr>
        <p:txBody>
          <a:bodyPr anchor="t" rtlCol="false" tIns="0" lIns="0" bIns="0" rIns="0">
            <a:spAutoFit/>
          </a:bodyPr>
          <a:lstStyle/>
          <a:p>
            <a:pPr algn="ctr">
              <a:lnSpc>
                <a:spcPts val="4373"/>
              </a:lnSpc>
              <a:spcBef>
                <a:spcPct val="0"/>
              </a:spcBef>
            </a:pPr>
            <a:r>
              <a:rPr lang="en-US" sz="2733">
                <a:solidFill>
                  <a:srgbClr val="000000"/>
                </a:solidFill>
                <a:latin typeface="Canva Sans"/>
                <a:ea typeface="Canva Sans"/>
                <a:cs typeface="Canva Sans"/>
                <a:sym typeface="Canva Sans"/>
              </a:rPr>
              <a:t>www.quorawebsolution.com</a:t>
            </a:r>
          </a:p>
        </p:txBody>
      </p:sp>
    </p:spTree>
  </p:cSld>
  <p:clrMapOvr>
    <a:masterClrMapping/>
  </p:clrMapOvr>
</p:sld>
</file>

<file path=ppt/slides/slide12.xml><?xml version="1.0" encoding="utf-8"?>
<p:sld xmlns:p="http://schemas.openxmlformats.org/presentationml/2006/main" xmlns:a="http://schemas.openxmlformats.org/drawingml/2006/main">
  <p:cSld>
    <p:bg>
      <p:bgPr>
        <a:solidFill>
          <a:srgbClr val="0097B2"/>
        </a:solidFill>
      </p:bgPr>
    </p:bg>
    <p:spTree>
      <p:nvGrpSpPr>
        <p:cNvPr id="1" name=""/>
        <p:cNvGrpSpPr/>
        <p:nvPr/>
      </p:nvGrpSpPr>
      <p:grpSpPr>
        <a:xfrm>
          <a:off x="0" y="0"/>
          <a:ext cx="0" cy="0"/>
          <a:chOff x="0" y="0"/>
          <a:chExt cx="0" cy="0"/>
        </a:xfrm>
      </p:grpSpPr>
      <p:sp>
        <p:nvSpPr>
          <p:cNvPr name="TextBox 2" id="2"/>
          <p:cNvSpPr txBox="true"/>
          <p:nvPr/>
        </p:nvSpPr>
        <p:spPr>
          <a:xfrm rot="0">
            <a:off x="0" y="3841699"/>
            <a:ext cx="18288000" cy="4928427"/>
          </a:xfrm>
          <a:prstGeom prst="rect">
            <a:avLst/>
          </a:prstGeom>
        </p:spPr>
        <p:txBody>
          <a:bodyPr anchor="t" rtlCol="false" tIns="0" lIns="0" bIns="0" rIns="0">
            <a:spAutoFit/>
          </a:bodyPr>
          <a:lstStyle/>
          <a:p>
            <a:pPr algn="ctr">
              <a:lnSpc>
                <a:spcPts val="4373"/>
              </a:lnSpc>
            </a:pPr>
          </a:p>
          <a:p>
            <a:pPr algn="ctr">
              <a:lnSpc>
                <a:spcPts val="4373"/>
              </a:lnSpc>
            </a:pPr>
            <a:r>
              <a:rPr lang="en-US" sz="2733">
                <a:solidFill>
                  <a:srgbClr val="000000"/>
                </a:solidFill>
                <a:latin typeface="Canva Sans"/>
                <a:ea typeface="Canva Sans"/>
                <a:cs typeface="Canva Sans"/>
                <a:sym typeface="Canva Sans"/>
              </a:rPr>
              <a:t>Introduction</a:t>
            </a:r>
          </a:p>
          <a:p>
            <a:pPr algn="ctr">
              <a:lnSpc>
                <a:spcPts val="4373"/>
              </a:lnSpc>
            </a:pPr>
            <a:r>
              <a:rPr lang="en-US" sz="2733">
                <a:solidFill>
                  <a:srgbClr val="000000"/>
                </a:solidFill>
                <a:latin typeface="Canva Sans"/>
                <a:ea typeface="Canva Sans"/>
                <a:cs typeface="Canva Sans"/>
                <a:sym typeface="Canva Sans"/>
              </a:rPr>
              <a:t>Website design and development may seem like a mysterious process, a black box where ideas magically transform into functional online experiences. But the truth is, there are no real secrets, only a deep understanding of user psychology, design principles, and cutting-edge technologies.</a:t>
            </a:r>
          </a:p>
          <a:p>
            <a:pPr algn="ctr">
              <a:lnSpc>
                <a:spcPts val="4373"/>
              </a:lnSpc>
            </a:pPr>
            <a:r>
              <a:rPr lang="en-US" sz="2733">
                <a:solidFill>
                  <a:srgbClr val="000000"/>
                </a:solidFill>
                <a:latin typeface="Canva Sans"/>
                <a:ea typeface="Canva Sans"/>
                <a:cs typeface="Canva Sans"/>
                <a:sym typeface="Canva Sans"/>
              </a:rPr>
              <a:t>This article will pull back the curtain, revealing the key elements that drive successful website creation.</a:t>
            </a:r>
          </a:p>
          <a:p>
            <a:pPr algn="ctr">
              <a:lnSpc>
                <a:spcPts val="4373"/>
              </a:lnSpc>
            </a:pPr>
            <a:r>
              <a:rPr lang="en-US" sz="2733">
                <a:solidFill>
                  <a:srgbClr val="000000"/>
                </a:solidFill>
                <a:latin typeface="Canva Sans"/>
                <a:ea typeface="Canva Sans"/>
                <a:cs typeface="Canva Sans"/>
                <a:sym typeface="Canva Sans"/>
              </a:rPr>
              <a:t>1. User-Centricity: The Foundation of All Great Websites</a:t>
            </a:r>
          </a:p>
          <a:p>
            <a:pPr algn="ctr" marL="590210" indent="-295105" lvl="1">
              <a:lnSpc>
                <a:spcPts val="4373"/>
              </a:lnSpc>
              <a:spcBef>
                <a:spcPct val="0"/>
              </a:spcBef>
              <a:buFont typeface="Arial"/>
              <a:buChar char="•"/>
            </a:pPr>
            <a:r>
              <a:rPr lang="en-US" sz="2733">
                <a:solidFill>
                  <a:srgbClr val="000000"/>
                </a:solidFill>
                <a:latin typeface="Canva Sans"/>
                <a:ea typeface="Canva Sans"/>
                <a:cs typeface="Canva Sans"/>
                <a:sym typeface="Canva Sans"/>
              </a:rPr>
              <a:t>Understanding </a:t>
            </a:r>
            <a:r>
              <a:rPr lang="en-US" sz="2733">
                <a:solidFill>
                  <a:srgbClr val="000000"/>
                </a:solidFill>
                <a:latin typeface="Canva Sans"/>
                <a:ea typeface="Canva Sans"/>
                <a:cs typeface="Canva Sans"/>
                <a:sym typeface="Canva Sans"/>
              </a:rPr>
              <a:t>Your Audience: Every design decision should stem from a deep understanding of your target audience. Who are they? What are their needs, preferences, and pain points?</a:t>
            </a:r>
          </a:p>
        </p:txBody>
      </p:sp>
      <p:sp>
        <p:nvSpPr>
          <p:cNvPr name="TextBox 3" id="3"/>
          <p:cNvSpPr txBox="true"/>
          <p:nvPr/>
        </p:nvSpPr>
        <p:spPr>
          <a:xfrm rot="0">
            <a:off x="9729327" y="9320907"/>
            <a:ext cx="5038395" cy="508827"/>
          </a:xfrm>
          <a:prstGeom prst="rect">
            <a:avLst/>
          </a:prstGeom>
        </p:spPr>
        <p:txBody>
          <a:bodyPr anchor="t" rtlCol="false" tIns="0" lIns="0" bIns="0" rIns="0">
            <a:spAutoFit/>
          </a:bodyPr>
          <a:lstStyle/>
          <a:p>
            <a:pPr algn="ctr">
              <a:lnSpc>
                <a:spcPts val="4373"/>
              </a:lnSpc>
              <a:spcBef>
                <a:spcPct val="0"/>
              </a:spcBef>
            </a:pPr>
            <a:r>
              <a:rPr lang="en-US" sz="2733">
                <a:solidFill>
                  <a:srgbClr val="000000"/>
                </a:solidFill>
                <a:latin typeface="Canva Sans"/>
                <a:ea typeface="Canva Sans"/>
                <a:cs typeface="Canva Sans"/>
                <a:sym typeface="Canva Sans"/>
              </a:rPr>
              <a:t>www.quorawebsolution.com</a:t>
            </a:r>
          </a:p>
        </p:txBody>
      </p:sp>
    </p:spTree>
  </p:cSld>
  <p:clrMapOvr>
    <a:masterClrMapping/>
  </p:clrMapOvr>
</p:sld>
</file>

<file path=ppt/slides/slide13.xml><?xml version="1.0" encoding="utf-8"?>
<p:sld xmlns:p="http://schemas.openxmlformats.org/presentationml/2006/main" xmlns:a="http://schemas.openxmlformats.org/drawingml/2006/main">
  <p:cSld>
    <p:bg>
      <p:bgPr>
        <a:solidFill>
          <a:srgbClr val="0097B2"/>
        </a:solidFill>
      </p:bgPr>
    </p:bg>
    <p:spTree>
      <p:nvGrpSpPr>
        <p:cNvPr id="1" name=""/>
        <p:cNvGrpSpPr/>
        <p:nvPr/>
      </p:nvGrpSpPr>
      <p:grpSpPr>
        <a:xfrm>
          <a:off x="0" y="0"/>
          <a:ext cx="0" cy="0"/>
          <a:chOff x="0" y="0"/>
          <a:chExt cx="0" cy="0"/>
        </a:xfrm>
      </p:grpSpPr>
      <p:sp>
        <p:nvSpPr>
          <p:cNvPr name="TextBox 2" id="2"/>
          <p:cNvSpPr txBox="true"/>
          <p:nvPr/>
        </p:nvSpPr>
        <p:spPr>
          <a:xfrm rot="0">
            <a:off x="0" y="3368128"/>
            <a:ext cx="18288000" cy="6033327"/>
          </a:xfrm>
          <a:prstGeom prst="rect">
            <a:avLst/>
          </a:prstGeom>
        </p:spPr>
        <p:txBody>
          <a:bodyPr anchor="t" rtlCol="false" tIns="0" lIns="0" bIns="0" rIns="0">
            <a:spAutoFit/>
          </a:bodyPr>
          <a:lstStyle/>
          <a:p>
            <a:pPr algn="ctr" marL="590210" indent="-295105" lvl="1">
              <a:lnSpc>
                <a:spcPts val="4373"/>
              </a:lnSpc>
              <a:buFont typeface="Arial"/>
              <a:buChar char="•"/>
            </a:pPr>
          </a:p>
          <a:p>
            <a:pPr algn="ctr" marL="590210" indent="-295105" lvl="1">
              <a:lnSpc>
                <a:spcPts val="4373"/>
              </a:lnSpc>
              <a:buFont typeface="Arial"/>
              <a:buChar char="•"/>
            </a:pPr>
            <a:r>
              <a:rPr lang="en-US" sz="2733">
                <a:solidFill>
                  <a:srgbClr val="000000"/>
                </a:solidFill>
                <a:latin typeface="Canva Sans"/>
                <a:ea typeface="Canva Sans"/>
                <a:cs typeface="Canva Sans"/>
                <a:sym typeface="Canva Sans"/>
              </a:rPr>
              <a:t>User Personas: Creating detailed user personas helps designers empathize with their target audience and tailor the website experience accordingly.1</a:t>
            </a:r>
          </a:p>
          <a:p>
            <a:pPr algn="ctr" marL="590210" indent="-295105" lvl="1">
              <a:lnSpc>
                <a:spcPts val="4373"/>
              </a:lnSpc>
              <a:buFont typeface="Arial"/>
              <a:buChar char="•"/>
            </a:pPr>
            <a:r>
              <a:rPr lang="en-US" sz="2733">
                <a:solidFill>
                  <a:srgbClr val="000000"/>
                </a:solidFill>
                <a:latin typeface="Canva Sans"/>
                <a:ea typeface="Canva Sans"/>
                <a:cs typeface="Canva Sans"/>
                <a:sym typeface="Canva Sans"/>
              </a:rPr>
              <a:t>Usability Testing: Continuously testing the website with real users provides invaluable insights into their interactions and identifies areas for improvement.2</a:t>
            </a:r>
          </a:p>
          <a:p>
            <a:pPr algn="ctr">
              <a:lnSpc>
                <a:spcPts val="4373"/>
              </a:lnSpc>
            </a:pPr>
            <a:r>
              <a:rPr lang="en-US" sz="2733">
                <a:solidFill>
                  <a:srgbClr val="000000"/>
                </a:solidFill>
                <a:latin typeface="Canva Sans"/>
                <a:ea typeface="Canva Sans"/>
                <a:cs typeface="Canva Sans"/>
                <a:sym typeface="Canva Sans"/>
              </a:rPr>
              <a:t>2. The Power of Visual Hierarchy</a:t>
            </a:r>
          </a:p>
          <a:p>
            <a:pPr algn="ctr" marL="590210" indent="-295105" lvl="1">
              <a:lnSpc>
                <a:spcPts val="4373"/>
              </a:lnSpc>
              <a:buFont typeface="Arial"/>
              <a:buChar char="•"/>
            </a:pPr>
            <a:r>
              <a:rPr lang="en-US" sz="2733">
                <a:solidFill>
                  <a:srgbClr val="000000"/>
                </a:solidFill>
                <a:latin typeface="Canva Sans"/>
                <a:ea typeface="Canva Sans"/>
                <a:cs typeface="Canva Sans"/>
                <a:sym typeface="Canva Sans"/>
              </a:rPr>
              <a:t>Guiding the Eye: Visual hierarchy uses size, color, contrast, and placement to guide the user's attention to the most important elements on the page.3</a:t>
            </a:r>
          </a:p>
          <a:p>
            <a:pPr algn="ctr" marL="590210" indent="-295105" lvl="1">
              <a:lnSpc>
                <a:spcPts val="4373"/>
              </a:lnSpc>
              <a:spcBef>
                <a:spcPct val="0"/>
              </a:spcBef>
              <a:buFont typeface="Arial"/>
              <a:buChar char="•"/>
            </a:pPr>
            <a:r>
              <a:rPr lang="en-US" sz="2733">
                <a:solidFill>
                  <a:srgbClr val="000000"/>
                </a:solidFill>
                <a:latin typeface="Canva Sans"/>
                <a:ea typeface="Canva Sans"/>
                <a:cs typeface="Canva Sans"/>
                <a:sym typeface="Canva Sans"/>
              </a:rPr>
              <a:t>Clear Call-to-Actions: Prominent and visually appealing calls-to-action (CTAs) encourage user engagement and drive conversions.</a:t>
            </a:r>
          </a:p>
          <a:p>
            <a:pPr algn="ctr">
              <a:lnSpc>
                <a:spcPts val="4373"/>
              </a:lnSpc>
              <a:spcBef>
                <a:spcPct val="0"/>
              </a:spcBef>
            </a:pPr>
          </a:p>
        </p:txBody>
      </p:sp>
      <p:sp>
        <p:nvSpPr>
          <p:cNvPr name="TextBox 3" id="3"/>
          <p:cNvSpPr txBox="true"/>
          <p:nvPr/>
        </p:nvSpPr>
        <p:spPr>
          <a:xfrm rot="0">
            <a:off x="9729327" y="9320907"/>
            <a:ext cx="5038395" cy="508827"/>
          </a:xfrm>
          <a:prstGeom prst="rect">
            <a:avLst/>
          </a:prstGeom>
        </p:spPr>
        <p:txBody>
          <a:bodyPr anchor="t" rtlCol="false" tIns="0" lIns="0" bIns="0" rIns="0">
            <a:spAutoFit/>
          </a:bodyPr>
          <a:lstStyle/>
          <a:p>
            <a:pPr algn="ctr">
              <a:lnSpc>
                <a:spcPts val="4373"/>
              </a:lnSpc>
              <a:spcBef>
                <a:spcPct val="0"/>
              </a:spcBef>
            </a:pPr>
            <a:r>
              <a:rPr lang="en-US" sz="2733">
                <a:solidFill>
                  <a:srgbClr val="000000"/>
                </a:solidFill>
                <a:latin typeface="Canva Sans"/>
                <a:ea typeface="Canva Sans"/>
                <a:cs typeface="Canva Sans"/>
                <a:sym typeface="Canva Sans"/>
              </a:rPr>
              <a:t>www.quorawebsolution.com</a:t>
            </a:r>
          </a:p>
        </p:txBody>
      </p:sp>
    </p:spTree>
  </p:cSld>
  <p:clrMapOvr>
    <a:masterClrMapping/>
  </p:clrMapOvr>
</p:sld>
</file>

<file path=ppt/slides/slide14.xml><?xml version="1.0" encoding="utf-8"?>
<p:sld xmlns:p="http://schemas.openxmlformats.org/presentationml/2006/main" xmlns:a="http://schemas.openxmlformats.org/drawingml/2006/main">
  <p:cSld>
    <p:bg>
      <p:bgPr>
        <a:solidFill>
          <a:srgbClr val="0097B2"/>
        </a:solidFill>
      </p:bgPr>
    </p:bg>
    <p:spTree>
      <p:nvGrpSpPr>
        <p:cNvPr id="1" name=""/>
        <p:cNvGrpSpPr/>
        <p:nvPr/>
      </p:nvGrpSpPr>
      <p:grpSpPr>
        <a:xfrm>
          <a:off x="0" y="0"/>
          <a:ext cx="0" cy="0"/>
          <a:chOff x="0" y="0"/>
          <a:chExt cx="0" cy="0"/>
        </a:xfrm>
      </p:grpSpPr>
      <p:sp>
        <p:nvSpPr>
          <p:cNvPr name="TextBox 2" id="2"/>
          <p:cNvSpPr txBox="true"/>
          <p:nvPr/>
        </p:nvSpPr>
        <p:spPr>
          <a:xfrm rot="0">
            <a:off x="0" y="3289199"/>
            <a:ext cx="18288000" cy="5480877"/>
          </a:xfrm>
          <a:prstGeom prst="rect">
            <a:avLst/>
          </a:prstGeom>
        </p:spPr>
        <p:txBody>
          <a:bodyPr anchor="t" rtlCol="false" tIns="0" lIns="0" bIns="0" rIns="0">
            <a:spAutoFit/>
          </a:bodyPr>
          <a:lstStyle/>
          <a:p>
            <a:pPr algn="ctr" marL="590210" indent="-295105" lvl="1">
              <a:lnSpc>
                <a:spcPts val="4373"/>
              </a:lnSpc>
              <a:buFont typeface="Arial"/>
              <a:buChar char="•"/>
            </a:pPr>
            <a:r>
              <a:rPr lang="en-US" sz="2733">
                <a:solidFill>
                  <a:srgbClr val="000000"/>
                </a:solidFill>
                <a:latin typeface="Canva Sans"/>
                <a:ea typeface="Canva Sans"/>
                <a:cs typeface="Canva Sans"/>
                <a:sym typeface="Canva Sans"/>
              </a:rPr>
              <a:t>4</a:t>
            </a:r>
          </a:p>
          <a:p>
            <a:pPr algn="ctr" marL="590210" indent="-295105" lvl="1">
              <a:lnSpc>
                <a:spcPts val="4373"/>
              </a:lnSpc>
              <a:buFont typeface="Arial"/>
              <a:buChar char="•"/>
            </a:pPr>
            <a:r>
              <a:rPr lang="en-US" sz="2733">
                <a:solidFill>
                  <a:srgbClr val="000000"/>
                </a:solidFill>
                <a:latin typeface="Canva Sans"/>
                <a:ea typeface="Canva Sans"/>
                <a:cs typeface="Canva Sans"/>
                <a:sym typeface="Canva Sans"/>
              </a:rPr>
              <a:t>Whitespace as a Design Element: Strategic use of whitespace improves readability, reduces visual clutter, and enhances the overall aesthetic appeal.5</a:t>
            </a:r>
          </a:p>
          <a:p>
            <a:pPr algn="ctr">
              <a:lnSpc>
                <a:spcPts val="4373"/>
              </a:lnSpc>
            </a:pPr>
            <a:r>
              <a:rPr lang="en-US" sz="2733">
                <a:solidFill>
                  <a:srgbClr val="000000"/>
                </a:solidFill>
                <a:latin typeface="Canva Sans"/>
                <a:ea typeface="Canva Sans"/>
                <a:cs typeface="Canva Sans"/>
                <a:sym typeface="Canva Sans"/>
              </a:rPr>
              <a:t>3. The Importance of Mobile-First Design</a:t>
            </a:r>
          </a:p>
          <a:p>
            <a:pPr algn="ctr" marL="590210" indent="-295105" lvl="1">
              <a:lnSpc>
                <a:spcPts val="4373"/>
              </a:lnSpc>
              <a:buFont typeface="Arial"/>
              <a:buChar char="•"/>
            </a:pPr>
            <a:r>
              <a:rPr lang="en-US" sz="2733">
                <a:solidFill>
                  <a:srgbClr val="000000"/>
                </a:solidFill>
                <a:latin typeface="Canva Sans"/>
                <a:ea typeface="Canva Sans"/>
                <a:cs typeface="Canva Sans"/>
                <a:sym typeface="Canva Sans"/>
              </a:rPr>
              <a:t>A Mobile-First World: With the majority of internet traffic now coming from mobile devices, a mobile-first approach is no longer an option, it's a necessity.6</a:t>
            </a:r>
          </a:p>
          <a:p>
            <a:pPr algn="ctr" marL="590210" indent="-295105" lvl="1">
              <a:lnSpc>
                <a:spcPts val="4373"/>
              </a:lnSpc>
              <a:buFont typeface="Arial"/>
              <a:buChar char="•"/>
            </a:pPr>
            <a:r>
              <a:rPr lang="en-US" sz="2733">
                <a:solidFill>
                  <a:srgbClr val="000000"/>
                </a:solidFill>
                <a:latin typeface="Canva Sans"/>
                <a:ea typeface="Canva Sans"/>
                <a:cs typeface="Canva Sans"/>
                <a:sym typeface="Canva Sans"/>
              </a:rPr>
              <a:t>Responsive Design: Responsive design ensures that your website adapts seamlessly to different screen sizes, providing an optimal experience across all devices.7</a:t>
            </a:r>
          </a:p>
          <a:p>
            <a:pPr algn="ctr" marL="590210" indent="-295105" lvl="1">
              <a:lnSpc>
                <a:spcPts val="4373"/>
              </a:lnSpc>
              <a:spcBef>
                <a:spcPct val="0"/>
              </a:spcBef>
              <a:buFont typeface="Arial"/>
              <a:buChar char="•"/>
            </a:pPr>
            <a:r>
              <a:rPr lang="en-US" sz="2733">
                <a:solidFill>
                  <a:srgbClr val="000000"/>
                </a:solidFill>
                <a:latin typeface="Canva Sans"/>
                <a:ea typeface="Canva Sans"/>
                <a:cs typeface="Canva Sans"/>
                <a:sym typeface="Canva Sans"/>
              </a:rPr>
              <a:t>Prioritizing Mobile User Experience: Focus on core functionalities and a clean, uncluttered design for the mobile experience.</a:t>
            </a:r>
          </a:p>
        </p:txBody>
      </p:sp>
      <p:sp>
        <p:nvSpPr>
          <p:cNvPr name="TextBox 3" id="3"/>
          <p:cNvSpPr txBox="true"/>
          <p:nvPr/>
        </p:nvSpPr>
        <p:spPr>
          <a:xfrm rot="0">
            <a:off x="9729327" y="9320907"/>
            <a:ext cx="5038395" cy="508827"/>
          </a:xfrm>
          <a:prstGeom prst="rect">
            <a:avLst/>
          </a:prstGeom>
        </p:spPr>
        <p:txBody>
          <a:bodyPr anchor="t" rtlCol="false" tIns="0" lIns="0" bIns="0" rIns="0">
            <a:spAutoFit/>
          </a:bodyPr>
          <a:lstStyle/>
          <a:p>
            <a:pPr algn="ctr">
              <a:lnSpc>
                <a:spcPts val="4373"/>
              </a:lnSpc>
              <a:spcBef>
                <a:spcPct val="0"/>
              </a:spcBef>
            </a:pPr>
            <a:r>
              <a:rPr lang="en-US" sz="2733">
                <a:solidFill>
                  <a:srgbClr val="000000"/>
                </a:solidFill>
                <a:latin typeface="Canva Sans"/>
                <a:ea typeface="Canva Sans"/>
                <a:cs typeface="Canva Sans"/>
                <a:sym typeface="Canva Sans"/>
              </a:rPr>
              <a:t>www.quorawebsolution.com</a:t>
            </a:r>
          </a:p>
        </p:txBody>
      </p:sp>
    </p:spTree>
  </p:cSld>
  <p:clrMapOvr>
    <a:masterClrMapping/>
  </p:clrMapOvr>
</p:sld>
</file>

<file path=ppt/slides/slide15.xml><?xml version="1.0" encoding="utf-8"?>
<p:sld xmlns:p="http://schemas.openxmlformats.org/presentationml/2006/main" xmlns:a="http://schemas.openxmlformats.org/drawingml/2006/main">
  <p:cSld>
    <p:bg>
      <p:bgPr>
        <a:solidFill>
          <a:srgbClr val="0097B2"/>
        </a:solidFill>
      </p:bgPr>
    </p:bg>
    <p:spTree>
      <p:nvGrpSpPr>
        <p:cNvPr id="1" name=""/>
        <p:cNvGrpSpPr/>
        <p:nvPr/>
      </p:nvGrpSpPr>
      <p:grpSpPr>
        <a:xfrm>
          <a:off x="0" y="0"/>
          <a:ext cx="0" cy="0"/>
          <a:chOff x="0" y="0"/>
          <a:chExt cx="0" cy="0"/>
        </a:xfrm>
      </p:grpSpPr>
      <p:sp>
        <p:nvSpPr>
          <p:cNvPr name="TextBox 2" id="2"/>
          <p:cNvSpPr txBox="true"/>
          <p:nvPr/>
        </p:nvSpPr>
        <p:spPr>
          <a:xfrm rot="0">
            <a:off x="0" y="3183961"/>
            <a:ext cx="18288000" cy="5480877"/>
          </a:xfrm>
          <a:prstGeom prst="rect">
            <a:avLst/>
          </a:prstGeom>
        </p:spPr>
        <p:txBody>
          <a:bodyPr anchor="t" rtlCol="false" tIns="0" lIns="0" bIns="0" rIns="0">
            <a:spAutoFit/>
          </a:bodyPr>
          <a:lstStyle/>
          <a:p>
            <a:pPr algn="ctr" marL="590210" indent="-295105" lvl="1">
              <a:lnSpc>
                <a:spcPts val="4373"/>
              </a:lnSpc>
              <a:buFont typeface="Arial"/>
              <a:buChar char="•"/>
            </a:pPr>
            <a:r>
              <a:rPr lang="en-US" sz="2733">
                <a:solidFill>
                  <a:srgbClr val="000000"/>
                </a:solidFill>
                <a:latin typeface="Canva Sans"/>
                <a:ea typeface="Canva Sans"/>
                <a:cs typeface="Canva Sans"/>
                <a:sym typeface="Canva Sans"/>
              </a:rPr>
              <a:t>8</a:t>
            </a:r>
          </a:p>
          <a:p>
            <a:pPr algn="ctr">
              <a:lnSpc>
                <a:spcPts val="4373"/>
              </a:lnSpc>
            </a:pPr>
            <a:r>
              <a:rPr lang="en-US" sz="2733">
                <a:solidFill>
                  <a:srgbClr val="000000"/>
                </a:solidFill>
                <a:latin typeface="Canva Sans"/>
                <a:ea typeface="Canva Sans"/>
                <a:cs typeface="Canva Sans"/>
                <a:sym typeface="Canva Sans"/>
              </a:rPr>
              <a:t>4. The Role of Content is Paramount</a:t>
            </a:r>
          </a:p>
          <a:p>
            <a:pPr algn="ctr" marL="590210" indent="-295105" lvl="1">
              <a:lnSpc>
                <a:spcPts val="4373"/>
              </a:lnSpc>
              <a:buFont typeface="Arial"/>
              <a:buChar char="•"/>
            </a:pPr>
            <a:r>
              <a:rPr lang="en-US" sz="2733">
                <a:solidFill>
                  <a:srgbClr val="000000"/>
                </a:solidFill>
                <a:latin typeface="Canva Sans"/>
                <a:ea typeface="Canva Sans"/>
                <a:cs typeface="Canva Sans"/>
                <a:sym typeface="Canva Sans"/>
              </a:rPr>
              <a:t>High-Quality Content: Engaging, informative, and well-written content is crucial for attracting and retaining visitors.9</a:t>
            </a:r>
          </a:p>
          <a:p>
            <a:pPr algn="ctr" marL="590210" indent="-295105" lvl="1">
              <a:lnSpc>
                <a:spcPts val="4373"/>
              </a:lnSpc>
              <a:buFont typeface="Arial"/>
              <a:buChar char="•"/>
            </a:pPr>
            <a:r>
              <a:rPr lang="en-US" sz="2733">
                <a:solidFill>
                  <a:srgbClr val="000000"/>
                </a:solidFill>
                <a:latin typeface="Canva Sans"/>
                <a:ea typeface="Canva Sans"/>
                <a:cs typeface="Canva Sans"/>
                <a:sym typeface="Canva Sans"/>
              </a:rPr>
              <a:t>SEO Optimization: Optimizing website content for search engines ensures that your website is easily discoverable by potential customers.10</a:t>
            </a:r>
          </a:p>
          <a:p>
            <a:pPr algn="ctr" marL="590210" indent="-295105" lvl="1">
              <a:lnSpc>
                <a:spcPts val="4373"/>
              </a:lnSpc>
              <a:buFont typeface="Arial"/>
              <a:buChar char="•"/>
            </a:pPr>
            <a:r>
              <a:rPr lang="en-US" sz="2733">
                <a:solidFill>
                  <a:srgbClr val="000000"/>
                </a:solidFill>
                <a:latin typeface="Canva Sans"/>
                <a:ea typeface="Canva Sans"/>
                <a:cs typeface="Canva Sans"/>
                <a:sym typeface="Canva Sans"/>
              </a:rPr>
              <a:t>Content Strategy: A well-defined content strategy guides the creation and distribution of valuable content that resonates with your target audience.11</a:t>
            </a:r>
          </a:p>
          <a:p>
            <a:pPr algn="ctr">
              <a:lnSpc>
                <a:spcPts val="4373"/>
              </a:lnSpc>
            </a:pPr>
            <a:r>
              <a:rPr lang="en-US" sz="2733">
                <a:solidFill>
                  <a:srgbClr val="000000"/>
                </a:solidFill>
                <a:latin typeface="Canva Sans"/>
                <a:ea typeface="Canva Sans"/>
                <a:cs typeface="Canva Sans"/>
                <a:sym typeface="Canva Sans"/>
              </a:rPr>
              <a:t>5. The Ever-Evolving Landscape of Technology</a:t>
            </a:r>
          </a:p>
          <a:p>
            <a:pPr algn="ctr" marL="590210" indent="-295105" lvl="1">
              <a:lnSpc>
                <a:spcPts val="4373"/>
              </a:lnSpc>
              <a:spcBef>
                <a:spcPct val="0"/>
              </a:spcBef>
              <a:buFont typeface="Arial"/>
              <a:buChar char="•"/>
            </a:pPr>
            <a:r>
              <a:rPr lang="en-US" sz="2733">
                <a:solidFill>
                  <a:srgbClr val="000000"/>
                </a:solidFill>
                <a:latin typeface="Canva Sans"/>
                <a:ea typeface="Canva Sans"/>
                <a:cs typeface="Canva Sans"/>
                <a:sym typeface="Canva Sans"/>
              </a:rPr>
              <a:t>Staying Ahead of the Curve: The world of web development is constantly evolving. </a:t>
            </a:r>
          </a:p>
        </p:txBody>
      </p:sp>
      <p:sp>
        <p:nvSpPr>
          <p:cNvPr name="TextBox 3" id="3"/>
          <p:cNvSpPr txBox="true"/>
          <p:nvPr/>
        </p:nvSpPr>
        <p:spPr>
          <a:xfrm rot="0">
            <a:off x="9729327" y="9320907"/>
            <a:ext cx="5038395" cy="508827"/>
          </a:xfrm>
          <a:prstGeom prst="rect">
            <a:avLst/>
          </a:prstGeom>
        </p:spPr>
        <p:txBody>
          <a:bodyPr anchor="t" rtlCol="false" tIns="0" lIns="0" bIns="0" rIns="0">
            <a:spAutoFit/>
          </a:bodyPr>
          <a:lstStyle/>
          <a:p>
            <a:pPr algn="ctr">
              <a:lnSpc>
                <a:spcPts val="4373"/>
              </a:lnSpc>
              <a:spcBef>
                <a:spcPct val="0"/>
              </a:spcBef>
            </a:pPr>
            <a:r>
              <a:rPr lang="en-US" sz="2733">
                <a:solidFill>
                  <a:srgbClr val="000000"/>
                </a:solidFill>
                <a:latin typeface="Canva Sans"/>
                <a:ea typeface="Canva Sans"/>
                <a:cs typeface="Canva Sans"/>
                <a:sym typeface="Canva Sans"/>
              </a:rPr>
              <a:t>www.quorawebsolution.com</a:t>
            </a:r>
          </a:p>
        </p:txBody>
      </p:sp>
    </p:spTree>
  </p:cSld>
  <p:clrMapOvr>
    <a:masterClrMapping/>
  </p:clrMapOvr>
</p:sld>
</file>

<file path=ppt/slides/slide16.xml><?xml version="1.0" encoding="utf-8"?>
<p:sld xmlns:p="http://schemas.openxmlformats.org/presentationml/2006/main" xmlns:a="http://schemas.openxmlformats.org/drawingml/2006/main">
  <p:cSld>
    <p:bg>
      <p:bgPr>
        <a:solidFill>
          <a:srgbClr val="0097B2"/>
        </a:solidFill>
      </p:bgPr>
    </p:bg>
    <p:spTree>
      <p:nvGrpSpPr>
        <p:cNvPr id="1" name=""/>
        <p:cNvGrpSpPr/>
        <p:nvPr/>
      </p:nvGrpSpPr>
      <p:grpSpPr>
        <a:xfrm>
          <a:off x="0" y="0"/>
          <a:ext cx="0" cy="0"/>
          <a:chOff x="0" y="0"/>
          <a:chExt cx="0" cy="0"/>
        </a:xfrm>
      </p:grpSpPr>
      <p:sp>
        <p:nvSpPr>
          <p:cNvPr name="TextBox 2" id="2"/>
          <p:cNvSpPr txBox="true"/>
          <p:nvPr/>
        </p:nvSpPr>
        <p:spPr>
          <a:xfrm rot="0">
            <a:off x="0" y="3236580"/>
            <a:ext cx="18288000" cy="5480877"/>
          </a:xfrm>
          <a:prstGeom prst="rect">
            <a:avLst/>
          </a:prstGeom>
        </p:spPr>
        <p:txBody>
          <a:bodyPr anchor="t" rtlCol="false" tIns="0" lIns="0" bIns="0" rIns="0">
            <a:spAutoFit/>
          </a:bodyPr>
          <a:lstStyle/>
          <a:p>
            <a:pPr algn="ctr" marL="590210" indent="-295105" lvl="1">
              <a:lnSpc>
                <a:spcPts val="4373"/>
              </a:lnSpc>
              <a:spcBef>
                <a:spcPct val="0"/>
              </a:spcBef>
              <a:buFont typeface="Arial"/>
              <a:buChar char="•"/>
            </a:pPr>
            <a:r>
              <a:rPr lang="en-US" sz="2733">
                <a:solidFill>
                  <a:srgbClr val="000000"/>
                </a:solidFill>
                <a:latin typeface="Canva Sans"/>
                <a:ea typeface="Canva Sans"/>
                <a:cs typeface="Canva Sans"/>
                <a:sym typeface="Canva Sans"/>
              </a:rPr>
              <a:t>Staying abreast of the latest techn</a:t>
            </a:r>
            <a:r>
              <a:rPr lang="en-US" sz="2733">
                <a:solidFill>
                  <a:srgbClr val="000000"/>
                </a:solidFill>
                <a:latin typeface="Canva Sans"/>
                <a:ea typeface="Canva Sans"/>
                <a:cs typeface="Canva Sans"/>
                <a:sym typeface="Canva Sans"/>
              </a:rPr>
              <a:t>ologies, such as artificial intelligence (AI), augmented reality (AR), and virtual reality (VR), is essential for creating cutting-edge online experiences.</a:t>
            </a:r>
          </a:p>
          <a:p>
            <a:pPr algn="ctr" marL="590210" indent="-295105" lvl="1">
              <a:lnSpc>
                <a:spcPts val="4373"/>
              </a:lnSpc>
              <a:spcBef>
                <a:spcPct val="0"/>
              </a:spcBef>
              <a:buFont typeface="Arial"/>
              <a:buChar char="•"/>
            </a:pPr>
            <a:r>
              <a:rPr lang="en-US" sz="2733">
                <a:solidFill>
                  <a:srgbClr val="000000"/>
                </a:solidFill>
                <a:latin typeface="Canva Sans"/>
                <a:ea typeface="Canva Sans"/>
                <a:cs typeface="Canva Sans"/>
                <a:sym typeface="Canva Sans"/>
              </a:rPr>
              <a:t>Choosing the Right Technology Stack: Selecting the right technology stack (programming languages, frameworks, and databases) is crucial for building a scalable and maintainable website.12</a:t>
            </a:r>
          </a:p>
          <a:p>
            <a:pPr algn="ctr" marL="590210" indent="-295105" lvl="1">
              <a:lnSpc>
                <a:spcPts val="4373"/>
              </a:lnSpc>
              <a:spcBef>
                <a:spcPct val="0"/>
              </a:spcBef>
              <a:buFont typeface="Arial"/>
              <a:buChar char="•"/>
            </a:pPr>
            <a:r>
              <a:rPr lang="en-US" sz="2733">
                <a:solidFill>
                  <a:srgbClr val="000000"/>
                </a:solidFill>
                <a:latin typeface="Canva Sans"/>
                <a:ea typeface="Canva Sans"/>
                <a:cs typeface="Canva Sans"/>
                <a:sym typeface="Canva Sans"/>
              </a:rPr>
              <a:t>Accessibility Considerations: Ensuring that your website is accessible to people with disabilities is not only ethical but also legally required in many jurisdictions.13</a:t>
            </a:r>
          </a:p>
          <a:p>
            <a:pPr algn="ctr">
              <a:lnSpc>
                <a:spcPts val="4373"/>
              </a:lnSpc>
              <a:spcBef>
                <a:spcPct val="0"/>
              </a:spcBef>
            </a:pPr>
            <a:r>
              <a:rPr lang="en-US" sz="2733">
                <a:solidFill>
                  <a:srgbClr val="000000"/>
                </a:solidFill>
                <a:latin typeface="Canva Sans"/>
                <a:ea typeface="Canva Sans"/>
                <a:cs typeface="Canva Sans"/>
                <a:sym typeface="Canva Sans"/>
              </a:rPr>
              <a:t>Conclusion</a:t>
            </a:r>
          </a:p>
          <a:p>
            <a:pPr algn="ctr">
              <a:lnSpc>
                <a:spcPts val="4373"/>
              </a:lnSpc>
              <a:spcBef>
                <a:spcPct val="0"/>
              </a:spcBef>
            </a:pPr>
            <a:r>
              <a:rPr lang="en-US" sz="2733">
                <a:solidFill>
                  <a:srgbClr val="000000"/>
                </a:solidFill>
                <a:latin typeface="Canva Sans"/>
                <a:ea typeface="Canva Sans"/>
                <a:cs typeface="Canva Sans"/>
                <a:sym typeface="Canva Sans"/>
              </a:rPr>
              <a:t>The secrets of website design and development lie in a deep understanding of user needs, a commitment to design principles, and a continuous pursuit of innovation. By focusing on these key elements, you can create a website that is not only visually appealing but also effective in achieving your business goals.</a:t>
            </a:r>
          </a:p>
        </p:txBody>
      </p:sp>
      <p:sp>
        <p:nvSpPr>
          <p:cNvPr name="TextBox 3" id="3"/>
          <p:cNvSpPr txBox="true"/>
          <p:nvPr/>
        </p:nvSpPr>
        <p:spPr>
          <a:xfrm rot="0">
            <a:off x="9729327" y="9320907"/>
            <a:ext cx="5038395" cy="508827"/>
          </a:xfrm>
          <a:prstGeom prst="rect">
            <a:avLst/>
          </a:prstGeom>
        </p:spPr>
        <p:txBody>
          <a:bodyPr anchor="t" rtlCol="false" tIns="0" lIns="0" bIns="0" rIns="0">
            <a:spAutoFit/>
          </a:bodyPr>
          <a:lstStyle/>
          <a:p>
            <a:pPr algn="ctr">
              <a:lnSpc>
                <a:spcPts val="4373"/>
              </a:lnSpc>
              <a:spcBef>
                <a:spcPct val="0"/>
              </a:spcBef>
            </a:pPr>
            <a:r>
              <a:rPr lang="en-US" sz="2733">
                <a:solidFill>
                  <a:srgbClr val="000000"/>
                </a:solidFill>
                <a:latin typeface="Canva Sans"/>
                <a:ea typeface="Canva Sans"/>
                <a:cs typeface="Canva Sans"/>
                <a:sym typeface="Canva Sans"/>
              </a:rPr>
              <a:t>www.quorawebsolution.com</a:t>
            </a:r>
          </a:p>
        </p:txBody>
      </p:sp>
    </p:spTree>
  </p:cSld>
  <p:clrMapOvr>
    <a:masterClrMapping/>
  </p:clrMapOvr>
</p:sld>
</file>

<file path=ppt/slides/slide17.xml><?xml version="1.0" encoding="utf-8"?>
<p:sld xmlns:p="http://schemas.openxmlformats.org/presentationml/2006/main" xmlns:a="http://schemas.openxmlformats.org/drawingml/2006/main">
  <p:cSld>
    <p:bg>
      <p:bgPr>
        <a:solidFill>
          <a:srgbClr val="0097B2"/>
        </a:solidFill>
      </p:bgPr>
    </p:bg>
    <p:spTree>
      <p:nvGrpSpPr>
        <p:cNvPr id="1" name=""/>
        <p:cNvGrpSpPr/>
        <p:nvPr/>
      </p:nvGrpSpPr>
      <p:grpSpPr>
        <a:xfrm>
          <a:off x="0" y="0"/>
          <a:ext cx="0" cy="0"/>
          <a:chOff x="0" y="0"/>
          <a:chExt cx="0" cy="0"/>
        </a:xfrm>
      </p:grpSpPr>
      <p:sp>
        <p:nvSpPr>
          <p:cNvPr name="TextBox 2" id="2"/>
          <p:cNvSpPr txBox="true"/>
          <p:nvPr/>
        </p:nvSpPr>
        <p:spPr>
          <a:xfrm rot="0">
            <a:off x="0" y="2841937"/>
            <a:ext cx="18288000" cy="2718627"/>
          </a:xfrm>
          <a:prstGeom prst="rect">
            <a:avLst/>
          </a:prstGeom>
        </p:spPr>
        <p:txBody>
          <a:bodyPr anchor="t" rtlCol="false" tIns="0" lIns="0" bIns="0" rIns="0">
            <a:spAutoFit/>
          </a:bodyPr>
          <a:lstStyle/>
          <a:p>
            <a:pPr algn="ctr">
              <a:lnSpc>
                <a:spcPts val="4373"/>
              </a:lnSpc>
              <a:spcBef>
                <a:spcPct val="0"/>
              </a:spcBef>
            </a:pPr>
            <a:r>
              <a:rPr lang="en-US" sz="2733">
                <a:solidFill>
                  <a:srgbClr val="000000"/>
                </a:solidFill>
                <a:latin typeface="Canva Sans"/>
                <a:ea typeface="Canva Sans"/>
                <a:cs typeface="Canva Sans"/>
                <a:sym typeface="Canva Sans"/>
              </a:rPr>
              <a:t>Quora Web Solution: Quora Web Solution is a trusted website development company based in Bangalore, India, offering a wide array of services to not only domestic but global clientele. Be it Website Design and Development, SEO services, Digital Marketing, Branding, App Development, Ecommerce Solution, and Logo Creation . Quora Web Solution has the best website developers offering top quality services and that is the reason why we are well known as one of the best Website Development Companies in Bangalore, India.</a:t>
            </a:r>
          </a:p>
        </p:txBody>
      </p:sp>
      <p:sp>
        <p:nvSpPr>
          <p:cNvPr name="TextBox 3" id="3"/>
          <p:cNvSpPr txBox="true"/>
          <p:nvPr/>
        </p:nvSpPr>
        <p:spPr>
          <a:xfrm rot="0">
            <a:off x="2238843" y="7446105"/>
            <a:ext cx="6548884" cy="1613727"/>
          </a:xfrm>
          <a:prstGeom prst="rect">
            <a:avLst/>
          </a:prstGeom>
        </p:spPr>
        <p:txBody>
          <a:bodyPr anchor="t" rtlCol="false" tIns="0" lIns="0" bIns="0" rIns="0">
            <a:spAutoFit/>
          </a:bodyPr>
          <a:lstStyle/>
          <a:p>
            <a:pPr algn="ctr">
              <a:lnSpc>
                <a:spcPts val="4373"/>
              </a:lnSpc>
            </a:pPr>
            <a:r>
              <a:rPr lang="en-US" sz="2733">
                <a:solidFill>
                  <a:srgbClr val="000000"/>
                </a:solidFill>
                <a:latin typeface="Canva Sans"/>
                <a:ea typeface="Canva Sans"/>
                <a:cs typeface="Canva Sans"/>
                <a:sym typeface="Canva Sans"/>
              </a:rPr>
              <a:t>Visit Us - www.quorawebsolution.com</a:t>
            </a:r>
          </a:p>
          <a:p>
            <a:pPr algn="ctr">
              <a:lnSpc>
                <a:spcPts val="4373"/>
              </a:lnSpc>
            </a:pPr>
            <a:r>
              <a:rPr lang="en-US" sz="2733">
                <a:solidFill>
                  <a:srgbClr val="000000"/>
                </a:solidFill>
                <a:latin typeface="Canva Sans"/>
                <a:ea typeface="Canva Sans"/>
                <a:cs typeface="Canva Sans"/>
                <a:sym typeface="Canva Sans"/>
              </a:rPr>
              <a:t>Call Us - +91 9986 056 909</a:t>
            </a:r>
          </a:p>
          <a:p>
            <a:pPr algn="ctr">
              <a:lnSpc>
                <a:spcPts val="4373"/>
              </a:lnSpc>
              <a:spcBef>
                <a:spcPct val="0"/>
              </a:spcBef>
            </a:pPr>
            <a:r>
              <a:rPr lang="en-US" sz="2733">
                <a:solidFill>
                  <a:srgbClr val="000000"/>
                </a:solidFill>
                <a:latin typeface="Canva Sans"/>
                <a:ea typeface="Canva Sans"/>
                <a:cs typeface="Canva Sans"/>
                <a:sym typeface="Canva Sans"/>
              </a:rPr>
              <a:t>Mail Us - info@quorawebsolutions.com</a:t>
            </a:r>
          </a:p>
        </p:txBody>
      </p:sp>
      <p:sp>
        <p:nvSpPr>
          <p:cNvPr name="TextBox 4" id="4"/>
          <p:cNvSpPr txBox="true"/>
          <p:nvPr/>
        </p:nvSpPr>
        <p:spPr>
          <a:xfrm rot="0">
            <a:off x="9729327" y="9320907"/>
            <a:ext cx="5038395" cy="508827"/>
          </a:xfrm>
          <a:prstGeom prst="rect">
            <a:avLst/>
          </a:prstGeom>
        </p:spPr>
        <p:txBody>
          <a:bodyPr anchor="t" rtlCol="false" tIns="0" lIns="0" bIns="0" rIns="0">
            <a:spAutoFit/>
          </a:bodyPr>
          <a:lstStyle/>
          <a:p>
            <a:pPr algn="ctr">
              <a:lnSpc>
                <a:spcPts val="4373"/>
              </a:lnSpc>
              <a:spcBef>
                <a:spcPct val="0"/>
              </a:spcBef>
            </a:pPr>
            <a:r>
              <a:rPr lang="en-US" sz="2733">
                <a:solidFill>
                  <a:srgbClr val="000000"/>
                </a:solidFill>
                <a:latin typeface="Canva Sans"/>
                <a:ea typeface="Canva Sans"/>
                <a:cs typeface="Canva Sans"/>
                <a:sym typeface="Canva Sans"/>
              </a:rPr>
              <a:t>www.quorawebsolution.com</a:t>
            </a:r>
          </a:p>
        </p:txBody>
      </p:sp>
    </p:spTree>
  </p:cSld>
  <p:clrMapOvr>
    <a:masterClrMapping/>
  </p:clrMapOvr>
</p:sld>
</file>

<file path=ppt/slides/slide18.xml><?xml version="1.0" encoding="utf-8"?>
<p:sld xmlns:p="http://schemas.openxmlformats.org/presentationml/2006/main" xmlns:a="http://schemas.openxmlformats.org/drawingml/2006/main" xmlns:r="http://schemas.openxmlformats.org/officeDocument/2006/relationships">
  <p:cSld>
    <p:bg>
      <p:bgPr>
        <a:solidFill>
          <a:srgbClr val="0097B2"/>
        </a:solidFill>
      </p:bgPr>
    </p:bg>
    <p:spTree>
      <p:nvGrpSpPr>
        <p:cNvPr id="1" name=""/>
        <p:cNvGrpSpPr/>
        <p:nvPr/>
      </p:nvGrpSpPr>
      <p:grpSpPr>
        <a:xfrm>
          <a:off x="0" y="0"/>
          <a:ext cx="0" cy="0"/>
          <a:chOff x="0" y="0"/>
          <a:chExt cx="0" cy="0"/>
        </a:xfrm>
      </p:grpSpPr>
      <p:sp>
        <p:nvSpPr>
          <p:cNvPr name="Freeform 2" id="2"/>
          <p:cNvSpPr/>
          <p:nvPr/>
        </p:nvSpPr>
        <p:spPr>
          <a:xfrm flipH="false" flipV="false" rot="0">
            <a:off x="8105978" y="437118"/>
            <a:ext cx="8521878" cy="8821182"/>
          </a:xfrm>
          <a:custGeom>
            <a:avLst/>
            <a:gdLst/>
            <a:ahLst/>
            <a:cxnLst/>
            <a:rect r="r" b="b" t="t" l="l"/>
            <a:pathLst>
              <a:path h="8821182" w="8521878">
                <a:moveTo>
                  <a:pt x="0" y="0"/>
                </a:moveTo>
                <a:lnTo>
                  <a:pt x="8521878" y="0"/>
                </a:lnTo>
                <a:lnTo>
                  <a:pt x="8521878" y="8821182"/>
                </a:lnTo>
                <a:lnTo>
                  <a:pt x="0" y="8821182"/>
                </a:lnTo>
                <a:lnTo>
                  <a:pt x="0" y="0"/>
                </a:lnTo>
                <a:close/>
              </a:path>
            </a:pathLst>
          </a:custGeom>
          <a:blipFill>
            <a:blip r:embed="rId2"/>
            <a:stretch>
              <a:fillRect l="-29292" t="0" r="-29292" b="0"/>
            </a:stretch>
          </a:blipFill>
        </p:spPr>
      </p:sp>
      <p:sp>
        <p:nvSpPr>
          <p:cNvPr name="TextBox 3" id="3"/>
          <p:cNvSpPr txBox="true"/>
          <p:nvPr/>
        </p:nvSpPr>
        <p:spPr>
          <a:xfrm rot="0">
            <a:off x="8105978" y="26205"/>
            <a:ext cx="4295545" cy="10167915"/>
          </a:xfrm>
          <a:prstGeom prst="rect">
            <a:avLst/>
          </a:prstGeom>
        </p:spPr>
        <p:txBody>
          <a:bodyPr anchor="t" rtlCol="false" tIns="0" lIns="0" bIns="0" rIns="0">
            <a:spAutoFit/>
          </a:bodyPr>
          <a:lstStyle/>
          <a:p>
            <a:pPr algn="ctr">
              <a:lnSpc>
                <a:spcPts val="2519"/>
              </a:lnSpc>
            </a:pPr>
            <a:r>
              <a:rPr lang="en-US" sz="1574" u="sng">
                <a:solidFill>
                  <a:srgbClr val="000000"/>
                </a:solidFill>
                <a:latin typeface="Canva Sans"/>
                <a:ea typeface="Canva Sans"/>
                <a:cs typeface="Canva Sans"/>
                <a:sym typeface="Canva Sans"/>
                <a:hlinkClick r:id="rId3" tooltip="https://www.quorawebsolution.com/wordpress-website-development-company-in-bangalore"/>
              </a:rPr>
              <a:t>WORDPRESS DEVELOPMENT</a:t>
            </a:r>
          </a:p>
          <a:p>
            <a:pPr algn="ctr">
              <a:lnSpc>
                <a:spcPts val="2519"/>
              </a:lnSpc>
            </a:pPr>
          </a:p>
          <a:p>
            <a:pPr algn="ctr">
              <a:lnSpc>
                <a:spcPts val="2519"/>
              </a:lnSpc>
            </a:pPr>
            <a:r>
              <a:rPr lang="en-US" sz="1574" u="sng">
                <a:solidFill>
                  <a:srgbClr val="000000"/>
                </a:solidFill>
                <a:latin typeface="Canva Sans"/>
                <a:ea typeface="Canva Sans"/>
                <a:cs typeface="Canva Sans"/>
                <a:sym typeface="Canva Sans"/>
                <a:hlinkClick r:id="rId4" tooltip="https://www.quorawebsolution.com/ecommerce-website-development-company-in-bangalore"/>
              </a:rPr>
              <a:t>ECOMMERCE DEVELOPMENT</a:t>
            </a:r>
          </a:p>
          <a:p>
            <a:pPr algn="ctr">
              <a:lnSpc>
                <a:spcPts val="2519"/>
              </a:lnSpc>
            </a:pPr>
          </a:p>
          <a:p>
            <a:pPr algn="ctr">
              <a:lnSpc>
                <a:spcPts val="2519"/>
              </a:lnSpc>
            </a:pPr>
            <a:r>
              <a:rPr lang="en-US" sz="1574" u="sng">
                <a:solidFill>
                  <a:srgbClr val="000000"/>
                </a:solidFill>
                <a:latin typeface="Canva Sans"/>
                <a:ea typeface="Canva Sans"/>
                <a:cs typeface="Canva Sans"/>
                <a:sym typeface="Canva Sans"/>
                <a:hlinkClick r:id="rId5" tooltip="https://www.quorawebsolution.com/php-website-development-company-in-bangalore"/>
              </a:rPr>
              <a:t>PHP DEVELOPMENT</a:t>
            </a:r>
          </a:p>
          <a:p>
            <a:pPr algn="ctr">
              <a:lnSpc>
                <a:spcPts val="2519"/>
              </a:lnSpc>
            </a:pPr>
          </a:p>
          <a:p>
            <a:pPr algn="ctr">
              <a:lnSpc>
                <a:spcPts val="2519"/>
              </a:lnSpc>
            </a:pPr>
            <a:r>
              <a:rPr lang="en-US" sz="1574" u="sng">
                <a:solidFill>
                  <a:srgbClr val="000000"/>
                </a:solidFill>
                <a:latin typeface="Canva Sans"/>
                <a:ea typeface="Canva Sans"/>
                <a:cs typeface="Canva Sans"/>
                <a:sym typeface="Canva Sans"/>
                <a:hlinkClick r:id="rId6" tooltip="https://www.quorawebsolution.com/cms-website-development-company-in-bangalore"/>
              </a:rPr>
              <a:t>CMS DEVELOPMENT</a:t>
            </a:r>
          </a:p>
          <a:p>
            <a:pPr algn="ctr">
              <a:lnSpc>
                <a:spcPts val="2519"/>
              </a:lnSpc>
            </a:pPr>
          </a:p>
          <a:p>
            <a:pPr algn="ctr">
              <a:lnSpc>
                <a:spcPts val="2519"/>
              </a:lnSpc>
            </a:pPr>
            <a:r>
              <a:rPr lang="en-US" sz="1574" u="sng">
                <a:solidFill>
                  <a:srgbClr val="000000"/>
                </a:solidFill>
                <a:latin typeface="Canva Sans"/>
                <a:ea typeface="Canva Sans"/>
                <a:cs typeface="Canva Sans"/>
                <a:sym typeface="Canva Sans"/>
                <a:hlinkClick r:id="rId7" tooltip="https://www.quorawebsolution.com/drupal-development-company-in-bangalore"/>
              </a:rPr>
              <a:t>DRUPAL DEVELOPMENT</a:t>
            </a:r>
          </a:p>
          <a:p>
            <a:pPr algn="ctr">
              <a:lnSpc>
                <a:spcPts val="2519"/>
              </a:lnSpc>
            </a:pPr>
          </a:p>
          <a:p>
            <a:pPr algn="ctr">
              <a:lnSpc>
                <a:spcPts val="2519"/>
              </a:lnSpc>
            </a:pPr>
            <a:r>
              <a:rPr lang="en-US" sz="1574" u="sng">
                <a:solidFill>
                  <a:srgbClr val="000000"/>
                </a:solidFill>
                <a:latin typeface="Canva Sans"/>
                <a:ea typeface="Canva Sans"/>
                <a:cs typeface="Canva Sans"/>
                <a:sym typeface="Canva Sans"/>
                <a:hlinkClick r:id="rId8" tooltip="https://www.quorawebsolution.com/website-maintenance-services-in-bangalore"/>
              </a:rPr>
              <a:t>WEBSITE SERVICES</a:t>
            </a:r>
          </a:p>
          <a:p>
            <a:pPr algn="ctr">
              <a:lnSpc>
                <a:spcPts val="2519"/>
              </a:lnSpc>
            </a:pPr>
          </a:p>
          <a:p>
            <a:pPr algn="ctr">
              <a:lnSpc>
                <a:spcPts val="2519"/>
              </a:lnSpc>
            </a:pPr>
            <a:r>
              <a:rPr lang="en-US" sz="1574" u="sng">
                <a:solidFill>
                  <a:srgbClr val="000000"/>
                </a:solidFill>
                <a:latin typeface="Canva Sans"/>
                <a:ea typeface="Canva Sans"/>
                <a:cs typeface="Canva Sans"/>
                <a:sym typeface="Canva Sans"/>
                <a:hlinkClick r:id="rId9" tooltip="https://www.quorawebsolution.com/web-portal-development-company-in-bangalore"/>
              </a:rPr>
              <a:t>WEBPORTAL DEVELOPMENT</a:t>
            </a:r>
          </a:p>
          <a:p>
            <a:pPr algn="ctr">
              <a:lnSpc>
                <a:spcPts val="2519"/>
              </a:lnSpc>
            </a:pPr>
          </a:p>
          <a:p>
            <a:pPr algn="ctr">
              <a:lnSpc>
                <a:spcPts val="2519"/>
              </a:lnSpc>
            </a:pPr>
            <a:r>
              <a:rPr lang="en-US" sz="1574" u="sng">
                <a:solidFill>
                  <a:srgbClr val="000000"/>
                </a:solidFill>
                <a:latin typeface="Canva Sans"/>
                <a:ea typeface="Canva Sans"/>
                <a:cs typeface="Canva Sans"/>
                <a:sym typeface="Canva Sans"/>
                <a:hlinkClick r:id="rId10" tooltip="https://www.quorawebsolution.com/magento-website-development-company-in-bangalore"/>
              </a:rPr>
              <a:t>MAGENTO DEVELOPMENT</a:t>
            </a:r>
          </a:p>
          <a:p>
            <a:pPr algn="ctr">
              <a:lnSpc>
                <a:spcPts val="2519"/>
              </a:lnSpc>
            </a:pPr>
          </a:p>
          <a:p>
            <a:pPr algn="ctr">
              <a:lnSpc>
                <a:spcPts val="2519"/>
              </a:lnSpc>
            </a:pPr>
            <a:r>
              <a:rPr lang="en-US" sz="1574" u="sng">
                <a:solidFill>
                  <a:srgbClr val="000000"/>
                </a:solidFill>
                <a:latin typeface="Canva Sans"/>
                <a:ea typeface="Canva Sans"/>
                <a:cs typeface="Canva Sans"/>
                <a:sym typeface="Canva Sans"/>
                <a:hlinkClick r:id="rId11" tooltip="https://www.quorawebsolution.com/website-development-company-in-bangalore"/>
              </a:rPr>
              <a:t>WEBSITE DEVELOPMENT</a:t>
            </a:r>
          </a:p>
          <a:p>
            <a:pPr algn="ctr">
              <a:lnSpc>
                <a:spcPts val="2519"/>
              </a:lnSpc>
            </a:pPr>
          </a:p>
          <a:p>
            <a:pPr algn="ctr">
              <a:lnSpc>
                <a:spcPts val="2519"/>
              </a:lnSpc>
            </a:pPr>
            <a:r>
              <a:rPr lang="en-US" sz="1574" u="sng">
                <a:solidFill>
                  <a:srgbClr val="000000"/>
                </a:solidFill>
                <a:latin typeface="Canva Sans"/>
                <a:ea typeface="Canva Sans"/>
                <a:cs typeface="Canva Sans"/>
                <a:sym typeface="Canva Sans"/>
                <a:hlinkClick r:id="rId12" tooltip="https://www.quorawebsolution.com/joomla-development-company-in-bangalore"/>
              </a:rPr>
              <a:t>JOOMLA DEVELOPMENT</a:t>
            </a:r>
          </a:p>
          <a:p>
            <a:pPr algn="ctr">
              <a:lnSpc>
                <a:spcPts val="2519"/>
              </a:lnSpc>
            </a:pPr>
          </a:p>
          <a:p>
            <a:pPr algn="ctr">
              <a:lnSpc>
                <a:spcPts val="2519"/>
              </a:lnSpc>
            </a:pPr>
            <a:r>
              <a:rPr lang="en-US" sz="1574" u="sng">
                <a:solidFill>
                  <a:srgbClr val="000000"/>
                </a:solidFill>
                <a:latin typeface="Canva Sans"/>
                <a:ea typeface="Canva Sans"/>
                <a:cs typeface="Canva Sans"/>
                <a:sym typeface="Canva Sans"/>
                <a:hlinkClick r:id="rId13" tooltip="https://www.quorawebsolution.com/small-business-web-design-and-development-company-in-bangalore"/>
              </a:rPr>
              <a:t>SMALL BUSINESS DEVELOPMENT</a:t>
            </a:r>
          </a:p>
          <a:p>
            <a:pPr algn="ctr">
              <a:lnSpc>
                <a:spcPts val="2519"/>
              </a:lnSpc>
            </a:pPr>
          </a:p>
          <a:p>
            <a:pPr algn="ctr">
              <a:lnSpc>
                <a:spcPts val="2519"/>
              </a:lnSpc>
            </a:pPr>
            <a:r>
              <a:rPr lang="en-US" sz="1574" u="sng">
                <a:solidFill>
                  <a:srgbClr val="000000"/>
                </a:solidFill>
                <a:latin typeface="Canva Sans"/>
                <a:ea typeface="Canva Sans"/>
                <a:cs typeface="Canva Sans"/>
                <a:sym typeface="Canva Sans"/>
                <a:hlinkClick r:id="rId14" tooltip="https://www.quorawebsolution.com/cheap-website-development-company-in-bangalore"/>
              </a:rPr>
              <a:t>CHEAP WEBSITE DEVELOPMENT</a:t>
            </a:r>
          </a:p>
          <a:p>
            <a:pPr algn="ctr">
              <a:lnSpc>
                <a:spcPts val="2519"/>
              </a:lnSpc>
            </a:pPr>
          </a:p>
          <a:p>
            <a:pPr algn="ctr">
              <a:lnSpc>
                <a:spcPts val="2519"/>
              </a:lnSpc>
            </a:pPr>
            <a:r>
              <a:rPr lang="en-US" sz="1574" u="sng">
                <a:solidFill>
                  <a:srgbClr val="000000"/>
                </a:solidFill>
                <a:latin typeface="Canva Sans"/>
                <a:ea typeface="Canva Sans"/>
                <a:cs typeface="Canva Sans"/>
                <a:sym typeface="Canva Sans"/>
                <a:hlinkClick r:id="rId15" tooltip="https://www.quorawebsolution.com/static-website-development-company-in-bangalore"/>
              </a:rPr>
              <a:t>STATIC WEBSITE DEVELOPMENT</a:t>
            </a:r>
          </a:p>
          <a:p>
            <a:pPr algn="ctr">
              <a:lnSpc>
                <a:spcPts val="2519"/>
              </a:lnSpc>
            </a:pPr>
          </a:p>
          <a:p>
            <a:pPr algn="ctr">
              <a:lnSpc>
                <a:spcPts val="2519"/>
              </a:lnSpc>
            </a:pPr>
            <a:r>
              <a:rPr lang="en-US" sz="1574" u="sng">
                <a:solidFill>
                  <a:srgbClr val="000000"/>
                </a:solidFill>
                <a:latin typeface="Canva Sans"/>
                <a:ea typeface="Canva Sans"/>
                <a:cs typeface="Canva Sans"/>
                <a:sym typeface="Canva Sans"/>
                <a:hlinkClick r:id="rId16" tooltip="https://www.quorawebsolution.com/dynamic-website-development-company-in-bangalore"/>
              </a:rPr>
              <a:t>DYNAMIC WEBSITE DEVELOPMENT</a:t>
            </a:r>
          </a:p>
          <a:p>
            <a:pPr algn="ctr">
              <a:lnSpc>
                <a:spcPts val="2519"/>
              </a:lnSpc>
            </a:pPr>
          </a:p>
          <a:p>
            <a:pPr algn="ctr">
              <a:lnSpc>
                <a:spcPts val="2519"/>
              </a:lnSpc>
            </a:pPr>
            <a:r>
              <a:rPr lang="en-US" sz="1574" u="sng">
                <a:solidFill>
                  <a:srgbClr val="000000"/>
                </a:solidFill>
                <a:latin typeface="Canva Sans"/>
                <a:ea typeface="Canva Sans"/>
                <a:cs typeface="Canva Sans"/>
                <a:sym typeface="Canva Sans"/>
                <a:hlinkClick r:id="rId17" tooltip="https://www.quorawebsolution.com/website-design-company-in-bangalore"/>
              </a:rPr>
              <a:t>WEBSITE DESIGN COMPANY</a:t>
            </a:r>
          </a:p>
          <a:p>
            <a:pPr algn="ctr">
              <a:lnSpc>
                <a:spcPts val="2519"/>
              </a:lnSpc>
            </a:pPr>
          </a:p>
          <a:p>
            <a:pPr algn="ctr">
              <a:lnSpc>
                <a:spcPts val="2519"/>
              </a:lnSpc>
            </a:pPr>
            <a:r>
              <a:rPr lang="en-US" sz="1574" u="sng">
                <a:solidFill>
                  <a:srgbClr val="000000"/>
                </a:solidFill>
                <a:latin typeface="Canva Sans"/>
                <a:ea typeface="Canva Sans"/>
                <a:cs typeface="Canva Sans"/>
                <a:sym typeface="Canva Sans"/>
                <a:hlinkClick r:id="rId18" tooltip="https://www.quorawebsolution.com/tour-and-travel-website-development-company-in-bangalore"/>
              </a:rPr>
              <a:t>TOUR AND TRAVEL WEBSITE DEVELOPMENT</a:t>
            </a:r>
          </a:p>
          <a:p>
            <a:pPr algn="ctr">
              <a:lnSpc>
                <a:spcPts val="2519"/>
              </a:lnSpc>
              <a:spcBef>
                <a:spcPct val="0"/>
              </a:spcBef>
            </a:pPr>
          </a:p>
        </p:txBody>
      </p:sp>
      <p:sp>
        <p:nvSpPr>
          <p:cNvPr name="TextBox 4" id="4"/>
          <p:cNvSpPr txBox="true"/>
          <p:nvPr/>
        </p:nvSpPr>
        <p:spPr>
          <a:xfrm rot="0">
            <a:off x="1199291" y="704850"/>
            <a:ext cx="4394597" cy="1593399"/>
          </a:xfrm>
          <a:prstGeom prst="rect">
            <a:avLst/>
          </a:prstGeom>
        </p:spPr>
        <p:txBody>
          <a:bodyPr anchor="t" rtlCol="false" tIns="0" lIns="0" bIns="0" rIns="0">
            <a:spAutoFit/>
          </a:bodyPr>
          <a:lstStyle/>
          <a:p>
            <a:pPr algn="ctr">
              <a:lnSpc>
                <a:spcPts val="13414"/>
              </a:lnSpc>
              <a:spcBef>
                <a:spcPct val="0"/>
              </a:spcBef>
            </a:pPr>
            <a:r>
              <a:rPr lang="en-US" b="true" sz="8383">
                <a:solidFill>
                  <a:srgbClr val="000000"/>
                </a:solidFill>
                <a:latin typeface="Canva Sans Bold"/>
                <a:ea typeface="Canva Sans Bold"/>
                <a:cs typeface="Canva Sans Bold"/>
                <a:sym typeface="Canva Sans Bold"/>
              </a:rPr>
              <a:t>Services</a:t>
            </a:r>
          </a:p>
        </p:txBody>
      </p:sp>
    </p:spTree>
  </p:cSld>
  <p:clrMapOvr>
    <a:masterClrMapping/>
  </p:clrMapOvr>
</p:sld>
</file>

<file path=ppt/slides/slide2.xml><?xml version="1.0" encoding="utf-8"?>
<p:sld xmlns:p="http://schemas.openxmlformats.org/presentationml/2006/main" xmlns:a="http://schemas.openxmlformats.org/drawingml/2006/main" xmlns:r="http://schemas.openxmlformats.org/officeDocument/2006/relationships">
  <p:cSld>
    <p:bg>
      <p:bgPr>
        <a:solidFill>
          <a:srgbClr val="0097B2"/>
        </a:solidFill>
      </p:bgPr>
    </p:bg>
    <p:spTree>
      <p:nvGrpSpPr>
        <p:cNvPr id="1" name=""/>
        <p:cNvGrpSpPr/>
        <p:nvPr/>
      </p:nvGrpSpPr>
      <p:grpSpPr>
        <a:xfrm>
          <a:off x="0" y="0"/>
          <a:ext cx="0" cy="0"/>
          <a:chOff x="0" y="0"/>
          <a:chExt cx="0" cy="0"/>
        </a:xfrm>
      </p:grpSpPr>
      <p:sp>
        <p:nvSpPr>
          <p:cNvPr name="Freeform 2" id="2"/>
          <p:cNvSpPr/>
          <p:nvPr/>
        </p:nvSpPr>
        <p:spPr>
          <a:xfrm flipH="false" flipV="false" rot="0">
            <a:off x="2052143" y="315714"/>
            <a:ext cx="14278383" cy="5808217"/>
          </a:xfrm>
          <a:custGeom>
            <a:avLst/>
            <a:gdLst/>
            <a:ahLst/>
            <a:cxnLst/>
            <a:rect r="r" b="b" t="t" l="l"/>
            <a:pathLst>
              <a:path h="5808217" w="14278383">
                <a:moveTo>
                  <a:pt x="0" y="0"/>
                </a:moveTo>
                <a:lnTo>
                  <a:pt x="14278384" y="0"/>
                </a:lnTo>
                <a:lnTo>
                  <a:pt x="14278384" y="5808218"/>
                </a:lnTo>
                <a:lnTo>
                  <a:pt x="0" y="5808218"/>
                </a:lnTo>
                <a:lnTo>
                  <a:pt x="0" y="0"/>
                </a:lnTo>
                <a:close/>
              </a:path>
            </a:pathLst>
          </a:custGeom>
          <a:blipFill>
            <a:blip r:embed="rId2"/>
            <a:stretch>
              <a:fillRect l="0" t="-16428" r="-552" b="-5874"/>
            </a:stretch>
          </a:blipFill>
        </p:spPr>
      </p:sp>
      <p:sp>
        <p:nvSpPr>
          <p:cNvPr name="TextBox 3" id="3"/>
          <p:cNvSpPr txBox="true"/>
          <p:nvPr/>
        </p:nvSpPr>
        <p:spPr>
          <a:xfrm rot="0">
            <a:off x="0" y="8524795"/>
            <a:ext cx="18288000" cy="508827"/>
          </a:xfrm>
          <a:prstGeom prst="rect">
            <a:avLst/>
          </a:prstGeom>
        </p:spPr>
        <p:txBody>
          <a:bodyPr anchor="t" rtlCol="false" tIns="0" lIns="0" bIns="0" rIns="0">
            <a:spAutoFit/>
          </a:bodyPr>
          <a:lstStyle/>
          <a:p>
            <a:pPr algn="ctr">
              <a:lnSpc>
                <a:spcPts val="4373"/>
              </a:lnSpc>
              <a:spcBef>
                <a:spcPct val="0"/>
              </a:spcBef>
            </a:pPr>
            <a:r>
              <a:rPr lang="en-US" sz="2733">
                <a:solidFill>
                  <a:srgbClr val="000000"/>
                </a:solidFill>
                <a:latin typeface="Canva Sans"/>
                <a:ea typeface="Canva Sans"/>
                <a:cs typeface="Canva Sans"/>
                <a:sym typeface="Canva Sans"/>
              </a:rPr>
              <a:t>## The Ultimate Guide to Choosing the Right Website Design &amp; Development Company</a:t>
            </a:r>
          </a:p>
        </p:txBody>
      </p:sp>
      <p:sp>
        <p:nvSpPr>
          <p:cNvPr name="TextBox 4" id="4"/>
          <p:cNvSpPr txBox="true"/>
          <p:nvPr/>
        </p:nvSpPr>
        <p:spPr>
          <a:xfrm rot="0">
            <a:off x="9729327" y="9320907"/>
            <a:ext cx="5038395" cy="508827"/>
          </a:xfrm>
          <a:prstGeom prst="rect">
            <a:avLst/>
          </a:prstGeom>
        </p:spPr>
        <p:txBody>
          <a:bodyPr anchor="t" rtlCol="false" tIns="0" lIns="0" bIns="0" rIns="0">
            <a:spAutoFit/>
          </a:bodyPr>
          <a:lstStyle/>
          <a:p>
            <a:pPr algn="ctr">
              <a:lnSpc>
                <a:spcPts val="4373"/>
              </a:lnSpc>
              <a:spcBef>
                <a:spcPct val="0"/>
              </a:spcBef>
            </a:pPr>
            <a:r>
              <a:rPr lang="en-US" sz="2733">
                <a:solidFill>
                  <a:srgbClr val="000000"/>
                </a:solidFill>
                <a:latin typeface="Canva Sans"/>
                <a:ea typeface="Canva Sans"/>
                <a:cs typeface="Canva Sans"/>
                <a:sym typeface="Canva Sans"/>
              </a:rPr>
              <a:t>www.quorawebsolution.com</a:t>
            </a:r>
          </a:p>
        </p:txBody>
      </p:sp>
    </p:spTree>
  </p:cSld>
  <p:clrMapOvr>
    <a:masterClrMapping/>
  </p:clrMapOvr>
</p:sld>
</file>

<file path=ppt/slides/slide3.xml><?xml version="1.0" encoding="utf-8"?>
<p:sld xmlns:p="http://schemas.openxmlformats.org/presentationml/2006/main" xmlns:a="http://schemas.openxmlformats.org/drawingml/2006/main" xmlns:r="http://schemas.openxmlformats.org/officeDocument/2006/relationships">
  <p:cSld>
    <p:bg>
      <p:bgPr>
        <a:solidFill>
          <a:srgbClr val="0097B2"/>
        </a:solidFill>
      </p:bgPr>
    </p:bg>
    <p:spTree>
      <p:nvGrpSpPr>
        <p:cNvPr id="1" name=""/>
        <p:cNvGrpSpPr/>
        <p:nvPr/>
      </p:nvGrpSpPr>
      <p:grpSpPr>
        <a:xfrm>
          <a:off x="0" y="0"/>
          <a:ext cx="0" cy="0"/>
          <a:chOff x="0" y="0"/>
          <a:chExt cx="0" cy="0"/>
        </a:xfrm>
      </p:grpSpPr>
      <p:sp>
        <p:nvSpPr>
          <p:cNvPr name="Freeform 2" id="2"/>
          <p:cNvSpPr/>
          <p:nvPr/>
        </p:nvSpPr>
        <p:spPr>
          <a:xfrm flipH="false" flipV="false" rot="0">
            <a:off x="2074064" y="304701"/>
            <a:ext cx="14192491" cy="6599384"/>
          </a:xfrm>
          <a:custGeom>
            <a:avLst/>
            <a:gdLst/>
            <a:ahLst/>
            <a:cxnLst/>
            <a:rect r="r" b="b" t="t" l="l"/>
            <a:pathLst>
              <a:path h="6599384" w="14192491">
                <a:moveTo>
                  <a:pt x="0" y="0"/>
                </a:moveTo>
                <a:lnTo>
                  <a:pt x="14192491" y="0"/>
                </a:lnTo>
                <a:lnTo>
                  <a:pt x="14192491" y="6599384"/>
                </a:lnTo>
                <a:lnTo>
                  <a:pt x="0" y="6599384"/>
                </a:lnTo>
                <a:lnTo>
                  <a:pt x="0" y="0"/>
                </a:lnTo>
                <a:close/>
              </a:path>
            </a:pathLst>
          </a:custGeom>
          <a:blipFill>
            <a:blip r:embed="rId2"/>
            <a:stretch>
              <a:fillRect l="0" t="-12332" r="0" b="-2365"/>
            </a:stretch>
          </a:blipFill>
        </p:spPr>
      </p:sp>
      <p:sp>
        <p:nvSpPr>
          <p:cNvPr name="TextBox 3" id="3"/>
          <p:cNvSpPr txBox="true"/>
          <p:nvPr/>
        </p:nvSpPr>
        <p:spPr>
          <a:xfrm rot="0">
            <a:off x="0" y="8403811"/>
            <a:ext cx="18288000" cy="1613727"/>
          </a:xfrm>
          <a:prstGeom prst="rect">
            <a:avLst/>
          </a:prstGeom>
        </p:spPr>
        <p:txBody>
          <a:bodyPr anchor="t" rtlCol="false" tIns="0" lIns="0" bIns="0" rIns="0">
            <a:spAutoFit/>
          </a:bodyPr>
          <a:lstStyle/>
          <a:p>
            <a:pPr algn="ctr">
              <a:lnSpc>
                <a:spcPts val="4373"/>
              </a:lnSpc>
            </a:pPr>
          </a:p>
          <a:p>
            <a:pPr algn="ctr">
              <a:lnSpc>
                <a:spcPts val="4373"/>
              </a:lnSpc>
            </a:pPr>
            <a:r>
              <a:rPr lang="en-US" sz="2733">
                <a:solidFill>
                  <a:srgbClr val="000000"/>
                </a:solidFill>
                <a:latin typeface="Canva Sans"/>
                <a:ea typeface="Canva Sans"/>
                <a:cs typeface="Canva Sans"/>
                <a:sym typeface="Canva Sans"/>
              </a:rPr>
              <a:t>**Introduction:**</a:t>
            </a:r>
          </a:p>
          <a:p>
            <a:pPr algn="ctr">
              <a:lnSpc>
                <a:spcPts val="4373"/>
              </a:lnSpc>
              <a:spcBef>
                <a:spcPct val="0"/>
              </a:spcBef>
            </a:pPr>
          </a:p>
        </p:txBody>
      </p:sp>
      <p:sp>
        <p:nvSpPr>
          <p:cNvPr name="TextBox 4" id="4"/>
          <p:cNvSpPr txBox="true"/>
          <p:nvPr/>
        </p:nvSpPr>
        <p:spPr>
          <a:xfrm rot="0">
            <a:off x="9729327" y="9320907"/>
            <a:ext cx="5038395" cy="508827"/>
          </a:xfrm>
          <a:prstGeom prst="rect">
            <a:avLst/>
          </a:prstGeom>
        </p:spPr>
        <p:txBody>
          <a:bodyPr anchor="t" rtlCol="false" tIns="0" lIns="0" bIns="0" rIns="0">
            <a:spAutoFit/>
          </a:bodyPr>
          <a:lstStyle/>
          <a:p>
            <a:pPr algn="ctr">
              <a:lnSpc>
                <a:spcPts val="4373"/>
              </a:lnSpc>
              <a:spcBef>
                <a:spcPct val="0"/>
              </a:spcBef>
            </a:pPr>
            <a:r>
              <a:rPr lang="en-US" sz="2733">
                <a:solidFill>
                  <a:srgbClr val="000000"/>
                </a:solidFill>
                <a:latin typeface="Canva Sans"/>
                <a:ea typeface="Canva Sans"/>
                <a:cs typeface="Canva Sans"/>
                <a:sym typeface="Canva Sans"/>
              </a:rPr>
              <a:t>www.quorawebsolution.com</a:t>
            </a:r>
          </a:p>
        </p:txBody>
      </p:sp>
    </p:spTree>
  </p:cSld>
  <p:clrMapOvr>
    <a:masterClrMapping/>
  </p:clrMapOvr>
</p:sld>
</file>

<file path=ppt/slides/slide4.xml><?xml version="1.0" encoding="utf-8"?>
<p:sld xmlns:p="http://schemas.openxmlformats.org/presentationml/2006/main" xmlns:a="http://schemas.openxmlformats.org/drawingml/2006/main" xmlns:r="http://schemas.openxmlformats.org/officeDocument/2006/relationships">
  <p:cSld>
    <p:bg>
      <p:bgPr>
        <a:solidFill>
          <a:srgbClr val="0097B2"/>
        </a:solidFill>
      </p:bgPr>
    </p:bg>
    <p:spTree>
      <p:nvGrpSpPr>
        <p:cNvPr id="1" name=""/>
        <p:cNvGrpSpPr/>
        <p:nvPr/>
      </p:nvGrpSpPr>
      <p:grpSpPr>
        <a:xfrm>
          <a:off x="0" y="0"/>
          <a:ext cx="0" cy="0"/>
          <a:chOff x="0" y="0"/>
          <a:chExt cx="0" cy="0"/>
        </a:xfrm>
      </p:grpSpPr>
      <p:sp>
        <p:nvSpPr>
          <p:cNvPr name="Freeform 2" id="2"/>
          <p:cNvSpPr/>
          <p:nvPr/>
        </p:nvSpPr>
        <p:spPr>
          <a:xfrm flipH="false" flipV="false" rot="0">
            <a:off x="2185542" y="295499"/>
            <a:ext cx="14022155" cy="6538858"/>
          </a:xfrm>
          <a:custGeom>
            <a:avLst/>
            <a:gdLst/>
            <a:ahLst/>
            <a:cxnLst/>
            <a:rect r="r" b="b" t="t" l="l"/>
            <a:pathLst>
              <a:path h="6538858" w="14022155">
                <a:moveTo>
                  <a:pt x="0" y="0"/>
                </a:moveTo>
                <a:lnTo>
                  <a:pt x="14022155" y="0"/>
                </a:lnTo>
                <a:lnTo>
                  <a:pt x="14022155" y="6538858"/>
                </a:lnTo>
                <a:lnTo>
                  <a:pt x="0" y="6538858"/>
                </a:lnTo>
                <a:lnTo>
                  <a:pt x="0" y="0"/>
                </a:lnTo>
                <a:close/>
              </a:path>
            </a:pathLst>
          </a:custGeom>
          <a:blipFill>
            <a:blip r:embed="rId2"/>
            <a:stretch>
              <a:fillRect l="0" t="-17694" r="0" b="-3209"/>
            </a:stretch>
          </a:blipFill>
        </p:spPr>
      </p:sp>
      <p:sp>
        <p:nvSpPr>
          <p:cNvPr name="TextBox 3" id="3"/>
          <p:cNvSpPr txBox="true"/>
          <p:nvPr/>
        </p:nvSpPr>
        <p:spPr>
          <a:xfrm rot="0">
            <a:off x="0" y="8403811"/>
            <a:ext cx="18288000" cy="1613727"/>
          </a:xfrm>
          <a:prstGeom prst="rect">
            <a:avLst/>
          </a:prstGeom>
        </p:spPr>
        <p:txBody>
          <a:bodyPr anchor="t" rtlCol="false" tIns="0" lIns="0" bIns="0" rIns="0">
            <a:spAutoFit/>
          </a:bodyPr>
          <a:lstStyle/>
          <a:p>
            <a:pPr algn="ctr">
              <a:lnSpc>
                <a:spcPts val="4373"/>
              </a:lnSpc>
            </a:pPr>
          </a:p>
          <a:p>
            <a:pPr algn="ctr">
              <a:lnSpc>
                <a:spcPts val="4373"/>
              </a:lnSpc>
            </a:pPr>
            <a:r>
              <a:rPr lang="en-US" sz="2733">
                <a:solidFill>
                  <a:srgbClr val="000000"/>
                </a:solidFill>
                <a:latin typeface="Canva Sans"/>
                <a:ea typeface="Canva Sans"/>
                <a:cs typeface="Canva Sans"/>
                <a:sym typeface="Canva Sans"/>
              </a:rPr>
              <a:t>In today's digital world, a website is an indispensable asset for any business. </a:t>
            </a:r>
          </a:p>
          <a:p>
            <a:pPr algn="ctr">
              <a:lnSpc>
                <a:spcPts val="4373"/>
              </a:lnSpc>
              <a:spcBef>
                <a:spcPct val="0"/>
              </a:spcBef>
            </a:pPr>
          </a:p>
        </p:txBody>
      </p:sp>
      <p:sp>
        <p:nvSpPr>
          <p:cNvPr name="TextBox 4" id="4"/>
          <p:cNvSpPr txBox="true"/>
          <p:nvPr/>
        </p:nvSpPr>
        <p:spPr>
          <a:xfrm rot="0">
            <a:off x="9729327" y="9320907"/>
            <a:ext cx="5038395" cy="508827"/>
          </a:xfrm>
          <a:prstGeom prst="rect">
            <a:avLst/>
          </a:prstGeom>
        </p:spPr>
        <p:txBody>
          <a:bodyPr anchor="t" rtlCol="false" tIns="0" lIns="0" bIns="0" rIns="0">
            <a:spAutoFit/>
          </a:bodyPr>
          <a:lstStyle/>
          <a:p>
            <a:pPr algn="ctr">
              <a:lnSpc>
                <a:spcPts val="4373"/>
              </a:lnSpc>
              <a:spcBef>
                <a:spcPct val="0"/>
              </a:spcBef>
            </a:pPr>
            <a:r>
              <a:rPr lang="en-US" sz="2733">
                <a:solidFill>
                  <a:srgbClr val="000000"/>
                </a:solidFill>
                <a:latin typeface="Canva Sans"/>
                <a:ea typeface="Canva Sans"/>
                <a:cs typeface="Canva Sans"/>
                <a:sym typeface="Canva Sans"/>
              </a:rPr>
              <a:t>www.quorawebsolution.com</a:t>
            </a:r>
          </a:p>
        </p:txBody>
      </p:sp>
    </p:spTree>
  </p:cSld>
  <p:clrMapOvr>
    <a:masterClrMapping/>
  </p:clrMapOvr>
</p:sld>
</file>

<file path=ppt/slides/slide5.xml><?xml version="1.0" encoding="utf-8"?>
<p:sld xmlns:p="http://schemas.openxmlformats.org/presentationml/2006/main" xmlns:a="http://schemas.openxmlformats.org/drawingml/2006/main" xmlns:r="http://schemas.openxmlformats.org/officeDocument/2006/relationships">
  <p:cSld>
    <p:bg>
      <p:bgPr>
        <a:solidFill>
          <a:srgbClr val="0097B2"/>
        </a:solidFill>
      </p:bgPr>
    </p:bg>
    <p:spTree>
      <p:nvGrpSpPr>
        <p:cNvPr id="1" name=""/>
        <p:cNvGrpSpPr/>
        <p:nvPr/>
      </p:nvGrpSpPr>
      <p:grpSpPr>
        <a:xfrm>
          <a:off x="0" y="0"/>
          <a:ext cx="0" cy="0"/>
          <a:chOff x="0" y="0"/>
          <a:chExt cx="0" cy="0"/>
        </a:xfrm>
      </p:grpSpPr>
      <p:sp>
        <p:nvSpPr>
          <p:cNvPr name="Freeform 2" id="2"/>
          <p:cNvSpPr/>
          <p:nvPr/>
        </p:nvSpPr>
        <p:spPr>
          <a:xfrm flipH="false" flipV="false" rot="0">
            <a:off x="2344011" y="356555"/>
            <a:ext cx="13810455" cy="6469366"/>
          </a:xfrm>
          <a:custGeom>
            <a:avLst/>
            <a:gdLst/>
            <a:ahLst/>
            <a:cxnLst/>
            <a:rect r="r" b="b" t="t" l="l"/>
            <a:pathLst>
              <a:path h="6469366" w="13810455">
                <a:moveTo>
                  <a:pt x="0" y="0"/>
                </a:moveTo>
                <a:lnTo>
                  <a:pt x="13810455" y="0"/>
                </a:lnTo>
                <a:lnTo>
                  <a:pt x="13810455" y="6469366"/>
                </a:lnTo>
                <a:lnTo>
                  <a:pt x="0" y="6469366"/>
                </a:lnTo>
                <a:lnTo>
                  <a:pt x="0" y="0"/>
                </a:lnTo>
                <a:close/>
              </a:path>
            </a:pathLst>
          </a:custGeom>
          <a:blipFill>
            <a:blip r:embed="rId2"/>
            <a:stretch>
              <a:fillRect l="0" t="-36138" r="0" b="-28818"/>
            </a:stretch>
          </a:blipFill>
        </p:spPr>
      </p:sp>
      <p:sp>
        <p:nvSpPr>
          <p:cNvPr name="TextBox 3" id="3"/>
          <p:cNvSpPr txBox="true"/>
          <p:nvPr/>
        </p:nvSpPr>
        <p:spPr>
          <a:xfrm rot="0">
            <a:off x="0" y="8956261"/>
            <a:ext cx="18288000" cy="508827"/>
          </a:xfrm>
          <a:prstGeom prst="rect">
            <a:avLst/>
          </a:prstGeom>
        </p:spPr>
        <p:txBody>
          <a:bodyPr anchor="t" rtlCol="false" tIns="0" lIns="0" bIns="0" rIns="0">
            <a:spAutoFit/>
          </a:bodyPr>
          <a:lstStyle/>
          <a:p>
            <a:pPr algn="ctr">
              <a:lnSpc>
                <a:spcPts val="4373"/>
              </a:lnSpc>
              <a:spcBef>
                <a:spcPct val="0"/>
              </a:spcBef>
            </a:pPr>
            <a:r>
              <a:rPr lang="en-US" sz="2733">
                <a:solidFill>
                  <a:srgbClr val="000000"/>
                </a:solidFill>
                <a:latin typeface="Canva Sans"/>
                <a:ea typeface="Canva Sans"/>
                <a:cs typeface="Canva Sans"/>
                <a:sym typeface="Canva Sans"/>
              </a:rPr>
              <a:t>It serves as your online storefront, your digital brochure, and your 24/7 customer service representative.</a:t>
            </a:r>
          </a:p>
        </p:txBody>
      </p:sp>
      <p:sp>
        <p:nvSpPr>
          <p:cNvPr name="TextBox 4" id="4"/>
          <p:cNvSpPr txBox="true"/>
          <p:nvPr/>
        </p:nvSpPr>
        <p:spPr>
          <a:xfrm rot="0">
            <a:off x="9729327" y="9320907"/>
            <a:ext cx="5038395" cy="508827"/>
          </a:xfrm>
          <a:prstGeom prst="rect">
            <a:avLst/>
          </a:prstGeom>
        </p:spPr>
        <p:txBody>
          <a:bodyPr anchor="t" rtlCol="false" tIns="0" lIns="0" bIns="0" rIns="0">
            <a:spAutoFit/>
          </a:bodyPr>
          <a:lstStyle/>
          <a:p>
            <a:pPr algn="ctr">
              <a:lnSpc>
                <a:spcPts val="4373"/>
              </a:lnSpc>
              <a:spcBef>
                <a:spcPct val="0"/>
              </a:spcBef>
            </a:pPr>
            <a:r>
              <a:rPr lang="en-US" sz="2733">
                <a:solidFill>
                  <a:srgbClr val="000000"/>
                </a:solidFill>
                <a:latin typeface="Canva Sans"/>
                <a:ea typeface="Canva Sans"/>
                <a:cs typeface="Canva Sans"/>
                <a:sym typeface="Canva Sans"/>
              </a:rPr>
              <a:t>www.quorawebsolution.com</a:t>
            </a:r>
          </a:p>
        </p:txBody>
      </p:sp>
    </p:spTree>
  </p:cSld>
  <p:clrMapOvr>
    <a:masterClrMapping/>
  </p:clrMapOvr>
</p:sld>
</file>

<file path=ppt/slides/slide6.xml><?xml version="1.0" encoding="utf-8"?>
<p:sld xmlns:p="http://schemas.openxmlformats.org/presentationml/2006/main" xmlns:a="http://schemas.openxmlformats.org/drawingml/2006/main">
  <p:cSld>
    <p:bg>
      <p:bgPr>
        <a:solidFill>
          <a:srgbClr val="0097B2"/>
        </a:solidFill>
      </p:bgPr>
    </p:bg>
    <p:spTree>
      <p:nvGrpSpPr>
        <p:cNvPr id="1" name=""/>
        <p:cNvGrpSpPr/>
        <p:nvPr/>
      </p:nvGrpSpPr>
      <p:grpSpPr>
        <a:xfrm>
          <a:off x="0" y="0"/>
          <a:ext cx="0" cy="0"/>
          <a:chOff x="0" y="0"/>
          <a:chExt cx="0" cy="0"/>
        </a:xfrm>
      </p:grpSpPr>
      <p:sp>
        <p:nvSpPr>
          <p:cNvPr name="TextBox 2" id="2"/>
          <p:cNvSpPr txBox="true"/>
          <p:nvPr/>
        </p:nvSpPr>
        <p:spPr>
          <a:xfrm rot="0">
            <a:off x="0" y="3341818"/>
            <a:ext cx="18288000" cy="6033327"/>
          </a:xfrm>
          <a:prstGeom prst="rect">
            <a:avLst/>
          </a:prstGeom>
        </p:spPr>
        <p:txBody>
          <a:bodyPr anchor="t" rtlCol="false" tIns="0" lIns="0" bIns="0" rIns="0">
            <a:spAutoFit/>
          </a:bodyPr>
          <a:lstStyle/>
          <a:p>
            <a:pPr algn="ctr">
              <a:lnSpc>
                <a:spcPts val="4373"/>
              </a:lnSpc>
            </a:pPr>
            <a:r>
              <a:rPr lang="en-US" sz="2733">
                <a:solidFill>
                  <a:srgbClr val="000000"/>
                </a:solidFill>
                <a:latin typeface="Canva Sans"/>
                <a:ea typeface="Canva Sans"/>
                <a:cs typeface="Canva Sans"/>
                <a:sym typeface="Canva Sans"/>
              </a:rPr>
              <a:t> That's why choosing the right website design and development company is crucial for your business's success. This guide provides the essential steps for making an informed decision.</a:t>
            </a:r>
          </a:p>
          <a:p>
            <a:pPr algn="ctr">
              <a:lnSpc>
                <a:spcPts val="4373"/>
              </a:lnSpc>
            </a:pPr>
          </a:p>
          <a:p>
            <a:pPr algn="ctr">
              <a:lnSpc>
                <a:spcPts val="4373"/>
              </a:lnSpc>
            </a:pPr>
            <a:r>
              <a:rPr lang="en-US" sz="2733">
                <a:solidFill>
                  <a:srgbClr val="000000"/>
                </a:solidFill>
                <a:latin typeface="Canva Sans"/>
                <a:ea typeface="Canva Sans"/>
                <a:cs typeface="Canva Sans"/>
                <a:sym typeface="Canva Sans"/>
              </a:rPr>
              <a:t>### 1. Define Your Needs and Goals</a:t>
            </a:r>
          </a:p>
          <a:p>
            <a:pPr algn="ctr">
              <a:lnSpc>
                <a:spcPts val="4373"/>
              </a:lnSpc>
            </a:pPr>
          </a:p>
          <a:p>
            <a:pPr algn="ctr">
              <a:lnSpc>
                <a:spcPts val="4373"/>
              </a:lnSpc>
            </a:pPr>
            <a:r>
              <a:rPr lang="en-US" sz="2733">
                <a:solidFill>
                  <a:srgbClr val="000000"/>
                </a:solidFill>
                <a:latin typeface="Canva Sans"/>
                <a:ea typeface="Canva Sans"/>
                <a:cs typeface="Canva Sans"/>
                <a:sym typeface="Canva Sans"/>
              </a:rPr>
              <a:t>Before you start your search, it's essential to have a clear understanding of what you want to achieve with your website. Consider the following:</a:t>
            </a:r>
          </a:p>
          <a:p>
            <a:pPr algn="ctr">
              <a:lnSpc>
                <a:spcPts val="4373"/>
              </a:lnSpc>
            </a:pPr>
          </a:p>
          <a:p>
            <a:pPr algn="ctr">
              <a:lnSpc>
                <a:spcPts val="4373"/>
              </a:lnSpc>
            </a:pPr>
            <a:r>
              <a:rPr lang="en-US" sz="2733">
                <a:solidFill>
                  <a:srgbClr val="000000"/>
                </a:solidFill>
                <a:latin typeface="Canva Sans"/>
                <a:ea typeface="Canva Sans"/>
                <a:cs typeface="Canva Sans"/>
                <a:sym typeface="Canva Sans"/>
              </a:rPr>
              <a:t>The primary purpose of your website should clearly define its core function or objective. Is it to generate leads, sell products, provide information, or build brand awareness?</a:t>
            </a:r>
          </a:p>
          <a:p>
            <a:pPr algn="ctr">
              <a:lnSpc>
                <a:spcPts val="4373"/>
              </a:lnSpc>
              <a:spcBef>
                <a:spcPct val="0"/>
              </a:spcBef>
            </a:pPr>
          </a:p>
        </p:txBody>
      </p:sp>
      <p:sp>
        <p:nvSpPr>
          <p:cNvPr name="TextBox 3" id="3"/>
          <p:cNvSpPr txBox="true"/>
          <p:nvPr/>
        </p:nvSpPr>
        <p:spPr>
          <a:xfrm rot="0">
            <a:off x="9729327" y="9320907"/>
            <a:ext cx="5038395" cy="508827"/>
          </a:xfrm>
          <a:prstGeom prst="rect">
            <a:avLst/>
          </a:prstGeom>
        </p:spPr>
        <p:txBody>
          <a:bodyPr anchor="t" rtlCol="false" tIns="0" lIns="0" bIns="0" rIns="0">
            <a:spAutoFit/>
          </a:bodyPr>
          <a:lstStyle/>
          <a:p>
            <a:pPr algn="ctr">
              <a:lnSpc>
                <a:spcPts val="4373"/>
              </a:lnSpc>
              <a:spcBef>
                <a:spcPct val="0"/>
              </a:spcBef>
            </a:pPr>
            <a:r>
              <a:rPr lang="en-US" sz="2733">
                <a:solidFill>
                  <a:srgbClr val="000000"/>
                </a:solidFill>
                <a:latin typeface="Canva Sans"/>
                <a:ea typeface="Canva Sans"/>
                <a:cs typeface="Canva Sans"/>
                <a:sym typeface="Canva Sans"/>
              </a:rPr>
              <a:t>www.quorawebsolution.com</a:t>
            </a:r>
          </a:p>
        </p:txBody>
      </p:sp>
    </p:spTree>
  </p:cSld>
  <p:clrMapOvr>
    <a:masterClrMapping/>
  </p:clrMapOvr>
</p:sld>
</file>

<file path=ppt/slides/slide7.xml><?xml version="1.0" encoding="utf-8"?>
<p:sld xmlns:p="http://schemas.openxmlformats.org/presentationml/2006/main" xmlns:a="http://schemas.openxmlformats.org/drawingml/2006/main">
  <p:cSld>
    <p:bg>
      <p:bgPr>
        <a:solidFill>
          <a:srgbClr val="0097B2"/>
        </a:solidFill>
      </p:bgPr>
    </p:bg>
    <p:spTree>
      <p:nvGrpSpPr>
        <p:cNvPr id="1" name=""/>
        <p:cNvGrpSpPr/>
        <p:nvPr/>
      </p:nvGrpSpPr>
      <p:grpSpPr>
        <a:xfrm>
          <a:off x="0" y="0"/>
          <a:ext cx="0" cy="0"/>
          <a:chOff x="0" y="0"/>
          <a:chExt cx="0" cy="0"/>
        </a:xfrm>
      </p:grpSpPr>
      <p:sp>
        <p:nvSpPr>
          <p:cNvPr name="TextBox 2" id="2"/>
          <p:cNvSpPr txBox="true"/>
          <p:nvPr/>
        </p:nvSpPr>
        <p:spPr>
          <a:xfrm rot="0">
            <a:off x="0" y="3289199"/>
            <a:ext cx="18288000" cy="6033327"/>
          </a:xfrm>
          <a:prstGeom prst="rect">
            <a:avLst/>
          </a:prstGeom>
        </p:spPr>
        <p:txBody>
          <a:bodyPr anchor="t" rtlCol="false" tIns="0" lIns="0" bIns="0" rIns="0">
            <a:spAutoFit/>
          </a:bodyPr>
          <a:lstStyle/>
          <a:p>
            <a:pPr algn="ctr">
              <a:lnSpc>
                <a:spcPts val="4373"/>
              </a:lnSpc>
            </a:pPr>
          </a:p>
          <a:p>
            <a:pPr algn="ctr">
              <a:lnSpc>
                <a:spcPts val="4373"/>
              </a:lnSpc>
            </a:pPr>
            <a:r>
              <a:rPr lang="en-US" sz="2733">
                <a:solidFill>
                  <a:srgbClr val="000000"/>
                </a:solidFill>
                <a:latin typeface="Canva Sans"/>
                <a:ea typeface="Canva Sans"/>
                <a:cs typeface="Canva Sans"/>
                <a:sym typeface="Canva Sans"/>
              </a:rPr>
              <a:t>* **Who is your target audience?** Understanding your ideal customer will help you tailor your website's design and content.</a:t>
            </a:r>
          </a:p>
          <a:p>
            <a:pPr algn="ctr">
              <a:lnSpc>
                <a:spcPts val="4373"/>
              </a:lnSpc>
            </a:pPr>
            <a:r>
              <a:rPr lang="en-US" sz="2733">
                <a:solidFill>
                  <a:srgbClr val="000000"/>
                </a:solidFill>
                <a:latin typeface="Canva Sans"/>
                <a:ea typeface="Canva Sans"/>
                <a:cs typeface="Canva Sans"/>
                <a:sym typeface="Canva Sans"/>
              </a:rPr>
              <a:t>* **What is your budget?** Website design and development can range from affordable to high-end. Determine how much you're willing to invest.</a:t>
            </a:r>
          </a:p>
          <a:p>
            <a:pPr algn="ctr">
              <a:lnSpc>
                <a:spcPts val="4373"/>
              </a:lnSpc>
            </a:pPr>
            <a:r>
              <a:rPr lang="en-US" sz="2733">
                <a:solidFill>
                  <a:srgbClr val="000000"/>
                </a:solidFill>
                <a:latin typeface="Canva Sans"/>
                <a:ea typeface="Canva Sans"/>
                <a:cs typeface="Canva Sans"/>
                <a:sym typeface="Canva Sans"/>
              </a:rPr>
              <a:t>* **What features are essential for your website?** Do you need e-commerce functionality, a blog, a contact form, or social media integration?</a:t>
            </a:r>
          </a:p>
          <a:p>
            <a:pPr algn="ctr">
              <a:lnSpc>
                <a:spcPts val="4373"/>
              </a:lnSpc>
            </a:pPr>
          </a:p>
          <a:p>
            <a:pPr algn="ctr">
              <a:lnSpc>
                <a:spcPts val="4373"/>
              </a:lnSpc>
            </a:pPr>
            <a:r>
              <a:rPr lang="en-US" sz="2733">
                <a:solidFill>
                  <a:srgbClr val="000000"/>
                </a:solidFill>
                <a:latin typeface="Canva Sans"/>
                <a:ea typeface="Canva Sans"/>
                <a:cs typeface="Canva Sans"/>
                <a:sym typeface="Canva Sans"/>
              </a:rPr>
              <a:t>### 2. Research and Shortlist Potential Companies</a:t>
            </a:r>
          </a:p>
          <a:p>
            <a:pPr algn="ctr">
              <a:lnSpc>
                <a:spcPts val="4373"/>
              </a:lnSpc>
            </a:pPr>
          </a:p>
          <a:p>
            <a:pPr algn="ctr">
              <a:lnSpc>
                <a:spcPts val="4373"/>
              </a:lnSpc>
              <a:spcBef>
                <a:spcPct val="0"/>
              </a:spcBef>
            </a:pPr>
          </a:p>
        </p:txBody>
      </p:sp>
      <p:sp>
        <p:nvSpPr>
          <p:cNvPr name="TextBox 3" id="3"/>
          <p:cNvSpPr txBox="true"/>
          <p:nvPr/>
        </p:nvSpPr>
        <p:spPr>
          <a:xfrm rot="0">
            <a:off x="9729327" y="9320907"/>
            <a:ext cx="5038395" cy="508827"/>
          </a:xfrm>
          <a:prstGeom prst="rect">
            <a:avLst/>
          </a:prstGeom>
        </p:spPr>
        <p:txBody>
          <a:bodyPr anchor="t" rtlCol="false" tIns="0" lIns="0" bIns="0" rIns="0">
            <a:spAutoFit/>
          </a:bodyPr>
          <a:lstStyle/>
          <a:p>
            <a:pPr algn="ctr">
              <a:lnSpc>
                <a:spcPts val="4373"/>
              </a:lnSpc>
              <a:spcBef>
                <a:spcPct val="0"/>
              </a:spcBef>
            </a:pPr>
            <a:r>
              <a:rPr lang="en-US" sz="2733">
                <a:solidFill>
                  <a:srgbClr val="000000"/>
                </a:solidFill>
                <a:latin typeface="Canva Sans"/>
                <a:ea typeface="Canva Sans"/>
                <a:cs typeface="Canva Sans"/>
                <a:sym typeface="Canva Sans"/>
              </a:rPr>
              <a:t>www.quorawebsolution.com</a:t>
            </a:r>
          </a:p>
        </p:txBody>
      </p:sp>
    </p:spTree>
  </p:cSld>
  <p:clrMapOvr>
    <a:masterClrMapping/>
  </p:clrMapOvr>
</p:sld>
</file>

<file path=ppt/slides/slide8.xml><?xml version="1.0" encoding="utf-8"?>
<p:sld xmlns:p="http://schemas.openxmlformats.org/presentationml/2006/main" xmlns:a="http://schemas.openxmlformats.org/drawingml/2006/main">
  <p:cSld>
    <p:bg>
      <p:bgPr>
        <a:solidFill>
          <a:srgbClr val="0097B2"/>
        </a:solidFill>
      </p:bgPr>
    </p:bg>
    <p:spTree>
      <p:nvGrpSpPr>
        <p:cNvPr id="1" name=""/>
        <p:cNvGrpSpPr/>
        <p:nvPr/>
      </p:nvGrpSpPr>
      <p:grpSpPr>
        <a:xfrm>
          <a:off x="0" y="0"/>
          <a:ext cx="0" cy="0"/>
          <a:chOff x="0" y="0"/>
          <a:chExt cx="0" cy="0"/>
        </a:xfrm>
      </p:grpSpPr>
      <p:sp>
        <p:nvSpPr>
          <p:cNvPr name="TextBox 2" id="2"/>
          <p:cNvSpPr txBox="true"/>
          <p:nvPr/>
        </p:nvSpPr>
        <p:spPr>
          <a:xfrm rot="0">
            <a:off x="0" y="3473366"/>
            <a:ext cx="18288000" cy="6033327"/>
          </a:xfrm>
          <a:prstGeom prst="rect">
            <a:avLst/>
          </a:prstGeom>
        </p:spPr>
        <p:txBody>
          <a:bodyPr anchor="t" rtlCol="false" tIns="0" lIns="0" bIns="0" rIns="0">
            <a:spAutoFit/>
          </a:bodyPr>
          <a:lstStyle/>
          <a:p>
            <a:pPr algn="ctr">
              <a:lnSpc>
                <a:spcPts val="4373"/>
              </a:lnSpc>
            </a:pPr>
          </a:p>
          <a:p>
            <a:pPr algn="ctr">
              <a:lnSpc>
                <a:spcPts val="4373"/>
              </a:lnSpc>
            </a:pPr>
            <a:r>
              <a:rPr lang="en-US" sz="2733">
                <a:solidFill>
                  <a:srgbClr val="000000"/>
                </a:solidFill>
                <a:latin typeface="Canva Sans"/>
                <a:ea typeface="Canva Sans"/>
                <a:cs typeface="Canva Sans"/>
                <a:sym typeface="Canva Sans"/>
              </a:rPr>
              <a:t>Once you have a clear understanding of your needs, start researching potential website design and development companies. Here are some tips:</a:t>
            </a:r>
          </a:p>
          <a:p>
            <a:pPr algn="ctr">
              <a:lnSpc>
                <a:spcPts val="4373"/>
              </a:lnSpc>
            </a:pPr>
          </a:p>
          <a:p>
            <a:pPr algn="ctr">
              <a:lnSpc>
                <a:spcPts val="4373"/>
              </a:lnSpc>
            </a:pPr>
            <a:r>
              <a:rPr lang="en-US" sz="2733">
                <a:solidFill>
                  <a:srgbClr val="000000"/>
                </a:solidFill>
                <a:latin typeface="Canva Sans"/>
                <a:ea typeface="Canva Sans"/>
                <a:cs typeface="Canva Sans"/>
                <a:sym typeface="Canva Sans"/>
              </a:rPr>
              <a:t>* **Read online reviews and testimonials:** Look for companies with positive reviews from past clients.</a:t>
            </a:r>
          </a:p>
          <a:p>
            <a:pPr algn="ctr">
              <a:lnSpc>
                <a:spcPts val="4373"/>
              </a:lnSpc>
            </a:pPr>
            <a:r>
              <a:rPr lang="en-US" sz="2733">
                <a:solidFill>
                  <a:srgbClr val="000000"/>
                </a:solidFill>
                <a:latin typeface="Canva Sans"/>
                <a:ea typeface="Canva Sans"/>
                <a:cs typeface="Canva Sans"/>
                <a:sym typeface="Canva Sans"/>
              </a:rPr>
              <a:t>* **Check their portfolio:** Evaluate their past work to see if their style aligns with your vision.</a:t>
            </a:r>
          </a:p>
          <a:p>
            <a:pPr algn="ctr">
              <a:lnSpc>
                <a:spcPts val="4373"/>
              </a:lnSpc>
            </a:pPr>
            <a:r>
              <a:rPr lang="en-US" sz="2733">
                <a:solidFill>
                  <a:srgbClr val="000000"/>
                </a:solidFill>
                <a:latin typeface="Canva Sans"/>
                <a:ea typeface="Canva Sans"/>
                <a:cs typeface="Canva Sans"/>
                <a:sym typeface="Canva Sans"/>
              </a:rPr>
              <a:t>* **Look for industry-specific experience:** If you're in a niche market, find a company that has experience working with similar businesses.</a:t>
            </a:r>
          </a:p>
          <a:p>
            <a:pPr algn="ctr">
              <a:lnSpc>
                <a:spcPts val="4373"/>
              </a:lnSpc>
            </a:pPr>
            <a:r>
              <a:rPr lang="en-US" sz="2733">
                <a:solidFill>
                  <a:srgbClr val="000000"/>
                </a:solidFill>
                <a:latin typeface="Canva Sans"/>
                <a:ea typeface="Canva Sans"/>
                <a:cs typeface="Canva Sans"/>
                <a:sym typeface="Canva Sans"/>
              </a:rPr>
              <a:t>* **Compare pricing and packages:** Get quotes from several companies to compare their pricing and services.</a:t>
            </a:r>
          </a:p>
          <a:p>
            <a:pPr algn="ctr">
              <a:lnSpc>
                <a:spcPts val="4373"/>
              </a:lnSpc>
              <a:spcBef>
                <a:spcPct val="0"/>
              </a:spcBef>
            </a:pPr>
          </a:p>
        </p:txBody>
      </p:sp>
      <p:sp>
        <p:nvSpPr>
          <p:cNvPr name="TextBox 3" id="3"/>
          <p:cNvSpPr txBox="true"/>
          <p:nvPr/>
        </p:nvSpPr>
        <p:spPr>
          <a:xfrm rot="0">
            <a:off x="9729327" y="9320907"/>
            <a:ext cx="5038395" cy="508827"/>
          </a:xfrm>
          <a:prstGeom prst="rect">
            <a:avLst/>
          </a:prstGeom>
        </p:spPr>
        <p:txBody>
          <a:bodyPr anchor="t" rtlCol="false" tIns="0" lIns="0" bIns="0" rIns="0">
            <a:spAutoFit/>
          </a:bodyPr>
          <a:lstStyle/>
          <a:p>
            <a:pPr algn="ctr">
              <a:lnSpc>
                <a:spcPts val="4373"/>
              </a:lnSpc>
              <a:spcBef>
                <a:spcPct val="0"/>
              </a:spcBef>
            </a:pPr>
            <a:r>
              <a:rPr lang="en-US" sz="2733">
                <a:solidFill>
                  <a:srgbClr val="000000"/>
                </a:solidFill>
                <a:latin typeface="Canva Sans"/>
                <a:ea typeface="Canva Sans"/>
                <a:cs typeface="Canva Sans"/>
                <a:sym typeface="Canva Sans"/>
              </a:rPr>
              <a:t>www.quorawebsolution.com</a:t>
            </a:r>
          </a:p>
        </p:txBody>
      </p:sp>
    </p:spTree>
  </p:cSld>
  <p:clrMapOvr>
    <a:masterClrMapping/>
  </p:clrMapOvr>
</p:sld>
</file>

<file path=ppt/slides/slide9.xml><?xml version="1.0" encoding="utf-8"?>
<p:sld xmlns:p="http://schemas.openxmlformats.org/presentationml/2006/main" xmlns:a="http://schemas.openxmlformats.org/drawingml/2006/main">
  <p:cSld>
    <p:bg>
      <p:bgPr>
        <a:solidFill>
          <a:srgbClr val="0097B2"/>
        </a:solidFill>
      </p:bgPr>
    </p:bg>
    <p:spTree>
      <p:nvGrpSpPr>
        <p:cNvPr id="1" name=""/>
        <p:cNvGrpSpPr/>
        <p:nvPr/>
      </p:nvGrpSpPr>
      <p:grpSpPr>
        <a:xfrm>
          <a:off x="0" y="0"/>
          <a:ext cx="0" cy="0"/>
          <a:chOff x="0" y="0"/>
          <a:chExt cx="0" cy="0"/>
        </a:xfrm>
      </p:grpSpPr>
      <p:sp>
        <p:nvSpPr>
          <p:cNvPr name="TextBox 2" id="2"/>
          <p:cNvSpPr txBox="true"/>
          <p:nvPr/>
        </p:nvSpPr>
        <p:spPr>
          <a:xfrm rot="0">
            <a:off x="0" y="3394437"/>
            <a:ext cx="18288000" cy="5480877"/>
          </a:xfrm>
          <a:prstGeom prst="rect">
            <a:avLst/>
          </a:prstGeom>
        </p:spPr>
        <p:txBody>
          <a:bodyPr anchor="t" rtlCol="false" tIns="0" lIns="0" bIns="0" rIns="0">
            <a:spAutoFit/>
          </a:bodyPr>
          <a:lstStyle/>
          <a:p>
            <a:pPr algn="ctr">
              <a:lnSpc>
                <a:spcPts val="4373"/>
              </a:lnSpc>
            </a:pPr>
          </a:p>
          <a:p>
            <a:pPr algn="ctr">
              <a:lnSpc>
                <a:spcPts val="4373"/>
              </a:lnSpc>
            </a:pPr>
            <a:r>
              <a:rPr lang="en-US" sz="2733">
                <a:solidFill>
                  <a:srgbClr val="000000"/>
                </a:solidFill>
                <a:latin typeface="Canva Sans"/>
                <a:ea typeface="Canva Sans"/>
                <a:cs typeface="Canva Sans"/>
                <a:sym typeface="Canva Sans"/>
              </a:rPr>
              <a:t>### 3. Ask the Right Questions</a:t>
            </a:r>
          </a:p>
          <a:p>
            <a:pPr algn="ctr">
              <a:lnSpc>
                <a:spcPts val="4373"/>
              </a:lnSpc>
            </a:pPr>
          </a:p>
          <a:p>
            <a:pPr algn="ctr">
              <a:lnSpc>
                <a:spcPts val="4373"/>
              </a:lnSpc>
            </a:pPr>
            <a:r>
              <a:rPr lang="en-US" sz="2733">
                <a:solidFill>
                  <a:srgbClr val="000000"/>
                </a:solidFill>
                <a:latin typeface="Canva Sans"/>
                <a:ea typeface="Canva Sans"/>
                <a:cs typeface="Canva Sans"/>
                <a:sym typeface="Canva Sans"/>
              </a:rPr>
              <a:t>When you've narrowed down your options, schedule consultations with a few companies. Ask these questions:</a:t>
            </a:r>
          </a:p>
          <a:p>
            <a:pPr algn="ctr">
              <a:lnSpc>
                <a:spcPts val="4373"/>
              </a:lnSpc>
            </a:pPr>
          </a:p>
          <a:p>
            <a:pPr algn="ctr">
              <a:lnSpc>
                <a:spcPts val="4373"/>
              </a:lnSpc>
            </a:pPr>
            <a:r>
              <a:rPr lang="en-US" sz="2733">
                <a:solidFill>
                  <a:srgbClr val="000000"/>
                </a:solidFill>
                <a:latin typeface="Canva Sans"/>
                <a:ea typeface="Canva Sans"/>
                <a:cs typeface="Canva Sans"/>
                <a:sym typeface="Canva Sans"/>
              </a:rPr>
              <a:t>* **What is their process for website design and development?**</a:t>
            </a:r>
          </a:p>
          <a:p>
            <a:pPr algn="ctr">
              <a:lnSpc>
                <a:spcPts val="4373"/>
              </a:lnSpc>
            </a:pPr>
            <a:r>
              <a:rPr lang="en-US" sz="2733">
                <a:solidFill>
                  <a:srgbClr val="000000"/>
                </a:solidFill>
                <a:latin typeface="Canva Sans"/>
                <a:ea typeface="Canva Sans"/>
                <a:cs typeface="Canva Sans"/>
                <a:sym typeface="Canva Sans"/>
              </a:rPr>
              <a:t>* **How will they ensure your website is mobile-friendly and responsive?**</a:t>
            </a:r>
          </a:p>
          <a:p>
            <a:pPr algn="ctr">
              <a:lnSpc>
                <a:spcPts val="4373"/>
              </a:lnSpc>
            </a:pPr>
            <a:r>
              <a:rPr lang="en-US" sz="2733">
                <a:solidFill>
                  <a:srgbClr val="000000"/>
                </a:solidFill>
                <a:latin typeface="Canva Sans"/>
                <a:ea typeface="Canva Sans"/>
                <a:cs typeface="Canva Sans"/>
                <a:sym typeface="Canva Sans"/>
              </a:rPr>
              <a:t>* **Do they offer ongoing maintenance and support?**</a:t>
            </a:r>
          </a:p>
          <a:p>
            <a:pPr algn="ctr">
              <a:lnSpc>
                <a:spcPts val="4373"/>
              </a:lnSpc>
              <a:spcBef>
                <a:spcPct val="0"/>
              </a:spcBef>
            </a:pPr>
            <a:r>
              <a:rPr lang="en-US" sz="2733">
                <a:solidFill>
                  <a:srgbClr val="000000"/>
                </a:solidFill>
                <a:latin typeface="Canva Sans"/>
                <a:ea typeface="Canva Sans"/>
                <a:cs typeface="Canva Sans"/>
                <a:sym typeface="Canva Sans"/>
              </a:rPr>
              <a:t>* **What is their communication style like?**</a:t>
            </a:r>
          </a:p>
        </p:txBody>
      </p:sp>
      <p:sp>
        <p:nvSpPr>
          <p:cNvPr name="TextBox 3" id="3"/>
          <p:cNvSpPr txBox="true"/>
          <p:nvPr/>
        </p:nvSpPr>
        <p:spPr>
          <a:xfrm rot="0">
            <a:off x="9729327" y="9320907"/>
            <a:ext cx="5038395" cy="508827"/>
          </a:xfrm>
          <a:prstGeom prst="rect">
            <a:avLst/>
          </a:prstGeom>
        </p:spPr>
        <p:txBody>
          <a:bodyPr anchor="t" rtlCol="false" tIns="0" lIns="0" bIns="0" rIns="0">
            <a:spAutoFit/>
          </a:bodyPr>
          <a:lstStyle/>
          <a:p>
            <a:pPr algn="ctr">
              <a:lnSpc>
                <a:spcPts val="4373"/>
              </a:lnSpc>
              <a:spcBef>
                <a:spcPct val="0"/>
              </a:spcBef>
            </a:pPr>
            <a:r>
              <a:rPr lang="en-US" sz="2733">
                <a:solidFill>
                  <a:srgbClr val="000000"/>
                </a:solidFill>
                <a:latin typeface="Canva Sans"/>
                <a:ea typeface="Canva Sans"/>
                <a:cs typeface="Canva Sans"/>
                <a:sym typeface="Canva Sans"/>
              </a:rPr>
              <a:t>www.quorawebsolution.com</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xsi="http://www.w3.org/2001/XMLSchema-instance">
  <dcterms:created xsi:type="dcterms:W3CDTF">2006-08-16T00:00:00Z</dcterms:created>
  <dc:identifier>DAGZu1UuEMo</dc:identifier>
  <dcterms:modified xsi:type="dcterms:W3CDTF">2011-08-01T06:04:30Z</dcterms:modified>
  <cp:revision>1</cp:revision>
  <dc:title>The Ultimate Guide to Choosing the Right Website Design &amp; Development Company</dc:title>
</cp:coreProperties>
</file>