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9428" t="0" r="-29428"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20747"/>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**Can they provide references from past clients?**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4. Evaluate Their Communication and Collaboration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Throughout the selection process, pay attention to how well the company communicates with you. Do they respond promptly to your inquiries? Do they listen to your needs and concerns? Strong communication and collaboration are paramount for the successful completion of any project.</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5. Sign a Contract and Get Started</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20747"/>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Once you've chosen a company, be sure to sign a detailed contract that outlines the scope of work, timeline, and payment terms. Then, get ready to embark on your website development journey!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**Conclusion:**</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Choosing the right website design and development company is a critical decision that can significantly impact your business's success. By following these steps and asking the right questions, you can find a partner who will help you create a website that meets your needs and exceeds your expectations.</a:t>
            </a:r>
          </a:p>
        </p:txBody>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Secrets of Website Design &amp; Development Revealed</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41699"/>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Introduction</a:t>
            </a:r>
          </a:p>
          <a:p>
            <a:pPr algn="ctr">
              <a:lnSpc>
                <a:spcPts val="4373"/>
              </a:lnSpc>
            </a:pPr>
            <a:r>
              <a:rPr lang="en-US" sz="2733">
                <a:solidFill>
                  <a:srgbClr val="000000"/>
                </a:solidFill>
                <a:latin typeface="Canva Sans"/>
                <a:ea typeface="Canva Sans"/>
                <a:cs typeface="Canva Sans"/>
                <a:sym typeface="Canva Sans"/>
              </a:rPr>
              <a:t>Website design and development may seem like a mysterious process, a black box where ideas magically transform into functional online experiences. But the truth is, there are no real secrets, only a deep understanding of user psychology, design principles, and cutting-edge technologies.</a:t>
            </a:r>
          </a:p>
          <a:p>
            <a:pPr algn="ctr">
              <a:lnSpc>
                <a:spcPts val="4373"/>
              </a:lnSpc>
            </a:pPr>
            <a:r>
              <a:rPr lang="en-US" sz="2733">
                <a:solidFill>
                  <a:srgbClr val="000000"/>
                </a:solidFill>
                <a:latin typeface="Canva Sans"/>
                <a:ea typeface="Canva Sans"/>
                <a:cs typeface="Canva Sans"/>
                <a:sym typeface="Canva Sans"/>
              </a:rPr>
              <a:t>This article will pull back the curtain, revealing the key elements that drive successful website creation.</a:t>
            </a:r>
          </a:p>
          <a:p>
            <a:pPr algn="ctr">
              <a:lnSpc>
                <a:spcPts val="4373"/>
              </a:lnSpc>
            </a:pPr>
            <a:r>
              <a:rPr lang="en-US" sz="2733">
                <a:solidFill>
                  <a:srgbClr val="000000"/>
                </a:solidFill>
                <a:latin typeface="Canva Sans"/>
                <a:ea typeface="Canva Sans"/>
                <a:cs typeface="Canva Sans"/>
                <a:sym typeface="Canva Sans"/>
              </a:rPr>
              <a:t>1. User-Centricity: The Foundation of All Great Websites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Understanding </a:t>
            </a:r>
            <a:r>
              <a:rPr lang="en-US" sz="2733">
                <a:solidFill>
                  <a:srgbClr val="000000"/>
                </a:solidFill>
                <a:latin typeface="Canva Sans"/>
                <a:ea typeface="Canva Sans"/>
                <a:cs typeface="Canva Sans"/>
                <a:sym typeface="Canva Sans"/>
              </a:rPr>
              <a:t>Your Audience: Every design decision should stem from a deep understanding of your target audience. Who are they? What are their needs, preferences, and pain points?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68128"/>
            <a:ext cx="18288000" cy="60333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User Personas: Creating detailed user personas helps designers empathize with their target audience and tailor the website experience accordingly.1</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Usability Testing: Continuously testing the website with real users provides invaluable insights into their interactions and identifies areas for improvement.2</a:t>
            </a:r>
          </a:p>
          <a:p>
            <a:pPr algn="ctr">
              <a:lnSpc>
                <a:spcPts val="4373"/>
              </a:lnSpc>
            </a:pPr>
            <a:r>
              <a:rPr lang="en-US" sz="2733">
                <a:solidFill>
                  <a:srgbClr val="000000"/>
                </a:solidFill>
                <a:latin typeface="Canva Sans"/>
                <a:ea typeface="Canva Sans"/>
                <a:cs typeface="Canva Sans"/>
                <a:sym typeface="Canva Sans"/>
              </a:rPr>
              <a:t>2. The Power of Visual Hierarchy</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Guiding the Eye: Visual hierarchy uses size, color, contrast, and placement to guide the user's attention to the most important elements on the page.3</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Clear Call-to-Actions: Prominent and visually appealing calls-to-action (CTAs) encourage user engagement and drive conversions.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9199"/>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4</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Whitespace as a Design Element: Strategic use of whitespace improves readability, reduces visual clutter, and enhances the overall aesthetic appeal.5</a:t>
            </a:r>
          </a:p>
          <a:p>
            <a:pPr algn="ctr">
              <a:lnSpc>
                <a:spcPts val="4373"/>
              </a:lnSpc>
            </a:pPr>
            <a:r>
              <a:rPr lang="en-US" sz="2733">
                <a:solidFill>
                  <a:srgbClr val="000000"/>
                </a:solidFill>
                <a:latin typeface="Canva Sans"/>
                <a:ea typeface="Canva Sans"/>
                <a:cs typeface="Canva Sans"/>
                <a:sym typeface="Canva Sans"/>
              </a:rPr>
              <a:t>3. The Importance of Mobile-First Design</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A Mobile-First World: With the majority of internet traffic now coming from mobile devices, a mobile-first approach is no longer an option, it's a necessity.6</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Responsive Design: Responsive design ensures that your website adapts seamlessly to different screen sizes, providing an optimal experience across all devices.7</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Prioritizing Mobile User Experience: Focus on core functionalities and a clean, uncluttered design for the mobile experience.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83961"/>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8</a:t>
            </a:r>
          </a:p>
          <a:p>
            <a:pPr algn="ctr">
              <a:lnSpc>
                <a:spcPts val="4373"/>
              </a:lnSpc>
            </a:pPr>
            <a:r>
              <a:rPr lang="en-US" sz="2733">
                <a:solidFill>
                  <a:srgbClr val="000000"/>
                </a:solidFill>
                <a:latin typeface="Canva Sans"/>
                <a:ea typeface="Canva Sans"/>
                <a:cs typeface="Canva Sans"/>
                <a:sym typeface="Canva Sans"/>
              </a:rPr>
              <a:t>4. The Role of Content is Paramount</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High-Quality Content: Engaging, informative, and well-written content is crucial for attracting and retaining visitors.9</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SEO Optimization: Optimizing website content for search engines ensures that your website is easily discoverable by potential customers.10</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Content Strategy: A well-defined content strategy guides the creation and distribution of valuable content that resonates with your target audience.11</a:t>
            </a:r>
          </a:p>
          <a:p>
            <a:pPr algn="ctr">
              <a:lnSpc>
                <a:spcPts val="4373"/>
              </a:lnSpc>
            </a:pPr>
            <a:r>
              <a:rPr lang="en-US" sz="2733">
                <a:solidFill>
                  <a:srgbClr val="000000"/>
                </a:solidFill>
                <a:latin typeface="Canva Sans"/>
                <a:ea typeface="Canva Sans"/>
                <a:cs typeface="Canva Sans"/>
                <a:sym typeface="Canva Sans"/>
              </a:rPr>
              <a:t>5. The Ever-Evolving Landscape of Technology</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Staying Ahead of the Curve: The world of web development is constantly evolving.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36580"/>
            <a:ext cx="18288000" cy="5480877"/>
          </a:xfrm>
          <a:prstGeom prst="rect">
            <a:avLst/>
          </a:prstGeom>
        </p:spPr>
        <p:txBody>
          <a:bodyPr anchor="t" rtlCol="false" tIns="0" lIns="0" bIns="0" rIns="0">
            <a:spAutoFit/>
          </a:bodyPr>
          <a:lstStyle/>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Staying abreast of the latest techn</a:t>
            </a:r>
            <a:r>
              <a:rPr lang="en-US" sz="2733">
                <a:solidFill>
                  <a:srgbClr val="000000"/>
                </a:solidFill>
                <a:latin typeface="Canva Sans"/>
                <a:ea typeface="Canva Sans"/>
                <a:cs typeface="Canva Sans"/>
                <a:sym typeface="Canva Sans"/>
              </a:rPr>
              <a:t>ologies, such as artificial intelligence (AI), augmented reality (AR), and virtual reality (VR), is essential for creating cutting-edge online experiences.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Choosing the Right Technology Stack: Selecting the right technology stack (programming languages, frameworks, and databases) is crucial for building a scalable and maintainable website.12</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Accessibility Considerations: Ensuring that your website is accessible to people with disabilities is not only ethical but also legally required in many jurisdictions.13</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The secrets of website design and development lie in a deep understanding of user needs, a commitment to design principles, and a continuous pursuit of innovation. By focusing on these key elements, you can create a website that is not only visually appealing but also effective in achieving your business goals.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9292" t="0" r="-29292"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2143" y="315714"/>
            <a:ext cx="14278383" cy="5808217"/>
          </a:xfrm>
          <a:custGeom>
            <a:avLst/>
            <a:gdLst/>
            <a:ahLst/>
            <a:cxnLst/>
            <a:rect r="r" b="b" t="t" l="l"/>
            <a:pathLst>
              <a:path h="5808217" w="14278383">
                <a:moveTo>
                  <a:pt x="0" y="0"/>
                </a:moveTo>
                <a:lnTo>
                  <a:pt x="14278384" y="0"/>
                </a:lnTo>
                <a:lnTo>
                  <a:pt x="14278384" y="5808218"/>
                </a:lnTo>
                <a:lnTo>
                  <a:pt x="0" y="5808218"/>
                </a:lnTo>
                <a:lnTo>
                  <a:pt x="0" y="0"/>
                </a:lnTo>
                <a:close/>
              </a:path>
            </a:pathLst>
          </a:custGeom>
          <a:blipFill>
            <a:blip r:embed="rId2"/>
            <a:stretch>
              <a:fillRect l="0" t="-16428" r="-552" b="-5874"/>
            </a:stretch>
          </a:blipFill>
        </p:spPr>
      </p:sp>
      <p:sp>
        <p:nvSpPr>
          <p:cNvPr name="TextBox 3" id="3"/>
          <p:cNvSpPr txBox="true"/>
          <p:nvPr/>
        </p:nvSpPr>
        <p:spPr>
          <a:xfrm rot="0">
            <a:off x="0" y="8524795"/>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The Ultimate Guide to Choosing the Right Website Design &amp; Development Company</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4064" y="304701"/>
            <a:ext cx="14192491" cy="6599384"/>
          </a:xfrm>
          <a:custGeom>
            <a:avLst/>
            <a:gdLst/>
            <a:ahLst/>
            <a:cxnLst/>
            <a:rect r="r" b="b" t="t" l="l"/>
            <a:pathLst>
              <a:path h="6599384" w="14192491">
                <a:moveTo>
                  <a:pt x="0" y="0"/>
                </a:moveTo>
                <a:lnTo>
                  <a:pt x="14192491" y="0"/>
                </a:lnTo>
                <a:lnTo>
                  <a:pt x="14192491" y="6599384"/>
                </a:lnTo>
                <a:lnTo>
                  <a:pt x="0" y="6599384"/>
                </a:lnTo>
                <a:lnTo>
                  <a:pt x="0" y="0"/>
                </a:lnTo>
                <a:close/>
              </a:path>
            </a:pathLst>
          </a:custGeom>
          <a:blipFill>
            <a:blip r:embed="rId2"/>
            <a:stretch>
              <a:fillRect l="0" t="-12332" r="0" b="-2365"/>
            </a:stretch>
          </a:blipFill>
        </p:spPr>
      </p:sp>
      <p:sp>
        <p:nvSpPr>
          <p:cNvPr name="TextBox 3" id="3"/>
          <p:cNvSpPr txBox="true"/>
          <p:nvPr/>
        </p:nvSpPr>
        <p:spPr>
          <a:xfrm rot="0">
            <a:off x="0" y="8403811"/>
            <a:ext cx="18288000" cy="16137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**Introduction:**</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85542" y="295499"/>
            <a:ext cx="14022155" cy="6538858"/>
          </a:xfrm>
          <a:custGeom>
            <a:avLst/>
            <a:gdLst/>
            <a:ahLst/>
            <a:cxnLst/>
            <a:rect r="r" b="b" t="t" l="l"/>
            <a:pathLst>
              <a:path h="6538858" w="14022155">
                <a:moveTo>
                  <a:pt x="0" y="0"/>
                </a:moveTo>
                <a:lnTo>
                  <a:pt x="14022155" y="0"/>
                </a:lnTo>
                <a:lnTo>
                  <a:pt x="14022155" y="6538858"/>
                </a:lnTo>
                <a:lnTo>
                  <a:pt x="0" y="6538858"/>
                </a:lnTo>
                <a:lnTo>
                  <a:pt x="0" y="0"/>
                </a:lnTo>
                <a:close/>
              </a:path>
            </a:pathLst>
          </a:custGeom>
          <a:blipFill>
            <a:blip r:embed="rId2"/>
            <a:stretch>
              <a:fillRect l="0" t="-17694" r="0" b="-3209"/>
            </a:stretch>
          </a:blipFill>
        </p:spPr>
      </p:sp>
      <p:sp>
        <p:nvSpPr>
          <p:cNvPr name="TextBox 3" id="3"/>
          <p:cNvSpPr txBox="true"/>
          <p:nvPr/>
        </p:nvSpPr>
        <p:spPr>
          <a:xfrm rot="0">
            <a:off x="0" y="8403811"/>
            <a:ext cx="18288000" cy="16137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 today's digital world, a website is an indispensable asset for any business. </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344011" y="356555"/>
            <a:ext cx="13810455" cy="6469366"/>
          </a:xfrm>
          <a:custGeom>
            <a:avLst/>
            <a:gdLst/>
            <a:ahLst/>
            <a:cxnLst/>
            <a:rect r="r" b="b" t="t" l="l"/>
            <a:pathLst>
              <a:path h="6469366" w="13810455">
                <a:moveTo>
                  <a:pt x="0" y="0"/>
                </a:moveTo>
                <a:lnTo>
                  <a:pt x="13810455" y="0"/>
                </a:lnTo>
                <a:lnTo>
                  <a:pt x="13810455" y="6469366"/>
                </a:lnTo>
                <a:lnTo>
                  <a:pt x="0" y="6469366"/>
                </a:lnTo>
                <a:lnTo>
                  <a:pt x="0" y="0"/>
                </a:lnTo>
                <a:close/>
              </a:path>
            </a:pathLst>
          </a:custGeom>
          <a:blipFill>
            <a:blip r:embed="rId2"/>
            <a:stretch>
              <a:fillRect l="0" t="-36138" r="0" b="-28818"/>
            </a:stretch>
          </a:blipFill>
        </p:spPr>
      </p:sp>
      <p:sp>
        <p:nvSpPr>
          <p:cNvPr name="TextBox 3" id="3"/>
          <p:cNvSpPr txBox="true"/>
          <p:nvPr/>
        </p:nvSpPr>
        <p:spPr>
          <a:xfrm rot="0">
            <a:off x="0" y="8956261"/>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It serves as your online storefront, your digital brochure, and your 24/7 customer service representative.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41818"/>
            <a:ext cx="18288000" cy="60333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That's why choosing the right website design and development company is crucial for your business's success. This guide provides the essential steps for making an informed decision.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1. Define Your Needs and Goals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Before you start your search, it's essential to have a clear understanding of what you want to achieve with your website. Consider the following:</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The primary purpose of your website should clearly define its core function or objective. Is it to generate leads, sell products, provide information, or build brand awareness?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9199"/>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**Who is your target audience?** Understanding your ideal customer will help you tailor your website's design and content.</a:t>
            </a:r>
          </a:p>
          <a:p>
            <a:pPr algn="ctr">
              <a:lnSpc>
                <a:spcPts val="4373"/>
              </a:lnSpc>
            </a:pPr>
            <a:r>
              <a:rPr lang="en-US" sz="2733">
                <a:solidFill>
                  <a:srgbClr val="000000"/>
                </a:solidFill>
                <a:latin typeface="Canva Sans"/>
                <a:ea typeface="Canva Sans"/>
                <a:cs typeface="Canva Sans"/>
                <a:sym typeface="Canva Sans"/>
              </a:rPr>
              <a:t>* **What is your budget?** Website design and development can range from affordable to high-end. Determine how much you're willing to invest.</a:t>
            </a:r>
          </a:p>
          <a:p>
            <a:pPr algn="ctr">
              <a:lnSpc>
                <a:spcPts val="4373"/>
              </a:lnSpc>
            </a:pPr>
            <a:r>
              <a:rPr lang="en-US" sz="2733">
                <a:solidFill>
                  <a:srgbClr val="000000"/>
                </a:solidFill>
                <a:latin typeface="Canva Sans"/>
                <a:ea typeface="Canva Sans"/>
                <a:cs typeface="Canva Sans"/>
                <a:sym typeface="Canva Sans"/>
              </a:rPr>
              <a:t>* **What features are essential for your website?** Do you need e-commerce functionality, a blog, a contact form, or social media integration?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2. Research and Shortlist Potential Companies</a:t>
            </a:r>
          </a:p>
          <a:p>
            <a:pPr algn="ctr">
              <a:lnSpc>
                <a:spcPts val="4373"/>
              </a:lnSpc>
            </a:pP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3366"/>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Once you have a clear understanding of your needs, start researching potential website design and development companies. Here are some tips: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**Read online reviews and testimonials:** Look for companies with positive reviews from past clients.</a:t>
            </a:r>
          </a:p>
          <a:p>
            <a:pPr algn="ctr">
              <a:lnSpc>
                <a:spcPts val="4373"/>
              </a:lnSpc>
            </a:pPr>
            <a:r>
              <a:rPr lang="en-US" sz="2733">
                <a:solidFill>
                  <a:srgbClr val="000000"/>
                </a:solidFill>
                <a:latin typeface="Canva Sans"/>
                <a:ea typeface="Canva Sans"/>
                <a:cs typeface="Canva Sans"/>
                <a:sym typeface="Canva Sans"/>
              </a:rPr>
              <a:t>* **Check their portfolio:** Evaluate their past work to see if their style aligns with your vision.</a:t>
            </a:r>
          </a:p>
          <a:p>
            <a:pPr algn="ctr">
              <a:lnSpc>
                <a:spcPts val="4373"/>
              </a:lnSpc>
            </a:pPr>
            <a:r>
              <a:rPr lang="en-US" sz="2733">
                <a:solidFill>
                  <a:srgbClr val="000000"/>
                </a:solidFill>
                <a:latin typeface="Canva Sans"/>
                <a:ea typeface="Canva Sans"/>
                <a:cs typeface="Canva Sans"/>
                <a:sym typeface="Canva Sans"/>
              </a:rPr>
              <a:t>* **Look for industry-specific experience:** If you're in a niche market, find a company that has experience working with similar businesses.</a:t>
            </a:r>
          </a:p>
          <a:p>
            <a:pPr algn="ctr">
              <a:lnSpc>
                <a:spcPts val="4373"/>
              </a:lnSpc>
            </a:pPr>
            <a:r>
              <a:rPr lang="en-US" sz="2733">
                <a:solidFill>
                  <a:srgbClr val="000000"/>
                </a:solidFill>
                <a:latin typeface="Canva Sans"/>
                <a:ea typeface="Canva Sans"/>
                <a:cs typeface="Canva Sans"/>
                <a:sym typeface="Canva Sans"/>
              </a:rPr>
              <a:t>* **Compare pricing and packages:** Get quotes from several companies to compare their pricing and services.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94437"/>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3. Ask the Right Questions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When you've narrowed down your options, schedule consultations with a few companies. Ask these questions: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**What is their process for website design and development?**</a:t>
            </a:r>
          </a:p>
          <a:p>
            <a:pPr algn="ctr">
              <a:lnSpc>
                <a:spcPts val="4373"/>
              </a:lnSpc>
            </a:pPr>
            <a:r>
              <a:rPr lang="en-US" sz="2733">
                <a:solidFill>
                  <a:srgbClr val="000000"/>
                </a:solidFill>
                <a:latin typeface="Canva Sans"/>
                <a:ea typeface="Canva Sans"/>
                <a:cs typeface="Canva Sans"/>
                <a:sym typeface="Canva Sans"/>
              </a:rPr>
              <a:t>* **How will they ensure your website is mobile-friendly and responsive?**</a:t>
            </a:r>
          </a:p>
          <a:p>
            <a:pPr algn="ctr">
              <a:lnSpc>
                <a:spcPts val="4373"/>
              </a:lnSpc>
            </a:pPr>
            <a:r>
              <a:rPr lang="en-US" sz="2733">
                <a:solidFill>
                  <a:srgbClr val="000000"/>
                </a:solidFill>
                <a:latin typeface="Canva Sans"/>
                <a:ea typeface="Canva Sans"/>
                <a:cs typeface="Canva Sans"/>
                <a:sym typeface="Canva Sans"/>
              </a:rPr>
              <a:t>* **Do they offer ongoing maintenance and support?**</a:t>
            </a:r>
          </a:p>
          <a:p>
            <a:pPr algn="ctr">
              <a:lnSpc>
                <a:spcPts val="4373"/>
              </a:lnSpc>
              <a:spcBef>
                <a:spcPct val="0"/>
              </a:spcBef>
            </a:pPr>
            <a:r>
              <a:rPr lang="en-US" sz="2733">
                <a:solidFill>
                  <a:srgbClr val="000000"/>
                </a:solidFill>
                <a:latin typeface="Canva Sans"/>
                <a:ea typeface="Canva Sans"/>
                <a:cs typeface="Canva Sans"/>
                <a:sym typeface="Canva Sans"/>
              </a:rPr>
              <a:t>* **What is their communication style like?**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DAGZu1UuEMo</dc:identifier>
  <dcterms:modified xsi:type="dcterms:W3CDTF">2011-08-01T06:04:30Z</dcterms:modified>
  <cp:revision>1</cp:revision>
  <dc:title>The Ultimate Guide to Choosing the Right Website Design &amp; Development Company</dc:title>
</cp:coreProperties>
</file>