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8288000" cy="10287000"/>
  <p:notesSz cx="6858000" cy="9144000"/>
  <p:embeddedFontLst>
    <p:embeddedFont>
      <p:font typeface="Canva Sans Bold" charset="1" panose="020B0803030501040103"/>
      <p:regular r:id="rId32"/>
    </p:embeddedFont>
    <p:embeddedFont>
      <p:font typeface="Canva Sans" charset="1" panose="020B0503030501040103"/>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fonts/font32.fntdata" Type="http://schemas.openxmlformats.org/officeDocument/2006/relationships/font"/><Relationship Id="rId33" Target="fonts/font33.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pn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4668" t="0" r="-3466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221903"/>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5. Mobile-Friendly Forms and CTAs</a:t>
            </a:r>
          </a:p>
          <a:p>
            <a:pPr algn="ctr">
              <a:lnSpc>
                <a:spcPts val="4373"/>
              </a:lnSpc>
              <a:spcBef>
                <a:spcPct val="0"/>
              </a:spcBef>
            </a:pPr>
            <a:r>
              <a:rPr lang="en-US" sz="2733">
                <a:solidFill>
                  <a:srgbClr val="000000"/>
                </a:solidFill>
                <a:latin typeface="Canva Sans"/>
                <a:ea typeface="Canva Sans"/>
                <a:cs typeface="Canva Sans"/>
                <a:sym typeface="Canva Sans"/>
              </a:rPr>
              <a:t>Forms should be optimized for touch screens with large input fields and autofill options. Call-to-action (CTA) buttons should be clearly visible and easy to tap.</a:t>
            </a:r>
          </a:p>
          <a:p>
            <a:pPr algn="ctr">
              <a:lnSpc>
                <a:spcPts val="4373"/>
              </a:lnSpc>
              <a:spcBef>
                <a:spcPct val="0"/>
              </a:spcBef>
            </a:pPr>
            <a:r>
              <a:rPr lang="en-US" sz="2733">
                <a:solidFill>
                  <a:srgbClr val="000000"/>
                </a:solidFill>
                <a:latin typeface="Canva Sans"/>
                <a:ea typeface="Canva Sans"/>
                <a:cs typeface="Canva Sans"/>
                <a:sym typeface="Canva Sans"/>
              </a:rPr>
              <a:t>How to Implement Mobile-First Design</a:t>
            </a:r>
          </a:p>
          <a:p>
            <a:pPr algn="ctr">
              <a:lnSpc>
                <a:spcPts val="4373"/>
              </a:lnSpc>
              <a:spcBef>
                <a:spcPct val="0"/>
              </a:spcBef>
            </a:pPr>
            <a:r>
              <a:rPr lang="en-US" sz="2733">
                <a:solidFill>
                  <a:srgbClr val="000000"/>
                </a:solidFill>
                <a:latin typeface="Canva Sans"/>
                <a:ea typeface="Canva Sans"/>
                <a:cs typeface="Canva Sans"/>
                <a:sym typeface="Canva Sans"/>
              </a:rPr>
              <a:t>Step 1: Start with a Mobile Wireframe</a:t>
            </a:r>
          </a:p>
          <a:p>
            <a:pPr algn="ctr">
              <a:lnSpc>
                <a:spcPts val="4373"/>
              </a:lnSpc>
              <a:spcBef>
                <a:spcPct val="0"/>
              </a:spcBef>
            </a:pPr>
            <a:r>
              <a:rPr lang="en-US" sz="2733">
                <a:solidFill>
                  <a:srgbClr val="000000"/>
                </a:solidFill>
                <a:latin typeface="Canva Sans"/>
                <a:ea typeface="Canva Sans"/>
                <a:cs typeface="Canva Sans"/>
                <a:sym typeface="Canva Sans"/>
              </a:rPr>
              <a:t>Begin by sketching out the mobile version of your site before designing for larger screens. Focus on the most important content and actions that users need.</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48775"/>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Step 2: Use a Mobile-First CSS Approach</a:t>
            </a:r>
          </a:p>
          <a:p>
            <a:pPr algn="ctr">
              <a:lnSpc>
                <a:spcPts val="3821"/>
              </a:lnSpc>
              <a:spcBef>
                <a:spcPct val="0"/>
              </a:spcBef>
            </a:pPr>
            <a:r>
              <a:rPr lang="en-US" sz="2729">
                <a:solidFill>
                  <a:srgbClr val="000000"/>
                </a:solidFill>
                <a:latin typeface="Canva Sans"/>
                <a:ea typeface="Canva Sans"/>
                <a:cs typeface="Canva Sans"/>
                <a:sym typeface="Canva Sans"/>
              </a:rPr>
              <a:t>Apply CSS styles starting from the smallest screen size and progressively enhance for larger screens using media queries.</a:t>
            </a:r>
          </a:p>
          <a:p>
            <a:pPr algn="ctr">
              <a:lnSpc>
                <a:spcPts val="3821"/>
              </a:lnSpc>
              <a:spcBef>
                <a:spcPct val="0"/>
              </a:spcBef>
            </a:pPr>
            <a:r>
              <a:rPr lang="en-US" sz="2729">
                <a:solidFill>
                  <a:srgbClr val="000000"/>
                </a:solidFill>
                <a:latin typeface="Canva Sans"/>
                <a:ea typeface="Canva Sans"/>
                <a:cs typeface="Canva Sans"/>
                <a:sym typeface="Canva Sans"/>
              </a:rPr>
              <a:t>Step 3: Optimize Images and Media</a:t>
            </a:r>
          </a:p>
          <a:p>
            <a:pPr algn="ctr">
              <a:lnSpc>
                <a:spcPts val="3821"/>
              </a:lnSpc>
              <a:spcBef>
                <a:spcPct val="0"/>
              </a:spcBef>
            </a:pPr>
            <a:r>
              <a:rPr lang="en-US" sz="2729">
                <a:solidFill>
                  <a:srgbClr val="000000"/>
                </a:solidFill>
                <a:latin typeface="Canva Sans"/>
                <a:ea typeface="Canva Sans"/>
                <a:cs typeface="Canva Sans"/>
                <a:sym typeface="Canva Sans"/>
              </a:rPr>
              <a:t>Use next-gen image formats (WebP, AVIF) and scalable vector graphics (SVGs) to reduce load times.</a:t>
            </a:r>
          </a:p>
          <a:p>
            <a:pPr algn="ctr">
              <a:lnSpc>
                <a:spcPts val="3821"/>
              </a:lnSpc>
              <a:spcBef>
                <a:spcPct val="0"/>
              </a:spcBef>
            </a:pPr>
            <a:r>
              <a:rPr lang="en-US" sz="2729">
                <a:solidFill>
                  <a:srgbClr val="000000"/>
                </a:solidFill>
                <a:latin typeface="Canva Sans"/>
                <a:ea typeface="Canva Sans"/>
                <a:cs typeface="Canva Sans"/>
                <a:sym typeface="Canva Sans"/>
              </a:rPr>
              <a:t>Step 4: Test Across Devices and Browsers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Regularly test your website on different mobile devices and browsers using tools like Google’s Mobile-Friendly Test, BrowserStack, or Lighthouse to identify and fix issues.</a:t>
            </a:r>
          </a:p>
          <a:p>
            <a:pPr algn="ctr">
              <a:lnSpc>
                <a:spcPts val="3821"/>
              </a:lnSpc>
              <a:spcBef>
                <a:spcPct val="0"/>
              </a:spcBef>
            </a:pPr>
            <a:r>
              <a:rPr lang="en-US" sz="2729">
                <a:solidFill>
                  <a:srgbClr val="000000"/>
                </a:solidFill>
                <a:latin typeface="Canva Sans"/>
                <a:ea typeface="Canva Sans"/>
                <a:cs typeface="Canva Sans"/>
                <a:sym typeface="Canva Sans"/>
              </a:rPr>
              <a:t>Step 5: Implement Mobile SEO Best Practices</a:t>
            </a:r>
          </a:p>
          <a:p>
            <a:pPr algn="ctr">
              <a:lnSpc>
                <a:spcPts val="3821"/>
              </a:lnSpc>
              <a:spcBef>
                <a:spcPct val="0"/>
              </a:spcBef>
            </a:pPr>
            <a:r>
              <a:rPr lang="en-US" sz="2729">
                <a:solidFill>
                  <a:srgbClr val="000000"/>
                </a:solidFill>
                <a:latin typeface="Canva Sans"/>
                <a:ea typeface="Canva Sans"/>
                <a:cs typeface="Canva Sans"/>
                <a:sym typeface="Canva Sans"/>
              </a:rPr>
              <a:t>Ensure your website follows mobile SEO guidelines:</a:t>
            </a:r>
          </a:p>
          <a:p>
            <a:pPr algn="ctr">
              <a:lnSpc>
                <a:spcPts val="3821"/>
              </a:lnSpc>
              <a:spcBef>
                <a:spcPct val="0"/>
              </a:spcBef>
            </a:pPr>
            <a:r>
              <a:rPr lang="en-US" sz="2729">
                <a:solidFill>
                  <a:srgbClr val="000000"/>
                </a:solidFill>
                <a:latin typeface="Canva Sans"/>
                <a:ea typeface="Canva Sans"/>
                <a:cs typeface="Canva Sans"/>
                <a:sym typeface="Canva Sans"/>
              </a:rPr>
              <a:t>Utilize structured data markup to enhance how search engines interpret and display your website’s content in search results.</a:t>
            </a:r>
          </a:p>
          <a:p>
            <a:pPr algn="ctr">
              <a:lnSpc>
                <a:spcPts val="3821"/>
              </a:lnSpc>
              <a:spcBef>
                <a:spcPct val="0"/>
              </a:spcBef>
            </a:pPr>
            <a:r>
              <a:rPr lang="en-US" sz="2729">
                <a:solidFill>
                  <a:srgbClr val="000000"/>
                </a:solidFill>
                <a:latin typeface="Canva Sans"/>
                <a:ea typeface="Canva Sans"/>
                <a:cs typeface="Canva Sans"/>
                <a:sym typeface="Canva Sans"/>
              </a:rPr>
              <a:t>Optimize meta tags and headings for mobile search results.</a:t>
            </a:r>
          </a:p>
          <a:p>
            <a:pPr algn="ctr">
              <a:lnSpc>
                <a:spcPts val="3821"/>
              </a:lnSpc>
              <a:spcBef>
                <a:spcPct val="0"/>
              </a:spcBef>
            </a:pPr>
            <a:r>
              <a:rPr lang="en-US" sz="2729">
                <a:solidFill>
                  <a:srgbClr val="000000"/>
                </a:solidFill>
                <a:latin typeface="Canva Sans"/>
                <a:ea typeface="Canva Sans"/>
                <a:cs typeface="Canva Sans"/>
                <a:sym typeface="Canva Sans"/>
              </a:rPr>
              <a:t>Improve internal linking and navigation for better UX.</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50182"/>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A mobile-first website design is no longer optional—it’s the foundation for modern web development. By prioritizing mobile users, businesses can enhance UX, improve search rankings, and stay ahead of the competition. Implementing responsive design principles, performance optimizations, and mobile SEO will ensure a seamless experience for all users, regardless of their device. Now is the time to embrace mobile-first design and future-proof your website!</a:t>
            </a:r>
          </a:p>
        </p:txBody>
      </p:sp>
      <p:sp>
        <p:nvSpPr>
          <p:cNvPr name="TextBox 3" id="3"/>
          <p:cNvSpPr txBox="true"/>
          <p:nvPr/>
        </p:nvSpPr>
        <p:spPr>
          <a:xfrm rot="0">
            <a:off x="0" y="8317992"/>
            <a:ext cx="18288000" cy="940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Ultimate Guide to Modern Website Design: Trends, Best Practices, and Future Innovations</a:t>
            </a:r>
          </a:p>
          <a:p>
            <a:pPr algn="ctr">
              <a:lnSpc>
                <a:spcPts val="3821"/>
              </a:lnSpc>
              <a:spcBef>
                <a:spcPct val="0"/>
              </a:spcBef>
            </a:pPr>
            <a:r>
              <a:rPr lang="en-US" sz="2729">
                <a:solidFill>
                  <a:srgbClr val="000000"/>
                </a:solidFill>
                <a:latin typeface="Canva Sans"/>
                <a:ea typeface="Canva Sans"/>
                <a:cs typeface="Canva Sans"/>
                <a:sym typeface="Canva Sans"/>
              </a:rPr>
              <a:t>Introduction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496789"/>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the rapidly evolving digital landscape, website design plays a crucial role in shaping user experience, brand perception, and overall business success. A well-designed website is more than just aesthetics; it integrates usability, accessibility, and performance to create seamless interactions for users. This guide explores the latest trends, best practices, and future innovations in website design to help businesses stay ahead in the competitive online space.</a:t>
            </a:r>
          </a:p>
          <a:p>
            <a:pPr algn="ctr">
              <a:lnSpc>
                <a:spcPts val="3821"/>
              </a:lnSpc>
              <a:spcBef>
                <a:spcPct val="0"/>
              </a:spcBef>
            </a:pPr>
            <a:r>
              <a:rPr lang="en-US" sz="2729">
                <a:solidFill>
                  <a:srgbClr val="000000"/>
                </a:solidFill>
                <a:latin typeface="Canva Sans"/>
                <a:ea typeface="Canva Sans"/>
                <a:cs typeface="Canva Sans"/>
                <a:sym typeface="Canva Sans"/>
              </a:rPr>
              <a:t>Latest Trends in Modern Website Design</a:t>
            </a:r>
          </a:p>
          <a:p>
            <a:pPr algn="ctr">
              <a:lnSpc>
                <a:spcPts val="3821"/>
              </a:lnSpc>
              <a:spcBef>
                <a:spcPct val="0"/>
              </a:spcBef>
            </a:pPr>
            <a:r>
              <a:rPr lang="en-US" sz="2729">
                <a:solidFill>
                  <a:srgbClr val="000000"/>
                </a:solidFill>
                <a:latin typeface="Canva Sans"/>
                <a:ea typeface="Canva Sans"/>
                <a:cs typeface="Canva Sans"/>
                <a:sym typeface="Canva Sans"/>
              </a:rPr>
              <a:t>1. Minimalist and Clean Aesthetic</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086350"/>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Modern websites emphasize simplicity, whitespace, and clean layouts to enhance readability and usability. The minimalist approach reduces distractions and allows users to focus on key content.</a:t>
            </a:r>
          </a:p>
          <a:p>
            <a:pPr algn="ctr">
              <a:lnSpc>
                <a:spcPts val="3821"/>
              </a:lnSpc>
              <a:spcBef>
                <a:spcPct val="0"/>
              </a:spcBef>
            </a:pPr>
            <a:r>
              <a:rPr lang="en-US" sz="2729">
                <a:solidFill>
                  <a:srgbClr val="000000"/>
                </a:solidFill>
                <a:latin typeface="Canva Sans"/>
                <a:ea typeface="Canva Sans"/>
                <a:cs typeface="Canva Sans"/>
                <a:sym typeface="Canva Sans"/>
              </a:rPr>
              <a:t>2. Dark Mode and Customizable UI</a:t>
            </a:r>
          </a:p>
          <a:p>
            <a:pPr algn="ctr">
              <a:lnSpc>
                <a:spcPts val="3821"/>
              </a:lnSpc>
              <a:spcBef>
                <a:spcPct val="0"/>
              </a:spcBef>
            </a:pPr>
            <a:r>
              <a:rPr lang="en-US" sz="2729">
                <a:solidFill>
                  <a:srgbClr val="000000"/>
                </a:solidFill>
                <a:latin typeface="Canva Sans"/>
                <a:ea typeface="Canva Sans"/>
                <a:cs typeface="Canva Sans"/>
                <a:sym typeface="Canva Sans"/>
              </a:rPr>
              <a:t>Dark mode has gained popularity for its aesthetic appeal and reduced eye strain. Many websites now offer users the ability to switch between light and dark themes for a personalized experience.</a:t>
            </a:r>
          </a:p>
          <a:p>
            <a:pPr algn="ctr">
              <a:lnSpc>
                <a:spcPts val="3821"/>
              </a:lnSpc>
              <a:spcBef>
                <a:spcPct val="0"/>
              </a:spcBef>
            </a:pPr>
            <a:r>
              <a:rPr lang="en-US" sz="2729">
                <a:solidFill>
                  <a:srgbClr val="000000"/>
                </a:solidFill>
                <a:latin typeface="Canva Sans"/>
                <a:ea typeface="Canva Sans"/>
                <a:cs typeface="Canva Sans"/>
                <a:sym typeface="Canva Sans"/>
              </a:rPr>
              <a:t>3. Advanced Microinteractions and Animations</a:t>
            </a:r>
          </a:p>
          <a:p>
            <a:pPr algn="ctr">
              <a:lnSpc>
                <a:spcPts val="3821"/>
              </a:lnSpc>
              <a:spcBef>
                <a:spcPct val="0"/>
              </a:spcBef>
            </a:pPr>
            <a:r>
              <a:rPr lang="en-US" sz="2729">
                <a:solidFill>
                  <a:srgbClr val="000000"/>
                </a:solidFill>
                <a:latin typeface="Canva Sans"/>
                <a:ea typeface="Canva Sans"/>
                <a:cs typeface="Canva Sans"/>
                <a:sym typeface="Canva Sans"/>
              </a:rPr>
              <a:t>Subtle animations, hover effects, and interactive elements help enhance user engagement without overwhelming the experience. These elements provide feedback and create a dynamic browsing experience.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338932"/>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4. AI-Powered Personalization</a:t>
            </a:r>
          </a:p>
          <a:p>
            <a:pPr algn="ctr">
              <a:lnSpc>
                <a:spcPts val="3821"/>
              </a:lnSpc>
              <a:spcBef>
                <a:spcPct val="0"/>
              </a:spcBef>
            </a:pPr>
            <a:r>
              <a:rPr lang="en-US" sz="2729">
                <a:solidFill>
                  <a:srgbClr val="000000"/>
                </a:solidFill>
                <a:latin typeface="Canva Sans"/>
                <a:ea typeface="Canva Sans"/>
                <a:cs typeface="Canva Sans"/>
                <a:sym typeface="Canva Sans"/>
              </a:rPr>
              <a:t>Artificial intelligence is being integrated into web design to deliver personalized user experiences. AI-driven recommendations, chatbots, and adaptive interfaces improve user satisfaction and engagement.</a:t>
            </a:r>
          </a:p>
          <a:p>
            <a:pPr algn="ctr">
              <a:lnSpc>
                <a:spcPts val="3821"/>
              </a:lnSpc>
              <a:spcBef>
                <a:spcPct val="0"/>
              </a:spcBef>
            </a:pPr>
            <a:r>
              <a:rPr lang="en-US" sz="2729">
                <a:solidFill>
                  <a:srgbClr val="000000"/>
                </a:solidFill>
                <a:latin typeface="Canva Sans"/>
                <a:ea typeface="Canva Sans"/>
                <a:cs typeface="Canva Sans"/>
                <a:sym typeface="Canva Sans"/>
              </a:rPr>
              <a:t>5. Voice User Interface (VUI) and Conversational UI</a:t>
            </a:r>
          </a:p>
          <a:p>
            <a:pPr algn="ctr">
              <a:lnSpc>
                <a:spcPts val="3821"/>
              </a:lnSpc>
              <a:spcBef>
                <a:spcPct val="0"/>
              </a:spcBef>
            </a:pPr>
            <a:r>
              <a:rPr lang="en-US" sz="2729">
                <a:solidFill>
                  <a:srgbClr val="000000"/>
                </a:solidFill>
                <a:latin typeface="Canva Sans"/>
                <a:ea typeface="Canva Sans"/>
                <a:cs typeface="Canva Sans"/>
                <a:sym typeface="Canva Sans"/>
              </a:rPr>
              <a:t>With the rise of voice assistants, websites are incorporating voice navigation and AI-powered chatbots to enhance accessibility and usability.</a:t>
            </a:r>
          </a:p>
          <a:p>
            <a:pPr algn="ctr">
              <a:lnSpc>
                <a:spcPts val="3821"/>
              </a:lnSpc>
              <a:spcBef>
                <a:spcPct val="0"/>
              </a:spcBef>
            </a:pPr>
            <a:r>
              <a:rPr lang="en-US" sz="2729">
                <a:solidFill>
                  <a:srgbClr val="000000"/>
                </a:solidFill>
                <a:latin typeface="Canva Sans"/>
                <a:ea typeface="Canva Sans"/>
                <a:cs typeface="Canva Sans"/>
                <a:sym typeface="Canva Sans"/>
              </a:rPr>
              <a:t>6. 3D Elements and Immersive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154527"/>
            <a:ext cx="18288000" cy="28453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Advancements in web technologies allow for the integration of 3D graphics, augmented reality (AR), and virtual reality (VR) elements to create immersive digital experiences.</a:t>
            </a:r>
          </a:p>
          <a:p>
            <a:pPr algn="ctr">
              <a:lnSpc>
                <a:spcPts val="3821"/>
              </a:lnSpc>
              <a:spcBef>
                <a:spcPct val="0"/>
              </a:spcBef>
            </a:pPr>
            <a:r>
              <a:rPr lang="en-US" sz="2729">
                <a:solidFill>
                  <a:srgbClr val="000000"/>
                </a:solidFill>
                <a:latin typeface="Canva Sans"/>
                <a:ea typeface="Canva Sans"/>
                <a:cs typeface="Canva Sans"/>
                <a:sym typeface="Canva Sans"/>
              </a:rPr>
              <a:t>7. Mobile-First and Responsive Design</a:t>
            </a:r>
          </a:p>
          <a:p>
            <a:pPr algn="ctr">
              <a:lnSpc>
                <a:spcPts val="3821"/>
              </a:lnSpc>
              <a:spcBef>
                <a:spcPct val="0"/>
              </a:spcBef>
            </a:pPr>
            <a:r>
              <a:rPr lang="en-US" sz="2729">
                <a:solidFill>
                  <a:srgbClr val="000000"/>
                </a:solidFill>
                <a:latin typeface="Canva Sans"/>
                <a:ea typeface="Canva Sans"/>
                <a:cs typeface="Canva Sans"/>
                <a:sym typeface="Canva Sans"/>
              </a:rPr>
              <a:t>As mobile traffic continues to grow, responsive web design ensures seamless experiences across devices. Mobile-first strategies prioritize touch-friendly navigation and fast-loading elements.</a:t>
            </a:r>
          </a:p>
          <a:p>
            <a:pPr algn="ctr">
              <a:lnSpc>
                <a:spcPts val="3821"/>
              </a:lnSpc>
              <a:spcBef>
                <a:spcPct val="0"/>
              </a:spcBef>
            </a:pPr>
            <a:r>
              <a:rPr lang="en-US" sz="2729">
                <a:solidFill>
                  <a:srgbClr val="000000"/>
                </a:solidFill>
                <a:latin typeface="Canva Sans"/>
                <a:ea typeface="Canva Sans"/>
                <a:cs typeface="Canva Sans"/>
                <a:sym typeface="Canva Sans"/>
              </a:rPr>
              <a:t>Best Practices for Modern Website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5936742"/>
            <a:ext cx="18288000" cy="3321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1. User-Centered Design (UCD)</a:t>
            </a:r>
          </a:p>
          <a:p>
            <a:pPr algn="ctr">
              <a:lnSpc>
                <a:spcPts val="3821"/>
              </a:lnSpc>
              <a:spcBef>
                <a:spcPct val="0"/>
              </a:spcBef>
            </a:pPr>
            <a:r>
              <a:rPr lang="en-US" sz="2729">
                <a:solidFill>
                  <a:srgbClr val="000000"/>
                </a:solidFill>
                <a:latin typeface="Canva Sans"/>
                <a:ea typeface="Canva Sans"/>
                <a:cs typeface="Canva Sans"/>
                <a:sym typeface="Canva Sans"/>
              </a:rPr>
              <a:t>Understanding user behavior and needs is essential for effective website design. Conducting user research, creating personas, and testing prototypes help improve usability and engagement.</a:t>
            </a:r>
          </a:p>
          <a:p>
            <a:pPr algn="ctr">
              <a:lnSpc>
                <a:spcPts val="3821"/>
              </a:lnSpc>
              <a:spcBef>
                <a:spcPct val="0"/>
              </a:spcBef>
            </a:pPr>
            <a:r>
              <a:rPr lang="en-US" sz="2729">
                <a:solidFill>
                  <a:srgbClr val="000000"/>
                </a:solidFill>
                <a:latin typeface="Canva Sans"/>
                <a:ea typeface="Canva Sans"/>
                <a:cs typeface="Canva Sans"/>
                <a:sym typeface="Canva Sans"/>
              </a:rPr>
              <a:t>2. Fast Loading Speeds</a:t>
            </a:r>
          </a:p>
          <a:p>
            <a:pPr algn="ctr">
              <a:lnSpc>
                <a:spcPts val="3821"/>
              </a:lnSpc>
              <a:spcBef>
                <a:spcPct val="0"/>
              </a:spcBef>
            </a:pPr>
            <a:r>
              <a:rPr lang="en-US" sz="2729">
                <a:solidFill>
                  <a:srgbClr val="000000"/>
                </a:solidFill>
                <a:latin typeface="Canva Sans"/>
                <a:ea typeface="Canva Sans"/>
                <a:cs typeface="Canva Sans"/>
                <a:sym typeface="Canva Sans"/>
              </a:rPr>
              <a:t>Website speed significantly impacts user experience and SEO rankings. Optimizing images, leveraging caching, and using Content Delivery Networks (CDNs) improve site performance.</a:t>
            </a:r>
          </a:p>
          <a:p>
            <a:pPr algn="ctr">
              <a:lnSpc>
                <a:spcPts val="3821"/>
              </a:lnSpc>
              <a:spcBef>
                <a:spcPct val="0"/>
              </a:spcBef>
            </a:pPr>
            <a:r>
              <a:rPr lang="en-US" sz="2729">
                <a:solidFill>
                  <a:srgbClr val="000000"/>
                </a:solidFill>
                <a:latin typeface="Canva Sans"/>
                <a:ea typeface="Canva Sans"/>
                <a:cs typeface="Canva Sans"/>
                <a:sym typeface="Canva Sans"/>
              </a:rPr>
              <a:t>3. Accessibility and Inclusive Design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59233"/>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Ensuring that websites are accessible to users with disabilities is a crucial best practice. Using proper color contrast, alt text for images, and keyboard navigation improves inclusivity.</a:t>
            </a:r>
          </a:p>
          <a:p>
            <a:pPr algn="ctr">
              <a:lnSpc>
                <a:spcPts val="3821"/>
              </a:lnSpc>
              <a:spcBef>
                <a:spcPct val="0"/>
              </a:spcBef>
            </a:pPr>
            <a:r>
              <a:rPr lang="en-US" sz="2729">
                <a:solidFill>
                  <a:srgbClr val="000000"/>
                </a:solidFill>
                <a:latin typeface="Canva Sans"/>
                <a:ea typeface="Canva Sans"/>
                <a:cs typeface="Canva Sans"/>
                <a:sym typeface="Canva Sans"/>
              </a:rPr>
              <a:t>4. SEO-Optimized Structure</a:t>
            </a:r>
          </a:p>
          <a:p>
            <a:pPr algn="ctr">
              <a:lnSpc>
                <a:spcPts val="3821"/>
              </a:lnSpc>
              <a:spcBef>
                <a:spcPct val="0"/>
              </a:spcBef>
            </a:pPr>
            <a:r>
              <a:rPr lang="en-US" sz="2729">
                <a:solidFill>
                  <a:srgbClr val="000000"/>
                </a:solidFill>
                <a:latin typeface="Canva Sans"/>
                <a:ea typeface="Canva Sans"/>
                <a:cs typeface="Canva Sans"/>
                <a:sym typeface="Canva Sans"/>
              </a:rPr>
              <a:t>A well-structured website with proper headings, meta descriptions, and schema markup enhances search engine visibility. Optimizing for Core Web Vitals also improves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14323" y="315714"/>
            <a:ext cx="14583115" cy="4519066"/>
          </a:xfrm>
          <a:custGeom>
            <a:avLst/>
            <a:gdLst/>
            <a:ahLst/>
            <a:cxnLst/>
            <a:rect r="r" b="b" t="t" l="l"/>
            <a:pathLst>
              <a:path h="4519066" w="14583115">
                <a:moveTo>
                  <a:pt x="0" y="0"/>
                </a:moveTo>
                <a:lnTo>
                  <a:pt x="14583116" y="0"/>
                </a:lnTo>
                <a:lnTo>
                  <a:pt x="14583116" y="4519066"/>
                </a:lnTo>
                <a:lnTo>
                  <a:pt x="0" y="4519066"/>
                </a:lnTo>
                <a:lnTo>
                  <a:pt x="0" y="0"/>
                </a:lnTo>
                <a:close/>
              </a:path>
            </a:pathLst>
          </a:custGeom>
          <a:blipFill>
            <a:blip r:embed="rId2"/>
            <a:stretch>
              <a:fillRect l="0" t="-27134" r="0" b="-57407"/>
            </a:stretch>
          </a:blipFill>
        </p:spPr>
      </p:sp>
      <p:sp>
        <p:nvSpPr>
          <p:cNvPr name="TextBox 3" id="3"/>
          <p:cNvSpPr txBox="true"/>
          <p:nvPr/>
        </p:nvSpPr>
        <p:spPr>
          <a:xfrm rot="0">
            <a:off x="0" y="7092123"/>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Why Mobile-First Website Design is No Longer Optional: A Deep Dive into Responsive Design</a:t>
            </a:r>
          </a:p>
          <a:p>
            <a:pPr algn="ctr">
              <a:lnSpc>
                <a:spcPts val="4373"/>
              </a:lnSpc>
              <a:spcBef>
                <a:spcPct val="0"/>
              </a:spcBef>
            </a:pPr>
            <a:r>
              <a:rPr lang="en-US" sz="2733">
                <a:solidFill>
                  <a:srgbClr val="000000"/>
                </a:solidFill>
                <a:latin typeface="Canva Sans"/>
                <a:ea typeface="Canva Sans"/>
                <a:cs typeface="Canva Sans"/>
                <a:sym typeface="Canva Sans"/>
              </a:rPr>
              <a:t>Introduction</a:t>
            </a:r>
          </a:p>
          <a:p>
            <a:pPr algn="ctr">
              <a:lnSpc>
                <a:spcPts val="4373"/>
              </a:lnSpc>
              <a:spcBef>
                <a:spcPct val="0"/>
              </a:spcBef>
            </a:pPr>
            <a:r>
              <a:rPr lang="en-US" sz="2733">
                <a:solidFill>
                  <a:srgbClr val="000000"/>
                </a:solidFill>
                <a:latin typeface="Canva Sans"/>
                <a:ea typeface="Canva Sans"/>
                <a:cs typeface="Canva Sans"/>
                <a:sym typeface="Canva Sans"/>
              </a:rPr>
              <a:t>In today’s digital landscape, mobile devices have surpassed desktops as the primary way people access the internet.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65748"/>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5. Secure and Privacy-Focused Design</a:t>
            </a:r>
          </a:p>
          <a:p>
            <a:pPr algn="ctr">
              <a:lnSpc>
                <a:spcPts val="3821"/>
              </a:lnSpc>
              <a:spcBef>
                <a:spcPct val="0"/>
              </a:spcBef>
            </a:pPr>
            <a:r>
              <a:rPr lang="en-US" sz="2729">
                <a:solidFill>
                  <a:srgbClr val="000000"/>
                </a:solidFill>
                <a:latin typeface="Canva Sans"/>
                <a:ea typeface="Canva Sans"/>
                <a:cs typeface="Canva Sans"/>
                <a:sym typeface="Canva Sans"/>
              </a:rPr>
              <a:t>Implementing HTTPS, data encryption, and GDPR-compliant policies help build trust and protect user data.</a:t>
            </a:r>
          </a:p>
          <a:p>
            <a:pPr algn="ctr">
              <a:lnSpc>
                <a:spcPts val="3821"/>
              </a:lnSpc>
              <a:spcBef>
                <a:spcPct val="0"/>
              </a:spcBef>
            </a:pPr>
            <a:r>
              <a:rPr lang="en-US" sz="2729">
                <a:solidFill>
                  <a:srgbClr val="000000"/>
                </a:solidFill>
                <a:latin typeface="Canva Sans"/>
                <a:ea typeface="Canva Sans"/>
                <a:cs typeface="Canva Sans"/>
                <a:sym typeface="Canva Sans"/>
              </a:rPr>
              <a:t>6. Intuitive Navigation and Clear CTAs</a:t>
            </a:r>
          </a:p>
          <a:p>
            <a:pPr algn="ctr">
              <a:lnSpc>
                <a:spcPts val="3821"/>
              </a:lnSpc>
              <a:spcBef>
                <a:spcPct val="0"/>
              </a:spcBef>
            </a:pPr>
            <a:r>
              <a:rPr lang="en-US" sz="2729">
                <a:solidFill>
                  <a:srgbClr val="000000"/>
                </a:solidFill>
                <a:latin typeface="Canva Sans"/>
                <a:ea typeface="Canva Sans"/>
                <a:cs typeface="Canva Sans"/>
                <a:sym typeface="Canva Sans"/>
              </a:rPr>
              <a:t>Simplified menus, logical information architecture, and clear call-to-action (CTA) buttons enhance usability and conversions.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13078"/>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Future Innovations in Website Design</a:t>
            </a:r>
          </a:p>
          <a:p>
            <a:pPr algn="ctr">
              <a:lnSpc>
                <a:spcPts val="3821"/>
              </a:lnSpc>
              <a:spcBef>
                <a:spcPct val="0"/>
              </a:spcBef>
            </a:pPr>
            <a:r>
              <a:rPr lang="en-US" sz="2729">
                <a:solidFill>
                  <a:srgbClr val="000000"/>
                </a:solidFill>
                <a:latin typeface="Canva Sans"/>
                <a:ea typeface="Canva Sans"/>
                <a:cs typeface="Canva Sans"/>
                <a:sym typeface="Canva Sans"/>
              </a:rPr>
              <a:t>1. AI-Generated Web Design</a:t>
            </a:r>
          </a:p>
          <a:p>
            <a:pPr algn="ctr">
              <a:lnSpc>
                <a:spcPts val="3821"/>
              </a:lnSpc>
              <a:spcBef>
                <a:spcPct val="0"/>
              </a:spcBef>
            </a:pPr>
            <a:r>
              <a:rPr lang="en-US" sz="2729">
                <a:solidFill>
                  <a:srgbClr val="000000"/>
                </a:solidFill>
                <a:latin typeface="Canva Sans"/>
                <a:ea typeface="Canva Sans"/>
                <a:cs typeface="Canva Sans"/>
                <a:sym typeface="Canva Sans"/>
              </a:rPr>
              <a:t>AI-powered design tools like automated code generators and layout suggestions will streamline the web development process.</a:t>
            </a:r>
          </a:p>
          <a:p>
            <a:pPr algn="ctr">
              <a:lnSpc>
                <a:spcPts val="3821"/>
              </a:lnSpc>
              <a:spcBef>
                <a:spcPct val="0"/>
              </a:spcBef>
            </a:pPr>
            <a:r>
              <a:rPr lang="en-US" sz="2729">
                <a:solidFill>
                  <a:srgbClr val="000000"/>
                </a:solidFill>
                <a:latin typeface="Canva Sans"/>
                <a:ea typeface="Canva Sans"/>
                <a:cs typeface="Canva Sans"/>
                <a:sym typeface="Canva Sans"/>
              </a:rPr>
              <a:t>2. Blockchain for Web Security</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270766"/>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Decentralized web technologies and blockchain-based authentication may redefine data security and online privacy.</a:t>
            </a:r>
          </a:p>
          <a:p>
            <a:pPr algn="ctr">
              <a:lnSpc>
                <a:spcPts val="3821"/>
              </a:lnSpc>
              <a:spcBef>
                <a:spcPct val="0"/>
              </a:spcBef>
            </a:pPr>
            <a:r>
              <a:rPr lang="en-US" sz="2729">
                <a:solidFill>
                  <a:srgbClr val="000000"/>
                </a:solidFill>
                <a:latin typeface="Canva Sans"/>
                <a:ea typeface="Canva Sans"/>
                <a:cs typeface="Canva Sans"/>
                <a:sym typeface="Canva Sans"/>
              </a:rPr>
              <a:t>3. Web 3.0 and the Decentralized Internet</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7389134"/>
            <a:ext cx="18288000" cy="141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The next phase of the internet, Web 3.0, aims to create a decentralized web experience with enhanced user control over data.</a:t>
            </a:r>
          </a:p>
          <a:p>
            <a:pPr algn="ctr">
              <a:lnSpc>
                <a:spcPts val="3821"/>
              </a:lnSpc>
              <a:spcBef>
                <a:spcPct val="0"/>
              </a:spcBef>
            </a:pPr>
            <a:r>
              <a:rPr lang="en-US" sz="2729">
                <a:solidFill>
                  <a:srgbClr val="000000"/>
                </a:solidFill>
                <a:latin typeface="Canva Sans"/>
                <a:ea typeface="Canva Sans"/>
                <a:cs typeface="Canva Sans"/>
                <a:sym typeface="Canva Sans"/>
              </a:rPr>
              <a:t>4. Augmented Reality (AR) Integration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617928"/>
            <a:ext cx="18288000" cy="3797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AR-enhanced web experiences will enable interactive product previews and immersive storytelling.</a:t>
            </a:r>
          </a:p>
          <a:p>
            <a:pPr algn="ctr">
              <a:lnSpc>
                <a:spcPts val="3821"/>
              </a:lnSpc>
              <a:spcBef>
                <a:spcPct val="0"/>
              </a:spcBef>
            </a:pPr>
            <a:r>
              <a:rPr lang="en-US" sz="2729">
                <a:solidFill>
                  <a:srgbClr val="000000"/>
                </a:solidFill>
                <a:latin typeface="Canva Sans"/>
                <a:ea typeface="Canva Sans"/>
                <a:cs typeface="Canva Sans"/>
                <a:sym typeface="Canva Sans"/>
              </a:rPr>
              <a:t>5. Biometric Authentication for UX</a:t>
            </a:r>
          </a:p>
          <a:p>
            <a:pPr algn="ctr">
              <a:lnSpc>
                <a:spcPts val="3821"/>
              </a:lnSpc>
              <a:spcBef>
                <a:spcPct val="0"/>
              </a:spcBef>
            </a:pPr>
            <a:r>
              <a:rPr lang="en-US" sz="2729">
                <a:solidFill>
                  <a:srgbClr val="000000"/>
                </a:solidFill>
                <a:latin typeface="Canva Sans"/>
                <a:ea typeface="Canva Sans"/>
                <a:cs typeface="Canva Sans"/>
                <a:sym typeface="Canva Sans"/>
              </a:rPr>
              <a:t>Facial recognition and fingerprint authentication will enhance security and streamline login processes.</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Staying updated with modern website design trends and best practices is essential for businesses aiming to create compelling digital experiences. By adopting a user-first approach, leveraging emerging technologies, and prioritizing performance, accessibility, and security, businesses can build future-proof websites that drive engagement and success in the digital age.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1850" t="0" r="-1850"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7272" y="296237"/>
            <a:ext cx="14568100" cy="5064050"/>
          </a:xfrm>
          <a:custGeom>
            <a:avLst/>
            <a:gdLst/>
            <a:ahLst/>
            <a:cxnLst/>
            <a:rect r="r" b="b" t="t" l="l"/>
            <a:pathLst>
              <a:path h="5064050" w="14568100">
                <a:moveTo>
                  <a:pt x="0" y="0"/>
                </a:moveTo>
                <a:lnTo>
                  <a:pt x="14568099" y="0"/>
                </a:lnTo>
                <a:lnTo>
                  <a:pt x="14568099" y="5064049"/>
                </a:lnTo>
                <a:lnTo>
                  <a:pt x="0" y="5064049"/>
                </a:lnTo>
                <a:lnTo>
                  <a:pt x="0" y="0"/>
                </a:lnTo>
                <a:close/>
              </a:path>
            </a:pathLst>
          </a:custGeom>
          <a:blipFill>
            <a:blip r:embed="rId2"/>
            <a:stretch>
              <a:fillRect l="0" t="-38965" r="-361" b="-53512"/>
            </a:stretch>
          </a:blipFill>
        </p:spPr>
      </p:sp>
      <p:sp>
        <p:nvSpPr>
          <p:cNvPr name="TextBox 3" id="3"/>
          <p:cNvSpPr txBox="true"/>
          <p:nvPr/>
        </p:nvSpPr>
        <p:spPr>
          <a:xfrm rot="0">
            <a:off x="0" y="7852856"/>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With over half of global web traffic coming from smartphones and tablets, businesses can no longer afford to ignore mobile users.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57316" y="344092"/>
            <a:ext cx="14489083" cy="4231672"/>
          </a:xfrm>
          <a:custGeom>
            <a:avLst/>
            <a:gdLst/>
            <a:ahLst/>
            <a:cxnLst/>
            <a:rect r="r" b="b" t="t" l="l"/>
            <a:pathLst>
              <a:path h="4231672" w="14489083">
                <a:moveTo>
                  <a:pt x="0" y="0"/>
                </a:moveTo>
                <a:lnTo>
                  <a:pt x="14489082" y="0"/>
                </a:lnTo>
                <a:lnTo>
                  <a:pt x="14489082" y="4231672"/>
                </a:lnTo>
                <a:lnTo>
                  <a:pt x="0" y="4231672"/>
                </a:lnTo>
                <a:lnTo>
                  <a:pt x="0" y="0"/>
                </a:lnTo>
                <a:close/>
              </a:path>
            </a:pathLst>
          </a:custGeom>
          <a:blipFill>
            <a:blip r:embed="rId2"/>
            <a:stretch>
              <a:fillRect l="0" t="-24144" r="0" b="-71395"/>
            </a:stretch>
          </a:blipFill>
        </p:spPr>
      </p:sp>
      <p:sp>
        <p:nvSpPr>
          <p:cNvPr name="TextBox 3" id="3"/>
          <p:cNvSpPr txBox="true"/>
          <p:nvPr/>
        </p:nvSpPr>
        <p:spPr>
          <a:xfrm rot="0">
            <a:off x="0" y="7826547"/>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Mobile-first design has evolved beyond being just a trend—it is now a fundamental requirement for modern web development.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36131" y="333703"/>
            <a:ext cx="14689310" cy="3989355"/>
          </a:xfrm>
          <a:custGeom>
            <a:avLst/>
            <a:gdLst/>
            <a:ahLst/>
            <a:cxnLst/>
            <a:rect r="r" b="b" t="t" l="l"/>
            <a:pathLst>
              <a:path h="3989355" w="14689310">
                <a:moveTo>
                  <a:pt x="0" y="0"/>
                </a:moveTo>
                <a:lnTo>
                  <a:pt x="14689310" y="0"/>
                </a:lnTo>
                <a:lnTo>
                  <a:pt x="14689310" y="3989355"/>
                </a:lnTo>
                <a:lnTo>
                  <a:pt x="0" y="3989355"/>
                </a:lnTo>
                <a:lnTo>
                  <a:pt x="0" y="0"/>
                </a:lnTo>
                <a:close/>
              </a:path>
            </a:pathLst>
          </a:custGeom>
          <a:blipFill>
            <a:blip r:embed="rId2"/>
            <a:stretch>
              <a:fillRect l="0" t="-37822" r="0" b="-107729"/>
            </a:stretch>
          </a:blipFill>
        </p:spPr>
      </p:sp>
      <p:sp>
        <p:nvSpPr>
          <p:cNvPr name="TextBox 3" id="3"/>
          <p:cNvSpPr txBox="true"/>
          <p:nvPr/>
        </p:nvSpPr>
        <p:spPr>
          <a:xfrm rot="0">
            <a:off x="0" y="8063332"/>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This article explores why mobile-first website design is critical, how it impacts user experience (UX) and search engine optimization (SEO), and how businesses can implement it effectively.</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777423"/>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What is Mobile-First Design?</a:t>
            </a:r>
          </a:p>
          <a:p>
            <a:pPr algn="ctr">
              <a:lnSpc>
                <a:spcPts val="4373"/>
              </a:lnSpc>
              <a:spcBef>
                <a:spcPct val="0"/>
              </a:spcBef>
            </a:pPr>
            <a:r>
              <a:rPr lang="en-US" sz="2733">
                <a:solidFill>
                  <a:srgbClr val="000000"/>
                </a:solidFill>
                <a:latin typeface="Canva Sans"/>
                <a:ea typeface="Canva Sans"/>
                <a:cs typeface="Canva Sans"/>
                <a:sym typeface="Canva Sans"/>
              </a:rPr>
              <a:t>Mobile-first design is a web development strategy that prioritizes designing for mobile devices before scaling up to larger screens like desktops and tablets. This approach ensures that websites are optimized for smaller screens, touch navigation, and varying connection speeds. Mobile-first design is part of responsive web design (RWD), where a website dynamically adjusts its layout to fit different screen sizes.</a:t>
            </a:r>
          </a:p>
          <a:p>
            <a:pPr algn="ctr">
              <a:lnSpc>
                <a:spcPts val="4373"/>
              </a:lnSpc>
              <a:spcBef>
                <a:spcPct val="0"/>
              </a:spcBef>
            </a:pPr>
            <a:r>
              <a:rPr lang="en-US" sz="2733">
                <a:solidFill>
                  <a:srgbClr val="000000"/>
                </a:solidFill>
                <a:latin typeface="Canva Sans"/>
                <a:ea typeface="Canva Sans"/>
                <a:cs typeface="Canva Sans"/>
                <a:sym typeface="Canva Sans"/>
              </a:rPr>
              <a:t>Why is Mobile-First Design Important?</a:t>
            </a:r>
          </a:p>
          <a:p>
            <a:pPr algn="ctr">
              <a:lnSpc>
                <a:spcPts val="4373"/>
              </a:lnSpc>
              <a:spcBef>
                <a:spcPct val="0"/>
              </a:spcBef>
            </a:pPr>
            <a:r>
              <a:rPr lang="en-US" sz="2733">
                <a:solidFill>
                  <a:srgbClr val="000000"/>
                </a:solidFill>
                <a:latin typeface="Canva Sans"/>
                <a:ea typeface="Canva Sans"/>
                <a:cs typeface="Canva Sans"/>
                <a:sym typeface="Canva Sans"/>
              </a:rPr>
              <a:t>Google’s Mobile-First Indexing</a:t>
            </a:r>
          </a:p>
          <a:p>
            <a:pPr algn="ctr">
              <a:lnSpc>
                <a:spcPts val="4373"/>
              </a:lnSpc>
              <a:spcBef>
                <a:spcPct val="0"/>
              </a:spcBef>
            </a:pPr>
            <a:r>
              <a:rPr lang="en-US" sz="2733">
                <a:solidFill>
                  <a:srgbClr val="000000"/>
                </a:solidFill>
                <a:latin typeface="Canva Sans"/>
                <a:ea typeface="Canva Sans"/>
                <a:cs typeface="Canva Sans"/>
                <a:sym typeface="Canva Sans"/>
              </a:rPr>
              <a:t> Since 2019, Google has prioritized mobile versions of websites for indexing and ranking. If your website isn’t optimized for mobile users, it could suffer in search rankings.</a:t>
            </a:r>
          </a:p>
          <a:p>
            <a:pPr algn="ctr">
              <a:lnSpc>
                <a:spcPts val="4373"/>
              </a:lnSpc>
              <a:spcBef>
                <a:spcPct val="0"/>
              </a:spcBef>
            </a:pPr>
            <a:r>
              <a:rPr lang="en-US" sz="2733">
                <a:solidFill>
                  <a:srgbClr val="000000"/>
                </a:solidFill>
                <a:latin typeface="Canva Sans"/>
                <a:ea typeface="Canva Sans"/>
                <a:cs typeface="Canva Sans"/>
                <a:sym typeface="Canva Sans"/>
              </a:rPr>
              <a:t>User Behavior Trends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4854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Studies show that mobile devices account for over 60% of web traffic worldwide. Ignoring mobile users can result in poor engagement and high bounce rates.</a:t>
            </a:r>
          </a:p>
          <a:p>
            <a:pPr algn="ctr">
              <a:lnSpc>
                <a:spcPts val="4373"/>
              </a:lnSpc>
              <a:spcBef>
                <a:spcPct val="0"/>
              </a:spcBef>
            </a:pPr>
            <a:r>
              <a:rPr lang="en-US" sz="2733">
                <a:solidFill>
                  <a:srgbClr val="000000"/>
                </a:solidFill>
                <a:latin typeface="Canva Sans"/>
                <a:ea typeface="Canva Sans"/>
                <a:cs typeface="Canva Sans"/>
                <a:sym typeface="Canva Sans"/>
              </a:rPr>
              <a:t>Enhanced User Experience (UX)</a:t>
            </a:r>
          </a:p>
          <a:p>
            <a:pPr algn="ctr">
              <a:lnSpc>
                <a:spcPts val="4373"/>
              </a:lnSpc>
              <a:spcBef>
                <a:spcPct val="0"/>
              </a:spcBef>
            </a:pPr>
            <a:r>
              <a:rPr lang="en-US" sz="2733">
                <a:solidFill>
                  <a:srgbClr val="000000"/>
                </a:solidFill>
                <a:latin typeface="Canva Sans"/>
                <a:ea typeface="Canva Sans"/>
                <a:cs typeface="Canva Sans"/>
                <a:sym typeface="Canva Sans"/>
              </a:rPr>
              <a:t> Mobile-first design ensures intuitive navigation, faster load times, and better accessibility. A positive UX can lead to increased conversions and customer retention.</a:t>
            </a:r>
          </a:p>
          <a:p>
            <a:pPr algn="ctr">
              <a:lnSpc>
                <a:spcPts val="4373"/>
              </a:lnSpc>
              <a:spcBef>
                <a:spcPct val="0"/>
              </a:spcBef>
            </a:pPr>
            <a:r>
              <a:rPr lang="en-US" sz="2733">
                <a:solidFill>
                  <a:srgbClr val="000000"/>
                </a:solidFill>
                <a:latin typeface="Canva Sans"/>
                <a:ea typeface="Canva Sans"/>
                <a:cs typeface="Canva Sans"/>
                <a:sym typeface="Canva Sans"/>
              </a:rPr>
              <a:t>Improved SEO Performance</a:t>
            </a:r>
          </a:p>
          <a:p>
            <a:pPr algn="ctr">
              <a:lnSpc>
                <a:spcPts val="4373"/>
              </a:lnSpc>
              <a:spcBef>
                <a:spcPct val="0"/>
              </a:spcBef>
            </a:pPr>
            <a:r>
              <a:rPr lang="en-US" sz="2733">
                <a:solidFill>
                  <a:srgbClr val="000000"/>
                </a:solidFill>
                <a:latin typeface="Canva Sans"/>
                <a:ea typeface="Canva Sans"/>
                <a:cs typeface="Canva Sans"/>
                <a:sym typeface="Canva Sans"/>
              </a:rPr>
              <a:t> Mobile-friendly websites rank higher on Google, which means more visibility and organic traffic.</a:t>
            </a:r>
          </a:p>
          <a:p>
            <a:pPr algn="ctr">
              <a:lnSpc>
                <a:spcPts val="4373"/>
              </a:lnSpc>
              <a:spcBef>
                <a:spcPct val="0"/>
              </a:spcBef>
            </a:pPr>
            <a:r>
              <a:rPr lang="en-US" sz="2733">
                <a:solidFill>
                  <a:srgbClr val="000000"/>
                </a:solidFill>
                <a:latin typeface="Canva Sans"/>
                <a:ea typeface="Canva Sans"/>
                <a:cs typeface="Canva Sans"/>
                <a:sym typeface="Canva Sans"/>
              </a:rPr>
              <a:t>Competitive Advantage</a:t>
            </a:r>
          </a:p>
          <a:p>
            <a:pPr algn="ctr">
              <a:lnSpc>
                <a:spcPts val="4373"/>
              </a:lnSpc>
              <a:spcBef>
                <a:spcPct val="0"/>
              </a:spcBef>
            </a:pPr>
            <a:r>
              <a:rPr lang="en-US" sz="2733">
                <a:solidFill>
                  <a:srgbClr val="000000"/>
                </a:solidFill>
                <a:latin typeface="Canva Sans"/>
                <a:ea typeface="Canva Sans"/>
                <a:cs typeface="Canva Sans"/>
                <a:sym typeface="Canva Sans"/>
              </a:rPr>
              <a:t> Companies that adopt a mobile-first approach are better positioned to attract and retain customers compared to competitors with outdated web designs.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222141"/>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Key Principles of Mobile-First Design</a:t>
            </a:r>
          </a:p>
          <a:p>
            <a:pPr algn="ctr">
              <a:lnSpc>
                <a:spcPts val="4373"/>
              </a:lnSpc>
              <a:spcBef>
                <a:spcPct val="0"/>
              </a:spcBef>
            </a:pPr>
            <a:r>
              <a:rPr lang="en-US" sz="2733">
                <a:solidFill>
                  <a:srgbClr val="000000"/>
                </a:solidFill>
                <a:latin typeface="Canva Sans"/>
                <a:ea typeface="Canva Sans"/>
                <a:cs typeface="Canva Sans"/>
                <a:sym typeface="Canva Sans"/>
              </a:rPr>
              <a:t>1. Responsive Web Design (RWD)</a:t>
            </a:r>
          </a:p>
          <a:p>
            <a:pPr algn="ctr">
              <a:lnSpc>
                <a:spcPts val="4373"/>
              </a:lnSpc>
              <a:spcBef>
                <a:spcPct val="0"/>
              </a:spcBef>
            </a:pPr>
            <a:r>
              <a:rPr lang="en-US" sz="2733">
                <a:solidFill>
                  <a:srgbClr val="000000"/>
                </a:solidFill>
                <a:latin typeface="Canva Sans"/>
                <a:ea typeface="Canva Sans"/>
                <a:cs typeface="Canva Sans"/>
                <a:sym typeface="Canva Sans"/>
              </a:rPr>
              <a:t>Mobile-first design relies on fluid grids, flexible images, and media queries to ensure a seamless experience across different screen sizes. CSS frameworks like Bootstrap and Tailwind CSS are commonly used to create responsive layouts.</a:t>
            </a:r>
          </a:p>
          <a:p>
            <a:pPr algn="ctr">
              <a:lnSpc>
                <a:spcPts val="4373"/>
              </a:lnSpc>
              <a:spcBef>
                <a:spcPct val="0"/>
              </a:spcBef>
            </a:pPr>
            <a:r>
              <a:rPr lang="en-US" sz="2733">
                <a:solidFill>
                  <a:srgbClr val="000000"/>
                </a:solidFill>
                <a:latin typeface="Canva Sans"/>
                <a:ea typeface="Canva Sans"/>
                <a:cs typeface="Canva Sans"/>
                <a:sym typeface="Canva Sans"/>
              </a:rPr>
              <a:t>2. Prioritizing Speed and Performance</a:t>
            </a:r>
          </a:p>
          <a:p>
            <a:pPr algn="ctr">
              <a:lnSpc>
                <a:spcPts val="4373"/>
              </a:lnSpc>
              <a:spcBef>
                <a:spcPct val="0"/>
              </a:spcBef>
            </a:pPr>
            <a:r>
              <a:rPr lang="en-US" sz="2733">
                <a:solidFill>
                  <a:srgbClr val="000000"/>
                </a:solidFill>
                <a:latin typeface="Canva Sans"/>
                <a:ea typeface="Canva Sans"/>
                <a:cs typeface="Canva Sans"/>
                <a:sym typeface="Canva Sans"/>
              </a:rPr>
              <a:t>Mobile users expect fast-loading websites. Techniques to improve speed include:</a:t>
            </a:r>
          </a:p>
          <a:p>
            <a:pPr algn="ctr">
              <a:lnSpc>
                <a:spcPts val="4373"/>
              </a:lnSpc>
              <a:spcBef>
                <a:spcPct val="0"/>
              </a:spcBef>
            </a:pPr>
            <a:r>
              <a:rPr lang="en-US" sz="2733">
                <a:solidFill>
                  <a:srgbClr val="000000"/>
                </a:solidFill>
                <a:latin typeface="Canva Sans"/>
                <a:ea typeface="Canva Sans"/>
                <a:cs typeface="Canva Sans"/>
                <a:sym typeface="Canva Sans"/>
              </a:rPr>
              <a:t>Compressing images and videos</a:t>
            </a:r>
          </a:p>
          <a:p>
            <a:pPr algn="ctr">
              <a:lnSpc>
                <a:spcPts val="4373"/>
              </a:lnSpc>
              <a:spcBef>
                <a:spcPct val="0"/>
              </a:spcBef>
            </a:pPr>
            <a:r>
              <a:rPr lang="en-US" sz="2733">
                <a:solidFill>
                  <a:srgbClr val="000000"/>
                </a:solidFill>
                <a:latin typeface="Canva Sans"/>
                <a:ea typeface="Canva Sans"/>
                <a:cs typeface="Canva Sans"/>
                <a:sym typeface="Canva Sans"/>
              </a:rPr>
              <a:t>Minimizing JavaScript and CSS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748332"/>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Using content delivery networks (CDNs)</a:t>
            </a:r>
          </a:p>
          <a:p>
            <a:pPr algn="ctr">
              <a:lnSpc>
                <a:spcPts val="4373"/>
              </a:lnSpc>
              <a:spcBef>
                <a:spcPct val="0"/>
              </a:spcBef>
            </a:pPr>
            <a:r>
              <a:rPr lang="en-US" sz="2733">
                <a:solidFill>
                  <a:srgbClr val="000000"/>
                </a:solidFill>
                <a:latin typeface="Canva Sans"/>
                <a:ea typeface="Canva Sans"/>
                <a:cs typeface="Canva Sans"/>
                <a:sym typeface="Canva Sans"/>
              </a:rPr>
              <a:t>Implementing lazy loading</a:t>
            </a:r>
          </a:p>
          <a:p>
            <a:pPr algn="ctr">
              <a:lnSpc>
                <a:spcPts val="4373"/>
              </a:lnSpc>
              <a:spcBef>
                <a:spcPct val="0"/>
              </a:spcBef>
            </a:pPr>
            <a:r>
              <a:rPr lang="en-US" sz="2733">
                <a:solidFill>
                  <a:srgbClr val="000000"/>
                </a:solidFill>
                <a:latin typeface="Canva Sans"/>
                <a:ea typeface="Canva Sans"/>
                <a:cs typeface="Canva Sans"/>
                <a:sym typeface="Canva Sans"/>
              </a:rPr>
              <a:t>3. Touch-Friendly Navigation</a:t>
            </a:r>
          </a:p>
          <a:p>
            <a:pPr algn="ctr">
              <a:lnSpc>
                <a:spcPts val="4373"/>
              </a:lnSpc>
              <a:spcBef>
                <a:spcPct val="0"/>
              </a:spcBef>
            </a:pPr>
            <a:r>
              <a:rPr lang="en-US" sz="2733">
                <a:solidFill>
                  <a:srgbClr val="000000"/>
                </a:solidFill>
                <a:latin typeface="Canva Sans"/>
                <a:ea typeface="Canva Sans"/>
                <a:cs typeface="Canva Sans"/>
                <a:sym typeface="Canva Sans"/>
              </a:rPr>
              <a:t>Since mobile devices rely on touch input, design elements should be finger-friendly with properly sized buttons, easy-to-scroll pages, and simple menus.</a:t>
            </a:r>
          </a:p>
          <a:p>
            <a:pPr algn="ctr">
              <a:lnSpc>
                <a:spcPts val="4373"/>
              </a:lnSpc>
              <a:spcBef>
                <a:spcPct val="0"/>
              </a:spcBef>
            </a:pPr>
            <a:r>
              <a:rPr lang="en-US" sz="2733">
                <a:solidFill>
                  <a:srgbClr val="000000"/>
                </a:solidFill>
                <a:latin typeface="Canva Sans"/>
                <a:ea typeface="Canva Sans"/>
                <a:cs typeface="Canva Sans"/>
                <a:sym typeface="Canva Sans"/>
              </a:rPr>
              <a:t>4. Minimalistic and Scalable Design</a:t>
            </a:r>
          </a:p>
          <a:p>
            <a:pPr algn="ctr">
              <a:lnSpc>
                <a:spcPts val="4373"/>
              </a:lnSpc>
              <a:spcBef>
                <a:spcPct val="0"/>
              </a:spcBef>
            </a:pPr>
            <a:r>
              <a:rPr lang="en-US" sz="2733">
                <a:solidFill>
                  <a:srgbClr val="000000"/>
                </a:solidFill>
                <a:latin typeface="Canva Sans"/>
                <a:ea typeface="Canva Sans"/>
                <a:cs typeface="Canva Sans"/>
                <a:sym typeface="Canva Sans"/>
              </a:rPr>
              <a:t>A clutter-free, minimalistic design improves readability and usability. Designers should focus on essential content and avoid unnecessary elements that slow down performance.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DAGfua_bho4</dc:identifier>
  <dcterms:modified xsi:type="dcterms:W3CDTF">2011-08-01T06:04:30Z</dcterms:modified>
  <cp:revision>1</cp:revision>
  <dc:title>Why Mobile-First Website Design is No Longer Optional: A Deep Dive into Responsive Design</dc:title>
</cp:coreProperties>
</file>