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59347" t="0" r="-59347"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80355"/>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are continuously evolving, driven by technological advancements and changing user expectations. As we step into 2025, businesses and developers must stay updated with the latest trends, tools, and best practices to create high-performing, visually appealing, and user-friendly websites. This guide explores the essential elements of modern web design and development, helping you build a website that stands out in today’s competitive digital landscape.</a:t>
            </a:r>
          </a:p>
          <a:p>
            <a:pPr algn="ctr">
              <a:lnSpc>
                <a:spcPts val="4373"/>
              </a:lnSpc>
              <a:spcBef>
                <a:spcPct val="0"/>
              </a:spcBef>
            </a:pPr>
            <a:r>
              <a:rPr lang="en-US" sz="2733">
                <a:solidFill>
                  <a:srgbClr val="000000"/>
                </a:solidFill>
                <a:latin typeface="Canva Sans"/>
                <a:ea typeface="Canva Sans"/>
                <a:cs typeface="Canva Sans"/>
                <a:sym typeface="Canva Sans"/>
              </a:rPr>
              <a:t>Latest Trends in Website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1. AI-Powered Web Design</a:t>
            </a:r>
          </a:p>
          <a:p>
            <a:pPr algn="ctr">
              <a:lnSpc>
                <a:spcPts val="4373"/>
              </a:lnSpc>
              <a:spcBef>
                <a:spcPct val="0"/>
              </a:spcBef>
            </a:pPr>
            <a:r>
              <a:rPr lang="en-US" sz="2733">
                <a:solidFill>
                  <a:srgbClr val="000000"/>
                </a:solidFill>
                <a:latin typeface="Canva Sans"/>
                <a:ea typeface="Canva Sans"/>
                <a:cs typeface="Canva Sans"/>
                <a:sym typeface="Canva Sans"/>
              </a:rPr>
              <a:t>Artificial Intelligence (AI) is transforming web design by automating tasks, generating code, and personalizing user experiences. AI-driven website builders, such as Wix ADI and Bookmark, allow users to create stunning sites without coding knowledge.</a:t>
            </a:r>
          </a:p>
          <a:p>
            <a:pPr algn="ctr">
              <a:lnSpc>
                <a:spcPts val="4373"/>
              </a:lnSpc>
              <a:spcBef>
                <a:spcPct val="0"/>
              </a:spcBef>
            </a:pPr>
            <a:r>
              <a:rPr lang="en-US" sz="2733">
                <a:solidFill>
                  <a:srgbClr val="000000"/>
                </a:solidFill>
                <a:latin typeface="Canva Sans"/>
                <a:ea typeface="Canva Sans"/>
                <a:cs typeface="Canva Sans"/>
                <a:sym typeface="Canva Sans"/>
              </a:rPr>
              <a:t>2. Dark Mode and Minimalist Aesthetics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86789"/>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Dark mode has gained popularity for its sleek appearance and reduced eye strain. Combined with minimalist design principles, websites in 2025 are expected to feature clean layouts, ample white space, and intuitive navigation.</a:t>
            </a:r>
          </a:p>
          <a:p>
            <a:pPr algn="ctr">
              <a:lnSpc>
                <a:spcPts val="3821"/>
              </a:lnSpc>
              <a:spcBef>
                <a:spcPct val="0"/>
              </a:spcBef>
            </a:pPr>
            <a:r>
              <a:rPr lang="en-US" sz="2729">
                <a:solidFill>
                  <a:srgbClr val="000000"/>
                </a:solidFill>
                <a:latin typeface="Canva Sans"/>
                <a:ea typeface="Canva Sans"/>
                <a:cs typeface="Canva Sans"/>
                <a:sym typeface="Canva Sans"/>
              </a:rPr>
              <a:t>3. Voice Search Optimization</a:t>
            </a:r>
          </a:p>
          <a:p>
            <a:pPr algn="ctr">
              <a:lnSpc>
                <a:spcPts val="3821"/>
              </a:lnSpc>
              <a:spcBef>
                <a:spcPct val="0"/>
              </a:spcBef>
            </a:pPr>
            <a:r>
              <a:rPr lang="en-US" sz="2729">
                <a:solidFill>
                  <a:srgbClr val="000000"/>
                </a:solidFill>
                <a:latin typeface="Canva Sans"/>
                <a:ea typeface="Canva Sans"/>
                <a:cs typeface="Canva Sans"/>
                <a:sym typeface="Canva Sans"/>
              </a:rPr>
              <a:t>With the rise of voice assistants like Alexa, Siri, and Google Assistant, optimizing websites for voice search is crucial. This involves using conversational keywords, structured data, and ensuring fast page load times.</a:t>
            </a:r>
          </a:p>
          <a:p>
            <a:pPr algn="ctr">
              <a:lnSpc>
                <a:spcPts val="3821"/>
              </a:lnSpc>
              <a:spcBef>
                <a:spcPct val="0"/>
              </a:spcBef>
            </a:pPr>
            <a:r>
              <a:rPr lang="en-US" sz="2729">
                <a:solidFill>
                  <a:srgbClr val="000000"/>
                </a:solidFill>
                <a:latin typeface="Canva Sans"/>
                <a:ea typeface="Canva Sans"/>
                <a:cs typeface="Canva Sans"/>
                <a:sym typeface="Canva Sans"/>
              </a:rPr>
              <a:t>4. Motion UI and Micro-Interactions</a:t>
            </a:r>
          </a:p>
          <a:p>
            <a:pPr algn="ctr">
              <a:lnSpc>
                <a:spcPts val="3821"/>
              </a:lnSpc>
              <a:spcBef>
                <a:spcPct val="0"/>
              </a:spcBef>
            </a:pPr>
            <a:r>
              <a:rPr lang="en-US" sz="2729">
                <a:solidFill>
                  <a:srgbClr val="000000"/>
                </a:solidFill>
                <a:latin typeface="Canva Sans"/>
                <a:ea typeface="Canva Sans"/>
                <a:cs typeface="Canva Sans"/>
                <a:sym typeface="Canva Sans"/>
              </a:rPr>
              <a:t>Adding subtle animations and interactive elements enhances user engagement. Motion UI helps guide users through a website while providing an enjoyable browsing experience.</a:t>
            </a:r>
          </a:p>
          <a:p>
            <a:pPr algn="ctr">
              <a:lnSpc>
                <a:spcPts val="3821"/>
              </a:lnSpc>
              <a:spcBef>
                <a:spcPct val="0"/>
              </a:spcBef>
            </a:pPr>
            <a:r>
              <a:rPr lang="en-US" sz="2729">
                <a:solidFill>
                  <a:srgbClr val="000000"/>
                </a:solidFill>
                <a:latin typeface="Canva Sans"/>
                <a:ea typeface="Canva Sans"/>
                <a:cs typeface="Canva Sans"/>
                <a:sym typeface="Canva Sans"/>
              </a:rPr>
              <a:t>5. Progressive Web Apps (PWAs)</a:t>
            </a:r>
          </a:p>
          <a:p>
            <a:pPr algn="ctr">
              <a:lnSpc>
                <a:spcPts val="3821"/>
              </a:lnSpc>
              <a:spcBef>
                <a:spcPct val="0"/>
              </a:spcBef>
            </a:pPr>
            <a:r>
              <a:rPr lang="en-US" sz="2729">
                <a:solidFill>
                  <a:srgbClr val="000000"/>
                </a:solidFill>
                <a:latin typeface="Canva Sans"/>
                <a:ea typeface="Canva Sans"/>
                <a:cs typeface="Canva Sans"/>
                <a:sym typeface="Canva Sans"/>
              </a:rPr>
              <a:t>PWAs combine the best of web and mobile apps, offering offline functionality, fast loading speeds, and a seamless user experience. More businesses are adopting PWAs to improve accessibility and performance.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39408"/>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Essential Tools for Website Design and Development</a:t>
            </a:r>
          </a:p>
          <a:p>
            <a:pPr algn="ctr">
              <a:lnSpc>
                <a:spcPts val="3821"/>
              </a:lnSpc>
              <a:spcBef>
                <a:spcPct val="0"/>
              </a:spcBef>
            </a:pPr>
            <a:r>
              <a:rPr lang="en-US" sz="2729">
                <a:solidFill>
                  <a:srgbClr val="000000"/>
                </a:solidFill>
                <a:latin typeface="Canva Sans"/>
                <a:ea typeface="Canva Sans"/>
                <a:cs typeface="Canva Sans"/>
                <a:sym typeface="Canva Sans"/>
              </a:rPr>
              <a:t>1. Website Builders and CMS Platforms</a:t>
            </a:r>
          </a:p>
          <a:p>
            <a:pPr algn="ctr">
              <a:lnSpc>
                <a:spcPts val="3821"/>
              </a:lnSpc>
              <a:spcBef>
                <a:spcPct val="0"/>
              </a:spcBef>
            </a:pPr>
            <a:r>
              <a:rPr lang="en-US" sz="2729">
                <a:solidFill>
                  <a:srgbClr val="000000"/>
                </a:solidFill>
                <a:latin typeface="Canva Sans"/>
                <a:ea typeface="Canva Sans"/>
                <a:cs typeface="Canva Sans"/>
                <a:sym typeface="Canva Sans"/>
              </a:rPr>
              <a:t>WordPress – A versatile CMS with thousands of plugins and themes.</a:t>
            </a:r>
          </a:p>
          <a:p>
            <a:pPr algn="ctr">
              <a:lnSpc>
                <a:spcPts val="3821"/>
              </a:lnSpc>
              <a:spcBef>
                <a:spcPct val="0"/>
              </a:spcBef>
            </a:pPr>
            <a:r>
              <a:rPr lang="en-US" sz="2729">
                <a:solidFill>
                  <a:srgbClr val="000000"/>
                </a:solidFill>
                <a:latin typeface="Canva Sans"/>
                <a:ea typeface="Canva Sans"/>
                <a:cs typeface="Canva Sans"/>
                <a:sym typeface="Canva Sans"/>
              </a:rPr>
              <a:t>Webflow – A visual web design tool for responsive sites.</a:t>
            </a:r>
          </a:p>
          <a:p>
            <a:pPr algn="ctr">
              <a:lnSpc>
                <a:spcPts val="3821"/>
              </a:lnSpc>
              <a:spcBef>
                <a:spcPct val="0"/>
              </a:spcBef>
            </a:pPr>
            <a:r>
              <a:rPr lang="en-US" sz="2729">
                <a:solidFill>
                  <a:srgbClr val="000000"/>
                </a:solidFill>
                <a:latin typeface="Canva Sans"/>
                <a:ea typeface="Canva Sans"/>
                <a:cs typeface="Canva Sans"/>
                <a:sym typeface="Canva Sans"/>
              </a:rPr>
              <a:t>Shopify – Best for e-commerce website development.</a:t>
            </a:r>
          </a:p>
          <a:p>
            <a:pPr algn="ctr">
              <a:lnSpc>
                <a:spcPts val="3821"/>
              </a:lnSpc>
              <a:spcBef>
                <a:spcPct val="0"/>
              </a:spcBef>
            </a:pPr>
            <a:r>
              <a:rPr lang="en-US" sz="2729">
                <a:solidFill>
                  <a:srgbClr val="000000"/>
                </a:solidFill>
                <a:latin typeface="Canva Sans"/>
                <a:ea typeface="Canva Sans"/>
                <a:cs typeface="Canva Sans"/>
                <a:sym typeface="Canva Sans"/>
              </a:rPr>
              <a:t>2. UI/UX Design Tools</a:t>
            </a:r>
          </a:p>
          <a:p>
            <a:pPr algn="ctr">
              <a:lnSpc>
                <a:spcPts val="3821"/>
              </a:lnSpc>
              <a:spcBef>
                <a:spcPct val="0"/>
              </a:spcBef>
            </a:pPr>
            <a:r>
              <a:rPr lang="en-US" sz="2729">
                <a:solidFill>
                  <a:srgbClr val="000000"/>
                </a:solidFill>
                <a:latin typeface="Canva Sans"/>
                <a:ea typeface="Canva Sans"/>
                <a:cs typeface="Canva Sans"/>
                <a:sym typeface="Canva Sans"/>
              </a:rPr>
              <a:t>Figma – Collaborative interface design tool.</a:t>
            </a:r>
          </a:p>
          <a:p>
            <a:pPr algn="ctr">
              <a:lnSpc>
                <a:spcPts val="3821"/>
              </a:lnSpc>
              <a:spcBef>
                <a:spcPct val="0"/>
              </a:spcBef>
            </a:pPr>
            <a:r>
              <a:rPr lang="en-US" sz="2729">
                <a:solidFill>
                  <a:srgbClr val="000000"/>
                </a:solidFill>
                <a:latin typeface="Canva Sans"/>
                <a:ea typeface="Canva Sans"/>
                <a:cs typeface="Canva Sans"/>
                <a:sym typeface="Canva Sans"/>
              </a:rPr>
              <a:t>Adobe XD – Prototyping and wireframing tool.</a:t>
            </a:r>
          </a:p>
          <a:p>
            <a:pPr algn="ctr">
              <a:lnSpc>
                <a:spcPts val="3821"/>
              </a:lnSpc>
              <a:spcBef>
                <a:spcPct val="0"/>
              </a:spcBef>
            </a:pPr>
            <a:r>
              <a:rPr lang="en-US" sz="2729">
                <a:solidFill>
                  <a:srgbClr val="000000"/>
                </a:solidFill>
                <a:latin typeface="Canva Sans"/>
                <a:ea typeface="Canva Sans"/>
                <a:cs typeface="Canva Sans"/>
                <a:sym typeface="Canva Sans"/>
              </a:rPr>
              <a:t>Canva – Easy-to-use design tool for beginners.</a:t>
            </a:r>
          </a:p>
          <a:p>
            <a:pPr algn="ctr">
              <a:lnSpc>
                <a:spcPts val="3821"/>
              </a:lnSpc>
              <a:spcBef>
                <a:spcPct val="0"/>
              </a:spcBef>
            </a:pPr>
            <a:r>
              <a:rPr lang="en-US" sz="2729">
                <a:solidFill>
                  <a:srgbClr val="000000"/>
                </a:solidFill>
                <a:latin typeface="Canva Sans"/>
                <a:ea typeface="Canva Sans"/>
                <a:cs typeface="Canva Sans"/>
                <a:sym typeface="Canva Sans"/>
              </a:rPr>
              <a:t>3. Frontend Development Frameworks</a:t>
            </a:r>
          </a:p>
          <a:p>
            <a:pPr algn="ctr">
              <a:lnSpc>
                <a:spcPts val="3821"/>
              </a:lnSpc>
              <a:spcBef>
                <a:spcPct val="0"/>
              </a:spcBef>
            </a:pPr>
            <a:r>
              <a:rPr lang="en-US" sz="2729">
                <a:solidFill>
                  <a:srgbClr val="000000"/>
                </a:solidFill>
                <a:latin typeface="Canva Sans"/>
                <a:ea typeface="Canva Sans"/>
                <a:cs typeface="Canva Sans"/>
                <a:sym typeface="Canva Sans"/>
              </a:rPr>
              <a:t>React.js – Efficient and flexible JavaScript library for building UI.</a:t>
            </a:r>
          </a:p>
          <a:p>
            <a:pPr algn="ctr">
              <a:lnSpc>
                <a:spcPts val="3821"/>
              </a:lnSpc>
              <a:spcBef>
                <a:spcPct val="0"/>
              </a:spcBef>
            </a:pPr>
            <a:r>
              <a:rPr lang="en-US" sz="2729">
                <a:solidFill>
                  <a:srgbClr val="000000"/>
                </a:solidFill>
                <a:latin typeface="Canva Sans"/>
                <a:ea typeface="Canva Sans"/>
                <a:cs typeface="Canva Sans"/>
                <a:sym typeface="Canva Sans"/>
              </a:rPr>
              <a:t>Vue.js – Progressive JavaScript framework.</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15269"/>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Bootstrap – Responsive CSS framework for mobile-first design.</a:t>
            </a:r>
          </a:p>
          <a:p>
            <a:pPr algn="ctr">
              <a:lnSpc>
                <a:spcPts val="3821"/>
              </a:lnSpc>
              <a:spcBef>
                <a:spcPct val="0"/>
              </a:spcBef>
            </a:pPr>
            <a:r>
              <a:rPr lang="en-US" sz="2729">
                <a:solidFill>
                  <a:srgbClr val="000000"/>
                </a:solidFill>
                <a:latin typeface="Canva Sans"/>
                <a:ea typeface="Canva Sans"/>
                <a:cs typeface="Canva Sans"/>
                <a:sym typeface="Canva Sans"/>
              </a:rPr>
              <a:t>4. Backend Development Technologies</a:t>
            </a:r>
          </a:p>
          <a:p>
            <a:pPr algn="ctr">
              <a:lnSpc>
                <a:spcPts val="3821"/>
              </a:lnSpc>
              <a:spcBef>
                <a:spcPct val="0"/>
              </a:spcBef>
            </a:pPr>
            <a:r>
              <a:rPr lang="en-US" sz="2729">
                <a:solidFill>
                  <a:srgbClr val="000000"/>
                </a:solidFill>
                <a:latin typeface="Canva Sans"/>
                <a:ea typeface="Canva Sans"/>
                <a:cs typeface="Canva Sans"/>
                <a:sym typeface="Canva Sans"/>
              </a:rPr>
              <a:t>Node.js – Fast and scalable backend environment.</a:t>
            </a:r>
          </a:p>
          <a:p>
            <a:pPr algn="ctr">
              <a:lnSpc>
                <a:spcPts val="3821"/>
              </a:lnSpc>
              <a:spcBef>
                <a:spcPct val="0"/>
              </a:spcBef>
            </a:pPr>
            <a:r>
              <a:rPr lang="en-US" sz="2729">
                <a:solidFill>
                  <a:srgbClr val="000000"/>
                </a:solidFill>
                <a:latin typeface="Canva Sans"/>
                <a:ea typeface="Canva Sans"/>
                <a:cs typeface="Canva Sans"/>
                <a:sym typeface="Canva Sans"/>
              </a:rPr>
              <a:t>Django – Secure and powerful Python framework.</a:t>
            </a:r>
          </a:p>
          <a:p>
            <a:pPr algn="ctr">
              <a:lnSpc>
                <a:spcPts val="3821"/>
              </a:lnSpc>
              <a:spcBef>
                <a:spcPct val="0"/>
              </a:spcBef>
            </a:pPr>
            <a:r>
              <a:rPr lang="en-US" sz="2729">
                <a:solidFill>
                  <a:srgbClr val="000000"/>
                </a:solidFill>
                <a:latin typeface="Canva Sans"/>
                <a:ea typeface="Canva Sans"/>
                <a:cs typeface="Canva Sans"/>
                <a:sym typeface="Canva Sans"/>
              </a:rPr>
              <a:t>Laravel – Popular PHP framework for robust applications.</a:t>
            </a:r>
          </a:p>
          <a:p>
            <a:pPr algn="ctr">
              <a:lnSpc>
                <a:spcPts val="3821"/>
              </a:lnSpc>
              <a:spcBef>
                <a:spcPct val="0"/>
              </a:spcBef>
            </a:pPr>
            <a:r>
              <a:rPr lang="en-US" sz="2729">
                <a:solidFill>
                  <a:srgbClr val="000000"/>
                </a:solidFill>
                <a:latin typeface="Canva Sans"/>
                <a:ea typeface="Canva Sans"/>
                <a:cs typeface="Canva Sans"/>
                <a:sym typeface="Canva Sans"/>
              </a:rPr>
              <a:t>5. SEO and Performance Optimization Tools</a:t>
            </a:r>
          </a:p>
          <a:p>
            <a:pPr algn="ctr">
              <a:lnSpc>
                <a:spcPts val="3821"/>
              </a:lnSpc>
              <a:spcBef>
                <a:spcPct val="0"/>
              </a:spcBef>
            </a:pPr>
            <a:r>
              <a:rPr lang="en-US" sz="2729">
                <a:solidFill>
                  <a:srgbClr val="000000"/>
                </a:solidFill>
                <a:latin typeface="Canva Sans"/>
                <a:ea typeface="Canva Sans"/>
                <a:cs typeface="Canva Sans"/>
                <a:sym typeface="Canva Sans"/>
              </a:rPr>
              <a:t>Google PageSpeed Insights – Analyzes and improves website speed.</a:t>
            </a:r>
          </a:p>
          <a:p>
            <a:pPr algn="ctr">
              <a:lnSpc>
                <a:spcPts val="3821"/>
              </a:lnSpc>
              <a:spcBef>
                <a:spcPct val="0"/>
              </a:spcBef>
            </a:pPr>
            <a:r>
              <a:rPr lang="en-US" sz="2729">
                <a:solidFill>
                  <a:srgbClr val="000000"/>
                </a:solidFill>
                <a:latin typeface="Canva Sans"/>
                <a:ea typeface="Canva Sans"/>
                <a:cs typeface="Canva Sans"/>
                <a:sym typeface="Canva Sans"/>
              </a:rPr>
              <a:t>SEMrush – SEO and keyword research tool.</a:t>
            </a:r>
          </a:p>
          <a:p>
            <a:pPr algn="ctr">
              <a:lnSpc>
                <a:spcPts val="3821"/>
              </a:lnSpc>
              <a:spcBef>
                <a:spcPct val="0"/>
              </a:spcBef>
            </a:pPr>
            <a:r>
              <a:rPr lang="en-US" sz="2729">
                <a:solidFill>
                  <a:srgbClr val="000000"/>
                </a:solidFill>
                <a:latin typeface="Canva Sans"/>
                <a:ea typeface="Canva Sans"/>
                <a:cs typeface="Canva Sans"/>
                <a:sym typeface="Canva Sans"/>
              </a:rPr>
              <a:t>Yoast SEO – WordPress plugin for SEO optimization.</a:t>
            </a:r>
          </a:p>
          <a:p>
            <a:pPr algn="ctr">
              <a:lnSpc>
                <a:spcPts val="3821"/>
              </a:lnSpc>
              <a:spcBef>
                <a:spcPct val="0"/>
              </a:spcBef>
            </a:pPr>
            <a:r>
              <a:rPr lang="en-US" sz="2729">
                <a:solidFill>
                  <a:srgbClr val="000000"/>
                </a:solidFill>
                <a:latin typeface="Canva Sans"/>
                <a:ea typeface="Canva Sans"/>
                <a:cs typeface="Canva Sans"/>
                <a:sym typeface="Canva Sans"/>
              </a:rPr>
              <a:t>Best Practices for Website Design and Development in 2025</a:t>
            </a:r>
          </a:p>
          <a:p>
            <a:pPr algn="ctr">
              <a:lnSpc>
                <a:spcPts val="3821"/>
              </a:lnSpc>
              <a:spcBef>
                <a:spcPct val="0"/>
              </a:spcBef>
            </a:pPr>
            <a:r>
              <a:rPr lang="en-US" sz="2729">
                <a:solidFill>
                  <a:srgbClr val="000000"/>
                </a:solidFill>
                <a:latin typeface="Canva Sans"/>
                <a:ea typeface="Canva Sans"/>
                <a:cs typeface="Canva Sans"/>
                <a:sym typeface="Canva Sans"/>
              </a:rPr>
              <a:t>1. Mobile-First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19030"/>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With mobile browsing dominating, designing for smaller screens first ensures better responsiveness and usability.</a:t>
            </a:r>
          </a:p>
          <a:p>
            <a:pPr algn="ctr">
              <a:lnSpc>
                <a:spcPts val="3821"/>
              </a:lnSpc>
              <a:spcBef>
                <a:spcPct val="0"/>
              </a:spcBef>
            </a:pPr>
            <a:r>
              <a:rPr lang="en-US" sz="2729">
                <a:solidFill>
                  <a:srgbClr val="000000"/>
                </a:solidFill>
                <a:latin typeface="Canva Sans"/>
                <a:ea typeface="Canva Sans"/>
                <a:cs typeface="Canva Sans"/>
                <a:sym typeface="Canva Sans"/>
              </a:rPr>
              <a:t>2. Fast Loading Speeds</a:t>
            </a:r>
          </a:p>
          <a:p>
            <a:pPr algn="ctr">
              <a:lnSpc>
                <a:spcPts val="3821"/>
              </a:lnSpc>
              <a:spcBef>
                <a:spcPct val="0"/>
              </a:spcBef>
            </a:pPr>
            <a:r>
              <a:rPr lang="en-US" sz="2729">
                <a:solidFill>
                  <a:srgbClr val="000000"/>
                </a:solidFill>
                <a:latin typeface="Canva Sans"/>
                <a:ea typeface="Canva Sans"/>
                <a:cs typeface="Canva Sans"/>
                <a:sym typeface="Canva Sans"/>
              </a:rPr>
              <a:t>Slow websites lead to high bounce rates. Use optimized images, caching techniques, and a Content Delivery Network (CDN) to improve load times.</a:t>
            </a:r>
          </a:p>
          <a:p>
            <a:pPr algn="ctr">
              <a:lnSpc>
                <a:spcPts val="3821"/>
              </a:lnSpc>
              <a:spcBef>
                <a:spcPct val="0"/>
              </a:spcBef>
            </a:pPr>
            <a:r>
              <a:rPr lang="en-US" sz="2729">
                <a:solidFill>
                  <a:srgbClr val="000000"/>
                </a:solidFill>
                <a:latin typeface="Canva Sans"/>
                <a:ea typeface="Canva Sans"/>
                <a:cs typeface="Canva Sans"/>
                <a:sym typeface="Canva Sans"/>
              </a:rPr>
              <a:t>3. Accessibility and Inclusive Design</a:t>
            </a:r>
          </a:p>
          <a:p>
            <a:pPr algn="ctr">
              <a:lnSpc>
                <a:spcPts val="3821"/>
              </a:lnSpc>
              <a:spcBef>
                <a:spcPct val="0"/>
              </a:spcBef>
            </a:pPr>
            <a:r>
              <a:rPr lang="en-US" sz="2729">
                <a:solidFill>
                  <a:srgbClr val="000000"/>
                </a:solidFill>
                <a:latin typeface="Canva Sans"/>
                <a:ea typeface="Canva Sans"/>
                <a:cs typeface="Canva Sans"/>
                <a:sym typeface="Canva Sans"/>
              </a:rPr>
              <a:t>Ensure your website is accessible to all users, including those with disabilities, by following WCAG guidelines and adding features like alt text for images and keyboard navigation.</a:t>
            </a:r>
          </a:p>
          <a:p>
            <a:pPr algn="ctr">
              <a:lnSpc>
                <a:spcPts val="3821"/>
              </a:lnSpc>
              <a:spcBef>
                <a:spcPct val="0"/>
              </a:spcBef>
            </a:pPr>
            <a:r>
              <a:rPr lang="en-US" sz="2729">
                <a:solidFill>
                  <a:srgbClr val="000000"/>
                </a:solidFill>
                <a:latin typeface="Canva Sans"/>
                <a:ea typeface="Canva Sans"/>
                <a:cs typeface="Canva Sans"/>
                <a:sym typeface="Canva Sans"/>
              </a:rPr>
              <a:t>4. Cybersecurity Measures</a:t>
            </a:r>
          </a:p>
          <a:p>
            <a:pPr algn="ctr">
              <a:lnSpc>
                <a:spcPts val="3821"/>
              </a:lnSpc>
              <a:spcBef>
                <a:spcPct val="0"/>
              </a:spcBef>
            </a:pPr>
            <a:r>
              <a:rPr lang="en-US" sz="2729">
                <a:solidFill>
                  <a:srgbClr val="000000"/>
                </a:solidFill>
                <a:latin typeface="Canva Sans"/>
                <a:ea typeface="Canva Sans"/>
                <a:cs typeface="Canva Sans"/>
                <a:sym typeface="Canva Sans"/>
              </a:rPr>
              <a:t>With rising cyber threats, implement HTTPS, multi-factor authentication, and regular security audits to protect user data.</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907332"/>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5. High-Quality Content Strategy</a:t>
            </a:r>
          </a:p>
          <a:p>
            <a:pPr algn="ctr">
              <a:lnSpc>
                <a:spcPts val="3821"/>
              </a:lnSpc>
              <a:spcBef>
                <a:spcPct val="0"/>
              </a:spcBef>
            </a:pPr>
            <a:r>
              <a:rPr lang="en-US" sz="2729">
                <a:solidFill>
                  <a:srgbClr val="000000"/>
                </a:solidFill>
                <a:latin typeface="Canva Sans"/>
                <a:ea typeface="Canva Sans"/>
                <a:cs typeface="Canva Sans"/>
                <a:sym typeface="Canva Sans"/>
              </a:rPr>
              <a:t>A successful website needs engaging, informative, and optimized content. Regular blog updates, multimedia integration, and clear calls to action help attract and retain visitors.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Website design and development in 2025 emphasize innovation, user experience, and performance. By adopting the latest trends, leveraging the right tools, and following best practices, businesses and developers can create websites that are visually appealing, functional, and future-proof. Stay ahead by continually learning and adapting to the ever-evolving digital landscape.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22587" r="0" b="-22587"/>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9561" y="315714"/>
            <a:ext cx="14320313" cy="4296383"/>
          </a:xfrm>
          <a:custGeom>
            <a:avLst/>
            <a:gdLst/>
            <a:ahLst/>
            <a:cxnLst/>
            <a:rect r="r" b="b" t="t" l="l"/>
            <a:pathLst>
              <a:path h="4296383" w="14320313">
                <a:moveTo>
                  <a:pt x="0" y="0"/>
                </a:moveTo>
                <a:lnTo>
                  <a:pt x="14320314" y="0"/>
                </a:lnTo>
                <a:lnTo>
                  <a:pt x="14320314" y="4296383"/>
                </a:lnTo>
                <a:lnTo>
                  <a:pt x="0" y="4296383"/>
                </a:lnTo>
                <a:lnTo>
                  <a:pt x="0" y="0"/>
                </a:lnTo>
                <a:close/>
              </a:path>
            </a:pathLst>
          </a:custGeom>
          <a:blipFill>
            <a:blip r:embed="rId2"/>
            <a:stretch>
              <a:fillRect l="0" t="-88486" r="0" b="-144824"/>
            </a:stretch>
          </a:blipFill>
        </p:spPr>
      </p:sp>
      <p:sp>
        <p:nvSpPr>
          <p:cNvPr name="TextBox 3" id="3"/>
          <p:cNvSpPr txBox="true"/>
          <p:nvPr/>
        </p:nvSpPr>
        <p:spPr>
          <a:xfrm rot="0">
            <a:off x="0" y="6774165"/>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Role of AI in Web Development: How Artificial Intelligence Is Revolutionizing Website Design</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Artificial Intelligence (AI) has emerged as a game-changer in various industries, and web development is no exception.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4891" y="309329"/>
            <a:ext cx="14389766" cy="4222270"/>
          </a:xfrm>
          <a:custGeom>
            <a:avLst/>
            <a:gdLst/>
            <a:ahLst/>
            <a:cxnLst/>
            <a:rect r="r" b="b" t="t" l="l"/>
            <a:pathLst>
              <a:path h="4222270" w="14389766">
                <a:moveTo>
                  <a:pt x="0" y="0"/>
                </a:moveTo>
                <a:lnTo>
                  <a:pt x="14389766" y="0"/>
                </a:lnTo>
                <a:lnTo>
                  <a:pt x="14389766" y="4222270"/>
                </a:lnTo>
                <a:lnTo>
                  <a:pt x="0" y="4222270"/>
                </a:lnTo>
                <a:lnTo>
                  <a:pt x="0" y="0"/>
                </a:lnTo>
                <a:close/>
              </a:path>
            </a:pathLst>
          </a:custGeom>
          <a:blipFill>
            <a:blip r:embed="rId2"/>
            <a:stretch>
              <a:fillRect l="0" t="-15832" r="0" b="-78767"/>
            </a:stretch>
          </a:blipFill>
        </p:spPr>
      </p:sp>
      <p:sp>
        <p:nvSpPr>
          <p:cNvPr name="TextBox 3" id="3"/>
          <p:cNvSpPr txBox="true"/>
          <p:nvPr/>
        </p:nvSpPr>
        <p:spPr>
          <a:xfrm rot="0">
            <a:off x="0" y="6721546"/>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AI-powered tools and technologies are transforming how websites are designed, developed, and maintained, making the process more efficient, personalized, and intelligent. This article explores the role of AI in web development, its benefits, key applications, and the future of AI-driven website design.</a:t>
            </a:r>
          </a:p>
          <a:p>
            <a:pPr algn="ctr">
              <a:lnSpc>
                <a:spcPts val="4373"/>
              </a:lnSpc>
              <a:spcBef>
                <a:spcPct val="0"/>
              </a:spcBef>
            </a:pPr>
            <a:r>
              <a:rPr lang="en-US" sz="2733">
                <a:solidFill>
                  <a:srgbClr val="000000"/>
                </a:solidFill>
                <a:latin typeface="Canva Sans"/>
                <a:ea typeface="Canva Sans"/>
                <a:cs typeface="Canva Sans"/>
                <a:sym typeface="Canva Sans"/>
              </a:rPr>
              <a:t>How AI Is Transforming Web Development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46080" y="346888"/>
            <a:ext cx="14206316" cy="3673580"/>
          </a:xfrm>
          <a:custGeom>
            <a:avLst/>
            <a:gdLst/>
            <a:ahLst/>
            <a:cxnLst/>
            <a:rect r="r" b="b" t="t" l="l"/>
            <a:pathLst>
              <a:path h="3673580" w="14206316">
                <a:moveTo>
                  <a:pt x="0" y="0"/>
                </a:moveTo>
                <a:lnTo>
                  <a:pt x="14206316" y="0"/>
                </a:lnTo>
                <a:lnTo>
                  <a:pt x="14206316" y="3673580"/>
                </a:lnTo>
                <a:lnTo>
                  <a:pt x="0" y="3673580"/>
                </a:lnTo>
                <a:lnTo>
                  <a:pt x="0" y="0"/>
                </a:lnTo>
                <a:close/>
              </a:path>
            </a:pathLst>
          </a:custGeom>
          <a:blipFill>
            <a:blip r:embed="rId2"/>
            <a:stretch>
              <a:fillRect l="0" t="-77284" r="0" b="-153916"/>
            </a:stretch>
          </a:blipFill>
        </p:spPr>
      </p:sp>
      <p:sp>
        <p:nvSpPr>
          <p:cNvPr name="TextBox 3" id="3"/>
          <p:cNvSpPr txBox="true"/>
          <p:nvPr/>
        </p:nvSpPr>
        <p:spPr>
          <a:xfrm rot="0">
            <a:off x="0" y="6192725"/>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AI-Powered Website Builders</a:t>
            </a:r>
          </a:p>
          <a:p>
            <a:pPr algn="ctr">
              <a:lnSpc>
                <a:spcPts val="4373"/>
              </a:lnSpc>
              <a:spcBef>
                <a:spcPct val="0"/>
              </a:spcBef>
            </a:pPr>
            <a:r>
              <a:rPr lang="en-US" sz="2733">
                <a:solidFill>
                  <a:srgbClr val="000000"/>
                </a:solidFill>
                <a:latin typeface="Canva Sans"/>
                <a:ea typeface="Canva Sans"/>
                <a:cs typeface="Canva Sans"/>
                <a:sym typeface="Canva Sans"/>
              </a:rPr>
              <a:t>AI-powered website builders such as Wix ADI and Bookmark’s AiDA enable users to create websites without requiring coding knowledge. These tools analyze user preferences and generate a fully functional and aesthetically pleasing website in minutes. By automating the design process, AI helps businesses save time and costs associated with traditional web development.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52294" y="322917"/>
            <a:ext cx="14141270" cy="4089855"/>
          </a:xfrm>
          <a:custGeom>
            <a:avLst/>
            <a:gdLst/>
            <a:ahLst/>
            <a:cxnLst/>
            <a:rect r="r" b="b" t="t" l="l"/>
            <a:pathLst>
              <a:path h="4089855" w="14141270">
                <a:moveTo>
                  <a:pt x="0" y="0"/>
                </a:moveTo>
                <a:lnTo>
                  <a:pt x="14141269" y="0"/>
                </a:lnTo>
                <a:lnTo>
                  <a:pt x="14141269" y="4089855"/>
                </a:lnTo>
                <a:lnTo>
                  <a:pt x="0" y="4089855"/>
                </a:lnTo>
                <a:lnTo>
                  <a:pt x="0" y="0"/>
                </a:lnTo>
                <a:close/>
              </a:path>
            </a:pathLst>
          </a:custGeom>
          <a:blipFill>
            <a:blip r:embed="rId2"/>
            <a:stretch>
              <a:fillRect l="0" t="-3571" r="0" b="-44098"/>
            </a:stretch>
          </a:blipFill>
        </p:spPr>
      </p:sp>
      <p:sp>
        <p:nvSpPr>
          <p:cNvPr name="TextBox 3" id="3"/>
          <p:cNvSpPr txBox="true"/>
          <p:nvPr/>
        </p:nvSpPr>
        <p:spPr>
          <a:xfrm rot="0">
            <a:off x="0" y="6879406"/>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Automated Code Generation</a:t>
            </a:r>
          </a:p>
          <a:p>
            <a:pPr algn="ctr">
              <a:lnSpc>
                <a:spcPts val="4373"/>
              </a:lnSpc>
              <a:spcBef>
                <a:spcPct val="0"/>
              </a:spcBef>
            </a:pPr>
            <a:r>
              <a:rPr lang="en-US" sz="2733">
                <a:solidFill>
                  <a:srgbClr val="000000"/>
                </a:solidFill>
                <a:latin typeface="Canva Sans"/>
                <a:ea typeface="Canva Sans"/>
                <a:cs typeface="Canva Sans"/>
                <a:sym typeface="Canva Sans"/>
              </a:rPr>
              <a:t>AI is revolutionizing coding by automating the development process. Platforms like GitHub Copilot and OpenAI’s ChatGPT assist developers by suggesting code snippets, identifying errors, and optimizing code structure. This reduces manual effort, enhances productivity, and minimizes human error.</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AI-Based UI/UX Design Enhancements</a:t>
            </a:r>
          </a:p>
          <a:p>
            <a:pPr algn="ctr">
              <a:lnSpc>
                <a:spcPts val="4373"/>
              </a:lnSpc>
              <a:spcBef>
                <a:spcPct val="0"/>
              </a:spcBef>
            </a:pPr>
            <a:r>
              <a:rPr lang="en-US" sz="2733">
                <a:solidFill>
                  <a:srgbClr val="000000"/>
                </a:solidFill>
                <a:latin typeface="Canva Sans"/>
                <a:ea typeface="Canva Sans"/>
                <a:cs typeface="Canva Sans"/>
                <a:sym typeface="Canva Sans"/>
              </a:rPr>
              <a:t>AI analyzes user behavior and interactions to improve the design and functionality of websites. AI-driven tools, such as Adobe Sensei and Uizard, help designers create intuitive user interfaces by providing smart recommendations for layouts, colors, fonts, and element placements. AI also enables A/B testing automation, allowing designers to refine user experience based on data-driven insights.</a:t>
            </a:r>
          </a:p>
          <a:p>
            <a:pPr algn="ctr">
              <a:lnSpc>
                <a:spcPts val="4373"/>
              </a:lnSpc>
              <a:spcBef>
                <a:spcPct val="0"/>
              </a:spcBef>
            </a:pPr>
            <a:r>
              <a:rPr lang="en-US" sz="2733">
                <a:solidFill>
                  <a:srgbClr val="000000"/>
                </a:solidFill>
                <a:latin typeface="Canva Sans"/>
                <a:ea typeface="Canva Sans"/>
                <a:cs typeface="Canva Sans"/>
                <a:sym typeface="Canva Sans"/>
              </a:rPr>
              <a:t>4. Personalization and AI Chatbots</a:t>
            </a:r>
          </a:p>
          <a:p>
            <a:pPr algn="ctr">
              <a:lnSpc>
                <a:spcPts val="4373"/>
              </a:lnSpc>
              <a:spcBef>
                <a:spcPct val="0"/>
              </a:spcBef>
            </a:pPr>
            <a:r>
              <a:rPr lang="en-US" sz="2733">
                <a:solidFill>
                  <a:srgbClr val="000000"/>
                </a:solidFill>
                <a:latin typeface="Canva Sans"/>
                <a:ea typeface="Canva Sans"/>
                <a:cs typeface="Canva Sans"/>
                <a:sym typeface="Canva Sans"/>
              </a:rPr>
              <a:t>Personalization is a crucial aspect of modern website design, and AI makes it more effective. AI-driven recommendation engines, such as those used by Amazon and Netflix, analyze user behavior and preferences to display personalized content, product suggestions, and tailored marketing campaigns. Additionally, AI-powered chatbots like ChatGPT and Drift enhance customer engagement by providing real-time assistance and answering queries efficiently.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5. AI in SEO and Content Optimization</a:t>
            </a:r>
          </a:p>
          <a:p>
            <a:pPr algn="ctr">
              <a:lnSpc>
                <a:spcPts val="4373"/>
              </a:lnSpc>
              <a:spcBef>
                <a:spcPct val="0"/>
              </a:spcBef>
            </a:pPr>
            <a:r>
              <a:rPr lang="en-US" sz="2733">
                <a:solidFill>
                  <a:srgbClr val="000000"/>
                </a:solidFill>
                <a:latin typeface="Canva Sans"/>
                <a:ea typeface="Canva Sans"/>
                <a:cs typeface="Canva Sans"/>
                <a:sym typeface="Canva Sans"/>
              </a:rPr>
              <a:t>AI plays a significant role in improving website visibility through search engine optimization (SEO). AI-powered tools like SurferSEO, Clearscope, and MarketMuse analyze keywords, competitor content, and search trends to optimize content for better rankings. AI also helps in generating high-quality content, ensuring that websites stay relevant and engaging.</a:t>
            </a:r>
          </a:p>
          <a:p>
            <a:pPr algn="ctr">
              <a:lnSpc>
                <a:spcPts val="4373"/>
              </a:lnSpc>
              <a:spcBef>
                <a:spcPct val="0"/>
              </a:spcBef>
            </a:pPr>
            <a:r>
              <a:rPr lang="en-US" sz="2733">
                <a:solidFill>
                  <a:srgbClr val="000000"/>
                </a:solidFill>
                <a:latin typeface="Canva Sans"/>
                <a:ea typeface="Canva Sans"/>
                <a:cs typeface="Canva Sans"/>
                <a:sym typeface="Canva Sans"/>
              </a:rPr>
              <a:t>6. AI for Website Security and Performance Optimization</a:t>
            </a:r>
          </a:p>
          <a:p>
            <a:pPr algn="ctr">
              <a:lnSpc>
                <a:spcPts val="4373"/>
              </a:lnSpc>
              <a:spcBef>
                <a:spcPct val="0"/>
              </a:spcBef>
            </a:pPr>
            <a:r>
              <a:rPr lang="en-US" sz="2733">
                <a:solidFill>
                  <a:srgbClr val="000000"/>
                </a:solidFill>
                <a:latin typeface="Canva Sans"/>
                <a:ea typeface="Canva Sans"/>
                <a:cs typeface="Canva Sans"/>
                <a:sym typeface="Canva Sans"/>
              </a:rPr>
              <a:t>Cybersecurity is a growing concern for web developers, and AI helps mitigate risks by detecting and preventing cyber threats. AI-driven security tools, such as Darktrace and Imperva, use machine learning algorithms to identify vulnerabilities and prevent attacks in real time. Additionally, AI enhances website performance by optimizing load times, compressing images, and ensuring seamless navigation for users.</a:t>
            </a:r>
          </a:p>
          <a:p>
            <a:pPr algn="ctr">
              <a:lnSpc>
                <a:spcPts val="4373"/>
              </a:lnSpc>
              <a:spcBef>
                <a:spcPct val="0"/>
              </a:spcBef>
            </a:pPr>
            <a:r>
              <a:rPr lang="en-US" sz="2733">
                <a:solidFill>
                  <a:srgbClr val="000000"/>
                </a:solidFill>
                <a:latin typeface="Canva Sans"/>
                <a:ea typeface="Canva Sans"/>
                <a:cs typeface="Canva Sans"/>
                <a:sym typeface="Canva Sans"/>
              </a:rPr>
              <a:t>The Future of AI in Web Development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392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As AI technology continues to advance, its role in web development will expand even further. Here are some potential future trends:</a:t>
            </a:r>
          </a:p>
          <a:p>
            <a:pPr algn="ctr">
              <a:lnSpc>
                <a:spcPts val="4373"/>
              </a:lnSpc>
              <a:spcBef>
                <a:spcPct val="0"/>
              </a:spcBef>
            </a:pPr>
            <a:r>
              <a:rPr lang="en-US" sz="2733">
                <a:solidFill>
                  <a:srgbClr val="000000"/>
                </a:solidFill>
                <a:latin typeface="Canva Sans"/>
                <a:ea typeface="Canva Sans"/>
                <a:cs typeface="Canva Sans"/>
                <a:sym typeface="Canva Sans"/>
              </a:rPr>
              <a:t>Hyper-Personalized Websites: AI will enable websites to adapt dynamically to user behavior, preferences, and real-time interactions.</a:t>
            </a:r>
          </a:p>
          <a:p>
            <a:pPr algn="ctr">
              <a:lnSpc>
                <a:spcPts val="4373"/>
              </a:lnSpc>
              <a:spcBef>
                <a:spcPct val="0"/>
              </a:spcBef>
            </a:pPr>
            <a:r>
              <a:rPr lang="en-US" sz="2733">
                <a:solidFill>
                  <a:srgbClr val="000000"/>
                </a:solidFill>
                <a:latin typeface="Canva Sans"/>
                <a:ea typeface="Canva Sans"/>
                <a:cs typeface="Canva Sans"/>
                <a:sym typeface="Canva Sans"/>
              </a:rPr>
              <a:t>Voice and Visual Search Optimization: AI will enhance website accessibility by integrating voice search capabilities and visual search recognition.</a:t>
            </a:r>
          </a:p>
          <a:p>
            <a:pPr algn="ctr">
              <a:lnSpc>
                <a:spcPts val="4373"/>
              </a:lnSpc>
              <a:spcBef>
                <a:spcPct val="0"/>
              </a:spcBef>
            </a:pPr>
            <a:r>
              <a:rPr lang="en-US" sz="2733">
                <a:solidFill>
                  <a:srgbClr val="000000"/>
                </a:solidFill>
                <a:latin typeface="Canva Sans"/>
                <a:ea typeface="Canva Sans"/>
                <a:cs typeface="Canva Sans"/>
                <a:sym typeface="Canva Sans"/>
              </a:rPr>
              <a:t>AI-Generated Web Content: Advanced AI tools will generate blog posts, product descriptions, and social media content tailored to target audiences.</a:t>
            </a:r>
          </a:p>
          <a:p>
            <a:pPr algn="ctr">
              <a:lnSpc>
                <a:spcPts val="4373"/>
              </a:lnSpc>
              <a:spcBef>
                <a:spcPct val="0"/>
              </a:spcBef>
            </a:pPr>
            <a:r>
              <a:rPr lang="en-US" sz="2733">
                <a:solidFill>
                  <a:srgbClr val="000000"/>
                </a:solidFill>
                <a:latin typeface="Canva Sans"/>
                <a:ea typeface="Canva Sans"/>
                <a:cs typeface="Canva Sans"/>
                <a:sym typeface="Canva Sans"/>
              </a:rPr>
              <a:t>Automated Testing and Bug Fixing: AI will streamline website maintenance by automatically detecting and fixing bugs without human intervention.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6815"/>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AI is reshaping web development by making it faster, smarter, and more efficient. From automating coding and enhancing UI/UX design to improving SEO and cybersecurity, AI-driven technologies are transforming how websites are built and managed. As AI continues to evolve, businesses and developers must embrace these innovations to stay competitive in the digital landscape.</a:t>
            </a:r>
          </a:p>
          <a:p>
            <a:pPr algn="ctr">
              <a:lnSpc>
                <a:spcPts val="4373"/>
              </a:lnSpc>
              <a:spcBef>
                <a:spcPct val="0"/>
              </a:spcBef>
            </a:pPr>
            <a:r>
              <a:rPr lang="en-US" sz="2733">
                <a:solidFill>
                  <a:srgbClr val="000000"/>
                </a:solidFill>
                <a:latin typeface="Canva Sans"/>
                <a:ea typeface="Canva Sans"/>
                <a:cs typeface="Canva Sans"/>
                <a:sym typeface="Canva Sans"/>
              </a:rPr>
              <a:t>By leveraging AI in web development, companies can create smarter, more responsive, and user-friendly websites, ultimately enhancing customer experiences and driving business success.</a:t>
            </a:r>
          </a:p>
        </p:txBody>
      </p:sp>
      <p:sp>
        <p:nvSpPr>
          <p:cNvPr name="TextBox 3" id="3"/>
          <p:cNvSpPr txBox="true"/>
          <p:nvPr/>
        </p:nvSpPr>
        <p:spPr>
          <a:xfrm rot="0">
            <a:off x="0" y="7879166"/>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Ultimate Guide to Website Design and Development: Trends, Tools, and Best Practices for 2025</a:t>
            </a:r>
          </a:p>
          <a:p>
            <a:pPr algn="ctr">
              <a:lnSpc>
                <a:spcPts val="4373"/>
              </a:lnSpc>
              <a:spcBef>
                <a:spcPct val="0"/>
              </a:spcBef>
            </a:pPr>
            <a:r>
              <a:rPr lang="en-US" sz="2733">
                <a:solidFill>
                  <a:srgbClr val="000000"/>
                </a:solidFill>
                <a:latin typeface="Canva Sans"/>
                <a:ea typeface="Canva Sans"/>
                <a:cs typeface="Canva Sans"/>
                <a:sym typeface="Canva Sans"/>
              </a:rPr>
              <a:t>Introduction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DAGhDy3_ays</dc:identifier>
  <dcterms:modified xsi:type="dcterms:W3CDTF">2011-08-01T06:04:30Z</dcterms:modified>
  <cp:revision>1</cp:revision>
  <dc:title>The Role of AI in Web Development: How Artificial Intelligence Is Revolutionizing Website Design</dc:title>
</cp:coreProperties>
</file>