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27" name="PlaceHolder 2"/>
          <p:cNvSpPr>
            <a:spLocks noGrp="1"/>
          </p:cNvSpPr>
          <p:nvPr>
            <p:ph type="body"/>
          </p:nvPr>
        </p:nvSpPr>
        <p:spPr>
          <a:xfrm>
            <a:off x="457200" y="160020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28" name="PlaceHolder 3"/>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30"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31"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32"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33" name="PlaceHolder 5"/>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35" name="PlaceHolder 2"/>
          <p:cNvSpPr>
            <a:spLocks noGrp="1"/>
          </p:cNvSpPr>
          <p:nvPr>
            <p:ph type="body"/>
          </p:nvPr>
        </p:nvSpPr>
        <p:spPr>
          <a:xfrm>
            <a:off x="45720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36" name="PlaceHolder 3"/>
          <p:cNvSpPr>
            <a:spLocks noGrp="1"/>
          </p:cNvSpPr>
          <p:nvPr>
            <p:ph type="body"/>
          </p:nvPr>
        </p:nvSpPr>
        <p:spPr>
          <a:xfrm>
            <a:off x="323964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37" name="PlaceHolder 4"/>
          <p:cNvSpPr>
            <a:spLocks noGrp="1"/>
          </p:cNvSpPr>
          <p:nvPr>
            <p:ph type="body"/>
          </p:nvPr>
        </p:nvSpPr>
        <p:spPr>
          <a:xfrm>
            <a:off x="602208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38" name="PlaceHolder 5"/>
          <p:cNvSpPr>
            <a:spLocks noGrp="1"/>
          </p:cNvSpPr>
          <p:nvPr>
            <p:ph type="body"/>
          </p:nvPr>
        </p:nvSpPr>
        <p:spPr>
          <a:xfrm>
            <a:off x="45720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39" name="PlaceHolder 6"/>
          <p:cNvSpPr>
            <a:spLocks noGrp="1"/>
          </p:cNvSpPr>
          <p:nvPr>
            <p:ph type="body"/>
          </p:nvPr>
        </p:nvSpPr>
        <p:spPr>
          <a:xfrm>
            <a:off x="323964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40" name="PlaceHolder 7"/>
          <p:cNvSpPr>
            <a:spLocks noGrp="1"/>
          </p:cNvSpPr>
          <p:nvPr>
            <p:ph type="body"/>
          </p:nvPr>
        </p:nvSpPr>
        <p:spPr>
          <a:xfrm>
            <a:off x="602208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47" name="PlaceHolder 2"/>
          <p:cNvSpPr>
            <a:spLocks noGrp="1"/>
          </p:cNvSpPr>
          <p:nvPr>
            <p:ph type="subTitle"/>
          </p:nvPr>
        </p:nvSpPr>
        <p:spPr>
          <a:xfrm>
            <a:off x="457200" y="1600200"/>
            <a:ext cx="822924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49" name="PlaceHolder 2"/>
          <p:cNvSpPr>
            <a:spLocks noGrp="1"/>
          </p:cNvSpPr>
          <p:nvPr>
            <p:ph type="body"/>
          </p:nvPr>
        </p:nvSpPr>
        <p:spPr>
          <a:xfrm>
            <a:off x="457200" y="1600200"/>
            <a:ext cx="822924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51"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52"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56"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57"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58"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6" name="PlaceHolder 2"/>
          <p:cNvSpPr>
            <a:spLocks noGrp="1"/>
          </p:cNvSpPr>
          <p:nvPr>
            <p:ph type="subTitle"/>
          </p:nvPr>
        </p:nvSpPr>
        <p:spPr>
          <a:xfrm>
            <a:off x="457200" y="1600200"/>
            <a:ext cx="822924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60"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61"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62" name="PlaceHolder 4"/>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64"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65"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66" name="PlaceHolder 4"/>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68" name="PlaceHolder 2"/>
          <p:cNvSpPr>
            <a:spLocks noGrp="1"/>
          </p:cNvSpPr>
          <p:nvPr>
            <p:ph type="body"/>
          </p:nvPr>
        </p:nvSpPr>
        <p:spPr>
          <a:xfrm>
            <a:off x="457200" y="160020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69" name="PlaceHolder 3"/>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71"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72"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73"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74" name="PlaceHolder 5"/>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76" name="PlaceHolder 2"/>
          <p:cNvSpPr>
            <a:spLocks noGrp="1"/>
          </p:cNvSpPr>
          <p:nvPr>
            <p:ph type="body"/>
          </p:nvPr>
        </p:nvSpPr>
        <p:spPr>
          <a:xfrm>
            <a:off x="45720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77" name="PlaceHolder 3"/>
          <p:cNvSpPr>
            <a:spLocks noGrp="1"/>
          </p:cNvSpPr>
          <p:nvPr>
            <p:ph type="body"/>
          </p:nvPr>
        </p:nvSpPr>
        <p:spPr>
          <a:xfrm>
            <a:off x="323964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78" name="PlaceHolder 4"/>
          <p:cNvSpPr>
            <a:spLocks noGrp="1"/>
          </p:cNvSpPr>
          <p:nvPr>
            <p:ph type="body"/>
          </p:nvPr>
        </p:nvSpPr>
        <p:spPr>
          <a:xfrm>
            <a:off x="602208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79" name="PlaceHolder 5"/>
          <p:cNvSpPr>
            <a:spLocks noGrp="1"/>
          </p:cNvSpPr>
          <p:nvPr>
            <p:ph type="body"/>
          </p:nvPr>
        </p:nvSpPr>
        <p:spPr>
          <a:xfrm>
            <a:off x="45720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80" name="PlaceHolder 6"/>
          <p:cNvSpPr>
            <a:spLocks noGrp="1"/>
          </p:cNvSpPr>
          <p:nvPr>
            <p:ph type="body"/>
          </p:nvPr>
        </p:nvSpPr>
        <p:spPr>
          <a:xfrm>
            <a:off x="323964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81" name="PlaceHolder 7"/>
          <p:cNvSpPr>
            <a:spLocks noGrp="1"/>
          </p:cNvSpPr>
          <p:nvPr>
            <p:ph type="body"/>
          </p:nvPr>
        </p:nvSpPr>
        <p:spPr>
          <a:xfrm>
            <a:off x="602208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89" name="PlaceHolder 2"/>
          <p:cNvSpPr>
            <a:spLocks noGrp="1"/>
          </p:cNvSpPr>
          <p:nvPr>
            <p:ph type="subTitle"/>
          </p:nvPr>
        </p:nvSpPr>
        <p:spPr>
          <a:xfrm>
            <a:off x="457200" y="1600200"/>
            <a:ext cx="8229240" cy="45255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91" name="PlaceHolder 2"/>
          <p:cNvSpPr>
            <a:spLocks noGrp="1"/>
          </p:cNvSpPr>
          <p:nvPr>
            <p:ph type="body"/>
          </p:nvPr>
        </p:nvSpPr>
        <p:spPr>
          <a:xfrm>
            <a:off x="457200" y="1600200"/>
            <a:ext cx="822924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93"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94"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8" name="PlaceHolder 2"/>
          <p:cNvSpPr>
            <a:spLocks noGrp="1"/>
          </p:cNvSpPr>
          <p:nvPr>
            <p:ph type="body"/>
          </p:nvPr>
        </p:nvSpPr>
        <p:spPr>
          <a:xfrm>
            <a:off x="457200" y="1600200"/>
            <a:ext cx="822924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6"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98"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99"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100"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02"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103"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04" name="PlaceHolder 4"/>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06"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07"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08" name="PlaceHolder 4"/>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10" name="PlaceHolder 2"/>
          <p:cNvSpPr>
            <a:spLocks noGrp="1"/>
          </p:cNvSpPr>
          <p:nvPr>
            <p:ph type="body"/>
          </p:nvPr>
        </p:nvSpPr>
        <p:spPr>
          <a:xfrm>
            <a:off x="457200" y="160020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11" name="PlaceHolder 3"/>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13"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14"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15"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16" name="PlaceHolder 5"/>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18" name="PlaceHolder 2"/>
          <p:cNvSpPr>
            <a:spLocks noGrp="1"/>
          </p:cNvSpPr>
          <p:nvPr>
            <p:ph type="body"/>
          </p:nvPr>
        </p:nvSpPr>
        <p:spPr>
          <a:xfrm>
            <a:off x="45720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119" name="PlaceHolder 3"/>
          <p:cNvSpPr>
            <a:spLocks noGrp="1"/>
          </p:cNvSpPr>
          <p:nvPr>
            <p:ph type="body"/>
          </p:nvPr>
        </p:nvSpPr>
        <p:spPr>
          <a:xfrm>
            <a:off x="323964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120" name="PlaceHolder 4"/>
          <p:cNvSpPr>
            <a:spLocks noGrp="1"/>
          </p:cNvSpPr>
          <p:nvPr>
            <p:ph type="body"/>
          </p:nvPr>
        </p:nvSpPr>
        <p:spPr>
          <a:xfrm>
            <a:off x="6022080" y="160020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121" name="PlaceHolder 5"/>
          <p:cNvSpPr>
            <a:spLocks noGrp="1"/>
          </p:cNvSpPr>
          <p:nvPr>
            <p:ph type="body"/>
          </p:nvPr>
        </p:nvSpPr>
        <p:spPr>
          <a:xfrm>
            <a:off x="45720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122" name="PlaceHolder 6"/>
          <p:cNvSpPr>
            <a:spLocks noGrp="1"/>
          </p:cNvSpPr>
          <p:nvPr>
            <p:ph type="body"/>
          </p:nvPr>
        </p:nvSpPr>
        <p:spPr>
          <a:xfrm>
            <a:off x="323964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
        <p:nvSpPr>
          <p:cNvPr id="123" name="PlaceHolder 7"/>
          <p:cNvSpPr>
            <a:spLocks noGrp="1"/>
          </p:cNvSpPr>
          <p:nvPr>
            <p:ph type="body"/>
          </p:nvPr>
        </p:nvSpPr>
        <p:spPr>
          <a:xfrm>
            <a:off x="6022080" y="3964320"/>
            <a:ext cx="2649600" cy="2158560"/>
          </a:xfrm>
          <a:prstGeom prst="rect">
            <a:avLst/>
          </a:prstGeom>
        </p:spPr>
        <p:txBody>
          <a:bodyPr lIns="0" rIns="0" tIns="0" bIns="0">
            <a:normAutofit fontScale="91000"/>
          </a:bodyPr>
          <a:p>
            <a:endParaRPr b="0" lang="ru-RU" sz="32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0"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11"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5"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16" name="PlaceHolder 3"/>
          <p:cNvSpPr>
            <a:spLocks noGrp="1"/>
          </p:cNvSpPr>
          <p:nvPr>
            <p:ph type="body"/>
          </p:nvPr>
        </p:nvSpPr>
        <p:spPr>
          <a:xfrm>
            <a:off x="467424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17" name="PlaceHolder 4"/>
          <p:cNvSpPr>
            <a:spLocks noGrp="1"/>
          </p:cNvSpPr>
          <p:nvPr>
            <p:ph type="body"/>
          </p:nvPr>
        </p:nvSpPr>
        <p:spPr>
          <a:xfrm>
            <a:off x="45720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19" name="PlaceHolder 2"/>
          <p:cNvSpPr>
            <a:spLocks noGrp="1"/>
          </p:cNvSpPr>
          <p:nvPr>
            <p:ph type="body"/>
          </p:nvPr>
        </p:nvSpPr>
        <p:spPr>
          <a:xfrm>
            <a:off x="457200" y="1600200"/>
            <a:ext cx="4015800" cy="4525560"/>
          </a:xfrm>
          <a:prstGeom prst="rect">
            <a:avLst/>
          </a:prstGeom>
        </p:spPr>
        <p:txBody>
          <a:bodyPr lIns="0" rIns="0" tIns="0" bIns="0">
            <a:normAutofit/>
          </a:bodyPr>
          <a:p>
            <a:endParaRPr b="0" lang="ru-RU" sz="3200" spc="-1" strike="noStrike">
              <a:solidFill>
                <a:srgbClr val="000000"/>
              </a:solidFill>
              <a:latin typeface="Arial"/>
            </a:endParaRPr>
          </a:p>
        </p:txBody>
      </p:sp>
      <p:sp>
        <p:nvSpPr>
          <p:cNvPr id="20"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21" name="PlaceHolder 4"/>
          <p:cNvSpPr>
            <a:spLocks noGrp="1"/>
          </p:cNvSpPr>
          <p:nvPr>
            <p:ph type="body"/>
          </p:nvPr>
        </p:nvSpPr>
        <p:spPr>
          <a:xfrm>
            <a:off x="4674240" y="396432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1040"/>
            <a:ext cx="8229240" cy="1250280"/>
          </a:xfrm>
          <a:prstGeom prst="rect">
            <a:avLst/>
          </a:prstGeom>
        </p:spPr>
        <p:txBody>
          <a:bodyPr lIns="0" rIns="0" tIns="0" bIns="0" anchor="ctr">
            <a:noAutofit/>
          </a:bodyPr>
          <a:p>
            <a:endParaRPr b="0" lang="ru-RU" sz="4400" spc="-1" strike="noStrike">
              <a:solidFill>
                <a:srgbClr val="000000"/>
              </a:solidFill>
              <a:latin typeface="Arial"/>
            </a:endParaRPr>
          </a:p>
        </p:txBody>
      </p:sp>
      <p:sp>
        <p:nvSpPr>
          <p:cNvPr id="23" name="PlaceHolder 2"/>
          <p:cNvSpPr>
            <a:spLocks noGrp="1"/>
          </p:cNvSpPr>
          <p:nvPr>
            <p:ph type="body"/>
          </p:nvPr>
        </p:nvSpPr>
        <p:spPr>
          <a:xfrm>
            <a:off x="45720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24" name="PlaceHolder 3"/>
          <p:cNvSpPr>
            <a:spLocks noGrp="1"/>
          </p:cNvSpPr>
          <p:nvPr>
            <p:ph type="body"/>
          </p:nvPr>
        </p:nvSpPr>
        <p:spPr>
          <a:xfrm>
            <a:off x="4674240" y="1600200"/>
            <a:ext cx="4015800" cy="2158560"/>
          </a:xfrm>
          <a:prstGeom prst="rect">
            <a:avLst/>
          </a:prstGeom>
        </p:spPr>
        <p:txBody>
          <a:bodyPr lIns="0" rIns="0" tIns="0" bIns="0">
            <a:normAutofit/>
          </a:bodyPr>
          <a:p>
            <a:endParaRPr b="0" lang="ru-RU" sz="3200" spc="-1" strike="noStrike">
              <a:solidFill>
                <a:srgbClr val="000000"/>
              </a:solidFill>
              <a:latin typeface="Arial"/>
            </a:endParaRPr>
          </a:p>
        </p:txBody>
      </p:sp>
      <p:sp>
        <p:nvSpPr>
          <p:cNvPr id="25" name="PlaceHolder 4"/>
          <p:cNvSpPr>
            <a:spLocks noGrp="1"/>
          </p:cNvSpPr>
          <p:nvPr>
            <p:ph type="body"/>
          </p:nvPr>
        </p:nvSpPr>
        <p:spPr>
          <a:xfrm>
            <a:off x="457200" y="3964320"/>
            <a:ext cx="8229240" cy="2158560"/>
          </a:xfrm>
          <a:prstGeom prst="rect">
            <a:avLst/>
          </a:prstGeom>
        </p:spPr>
        <p:txBody>
          <a:bodyPr lIns="0" rIns="0" tIns="0" bIns="0">
            <a:normAutofit/>
          </a:bodyPr>
          <a:p>
            <a:endParaRPr b="0" lang="ru-RU" sz="32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noAutofit/>
          </a:bodyPr>
          <a:p>
            <a:pPr algn="ctr">
              <a:lnSpc>
                <a:spcPct val="100000"/>
              </a:lnSpc>
            </a:pPr>
            <a:r>
              <a:rPr b="0" lang="en-US" sz="4400" spc="-1" strike="noStrike">
                <a:solidFill>
                  <a:srgbClr val="000000"/>
                </a:solidFill>
                <a:latin typeface="Arial"/>
              </a:rPr>
              <a:t>Click to edit Master title style</a:t>
            </a:r>
            <a:endParaRPr b="0" lang="ru-RU" sz="4400" spc="-1" strike="noStrike">
              <a:solidFill>
                <a:srgbClr val="000000"/>
              </a:solidFill>
              <a:latin typeface="Arial"/>
            </a:endParaRPr>
          </a:p>
        </p:txBody>
      </p:sp>
      <p:sp>
        <p:nvSpPr>
          <p:cNvPr id="1" name="PlaceHolder 2"/>
          <p:cNvSpPr>
            <a:spLocks noGrp="1"/>
          </p:cNvSpPr>
          <p:nvPr>
            <p:ph type="dt"/>
          </p:nvPr>
        </p:nvSpPr>
        <p:spPr>
          <a:xfrm>
            <a:off x="457200" y="6245280"/>
            <a:ext cx="2133360" cy="475920"/>
          </a:xfrm>
          <a:prstGeom prst="rect">
            <a:avLst/>
          </a:prstGeom>
        </p:spPr>
        <p:txBody>
          <a:bodyPr>
            <a:noAutofit/>
          </a:bodyPr>
          <a:p>
            <a:endParaRPr b="0" lang="ru-RU" sz="2400" spc="-1" strike="noStrike">
              <a:latin typeface="Times New Roman"/>
            </a:endParaRPr>
          </a:p>
        </p:txBody>
      </p:sp>
      <p:sp>
        <p:nvSpPr>
          <p:cNvPr id="2" name="PlaceHolder 3"/>
          <p:cNvSpPr>
            <a:spLocks noGrp="1"/>
          </p:cNvSpPr>
          <p:nvPr>
            <p:ph type="ftr"/>
          </p:nvPr>
        </p:nvSpPr>
        <p:spPr>
          <a:xfrm>
            <a:off x="3124080" y="6245280"/>
            <a:ext cx="2895120" cy="475920"/>
          </a:xfrm>
          <a:prstGeom prst="rect">
            <a:avLst/>
          </a:prstGeom>
        </p:spPr>
        <p:txBody>
          <a:bodyPr>
            <a:noAutofit/>
          </a:bodyPr>
          <a:p>
            <a:endParaRPr b="0" lang="ru-RU" sz="2400" spc="-1" strike="noStrike">
              <a:latin typeface="Times New Roman"/>
            </a:endParaRPr>
          </a:p>
        </p:txBody>
      </p:sp>
      <p:sp>
        <p:nvSpPr>
          <p:cNvPr id="3" name="PlaceHolder 4"/>
          <p:cNvSpPr>
            <a:spLocks noGrp="1"/>
          </p:cNvSpPr>
          <p:nvPr>
            <p:ph type="sldNum"/>
          </p:nvPr>
        </p:nvSpPr>
        <p:spPr>
          <a:xfrm>
            <a:off x="6553080" y="6245280"/>
            <a:ext cx="2133360" cy="475920"/>
          </a:xfrm>
          <a:prstGeom prst="rect">
            <a:avLst/>
          </a:prstGeom>
        </p:spPr>
        <p:txBody>
          <a:bodyPr>
            <a:noAutofit/>
          </a:bodyPr>
          <a:p>
            <a:pPr algn="r">
              <a:lnSpc>
                <a:spcPct val="100000"/>
              </a:lnSpc>
            </a:pPr>
            <a:fld id="{D677B049-E63B-46ED-925A-0AC952FE4B14}" type="slidenum">
              <a:rPr b="0" lang="ru-RU" sz="1400" spc="-1" strike="noStrike">
                <a:solidFill>
                  <a:srgbClr val="000000"/>
                </a:solidFill>
                <a:latin typeface="Arial"/>
              </a:rPr>
              <a:t>&lt;номер&gt;</a:t>
            </a:fld>
            <a:endParaRPr b="0" lang="ru-RU" sz="1400" spc="-1" strike="noStrike">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ru-RU" sz="3200" spc="-1" strike="noStrike">
                <a:solidFill>
                  <a:srgbClr val="000000"/>
                </a:solidFill>
                <a:latin typeface="Arial"/>
              </a:rPr>
              <a:t>Для правки структуры щёлкните мышью</a:t>
            </a:r>
            <a:endParaRPr b="0" lang="ru-RU"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ru-RU" sz="2400" spc="-1" strike="noStrike">
                <a:solidFill>
                  <a:srgbClr val="000000"/>
                </a:solidFill>
                <a:latin typeface="Arial"/>
              </a:rPr>
              <a:t>Второй уровень структуры</a:t>
            </a:r>
            <a:endParaRPr b="0" lang="ru-RU" sz="2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ru-RU" sz="2000" spc="-1" strike="noStrike">
                <a:solidFill>
                  <a:srgbClr val="000000"/>
                </a:solidFill>
                <a:latin typeface="Arial"/>
              </a:rPr>
              <a:t>Третий уровень структуры</a:t>
            </a:r>
            <a:endParaRPr b="0" lang="ru-RU" sz="20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ru-RU" sz="2000" spc="-1" strike="noStrike">
                <a:solidFill>
                  <a:srgbClr val="000000"/>
                </a:solidFill>
                <a:latin typeface="Arial"/>
              </a:rPr>
              <a:t>Четвёртый уровень структуры</a:t>
            </a:r>
            <a:endParaRPr b="0" lang="ru-RU"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ru-RU" sz="2000" spc="-1" strike="noStrike">
                <a:solidFill>
                  <a:srgbClr val="000000"/>
                </a:solidFill>
                <a:latin typeface="Arial"/>
              </a:rPr>
              <a:t>Пятый уровень структуры</a:t>
            </a:r>
            <a:endParaRPr b="0" lang="ru-RU"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ru-RU" sz="2000" spc="-1" strike="noStrike">
                <a:solidFill>
                  <a:srgbClr val="000000"/>
                </a:solidFill>
                <a:latin typeface="Arial"/>
              </a:rPr>
              <a:t>Шестой уровень структуры</a:t>
            </a:r>
            <a:endParaRPr b="0" lang="ru-RU"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ru-RU" sz="2000" spc="-1" strike="noStrike">
                <a:solidFill>
                  <a:srgbClr val="000000"/>
                </a:solidFill>
                <a:latin typeface="Arial"/>
              </a:rPr>
              <a:t>Седьмой уровень структуры</a:t>
            </a:r>
            <a:endParaRPr b="0" lang="ru-RU"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4680"/>
            <a:ext cx="8229240" cy="1142640"/>
          </a:xfrm>
          <a:prstGeom prst="rect">
            <a:avLst/>
          </a:prstGeom>
        </p:spPr>
        <p:txBody>
          <a:bodyPr anchor="ctr">
            <a:noAutofit/>
          </a:bodyPr>
          <a:p>
            <a:pPr algn="ctr">
              <a:lnSpc>
                <a:spcPct val="100000"/>
              </a:lnSpc>
            </a:pPr>
            <a:r>
              <a:rPr b="0" lang="en-US" sz="4400" spc="-1" strike="noStrike">
                <a:solidFill>
                  <a:srgbClr val="000000"/>
                </a:solidFill>
                <a:latin typeface="Arial"/>
              </a:rPr>
              <a:t>Click to edit Master title style</a:t>
            </a:r>
            <a:endParaRPr b="0" lang="ru-RU" sz="4400" spc="-1" strike="noStrike">
              <a:solidFill>
                <a:srgbClr val="000000"/>
              </a:solidFill>
              <a:latin typeface="Arial"/>
            </a:endParaRPr>
          </a:p>
        </p:txBody>
      </p:sp>
      <p:sp>
        <p:nvSpPr>
          <p:cNvPr id="42" name="PlaceHolder 2"/>
          <p:cNvSpPr>
            <a:spLocks noGrp="1"/>
          </p:cNvSpPr>
          <p:nvPr>
            <p:ph type="body"/>
          </p:nvPr>
        </p:nvSpPr>
        <p:spPr>
          <a:xfrm>
            <a:off x="457200" y="1600200"/>
            <a:ext cx="8229240" cy="4525560"/>
          </a:xfrm>
          <a:prstGeom prst="rect">
            <a:avLst/>
          </a:prstGeom>
        </p:spPr>
        <p:txBody>
          <a:bodyPr>
            <a:noAutofit/>
          </a:bodyPr>
          <a:p>
            <a:pPr marL="343080" indent="-342720">
              <a:lnSpc>
                <a:spcPct val="100000"/>
              </a:lnSpc>
              <a:spcBef>
                <a:spcPts val="641"/>
              </a:spcBef>
              <a:buClr>
                <a:srgbClr val="000000"/>
              </a:buClr>
              <a:buFont typeface="Symbol" charset="2"/>
              <a:buChar char=""/>
            </a:pPr>
            <a:r>
              <a:rPr b="0" lang="en-US" sz="3200" spc="-1" strike="noStrike">
                <a:solidFill>
                  <a:srgbClr val="000000"/>
                </a:solidFill>
                <a:latin typeface="Arial"/>
              </a:rPr>
              <a:t>Click to edit Master text styles</a:t>
            </a:r>
            <a:endParaRPr b="0" lang="ru-RU" sz="3200" spc="-1" strike="noStrike">
              <a:solidFill>
                <a:srgbClr val="000000"/>
              </a:solidFill>
              <a:latin typeface="Arial"/>
            </a:endParaRPr>
          </a:p>
          <a:p>
            <a:pPr lvl="1" marL="743040" indent="-285480">
              <a:lnSpc>
                <a:spcPct val="100000"/>
              </a:lnSpc>
              <a:spcBef>
                <a:spcPts val="561"/>
              </a:spcBef>
              <a:buClr>
                <a:srgbClr val="000000"/>
              </a:buClr>
              <a:buFont typeface="Symbol" charset="2"/>
              <a:buChar char=""/>
            </a:pPr>
            <a:r>
              <a:rPr b="0" lang="en-US" sz="2800" spc="-1" strike="noStrike">
                <a:solidFill>
                  <a:srgbClr val="000000"/>
                </a:solidFill>
                <a:latin typeface="Arial"/>
              </a:rPr>
              <a:t>Second level</a:t>
            </a:r>
            <a:endParaRPr b="0" lang="ru-RU" sz="2800" spc="-1" strike="noStrike">
              <a:solidFill>
                <a:srgbClr val="000000"/>
              </a:solidFill>
              <a:latin typeface="Arial"/>
            </a:endParaRPr>
          </a:p>
          <a:p>
            <a:pPr lvl="2" marL="1143000" indent="-228240">
              <a:lnSpc>
                <a:spcPct val="100000"/>
              </a:lnSpc>
              <a:spcBef>
                <a:spcPts val="479"/>
              </a:spcBef>
              <a:buClr>
                <a:srgbClr val="000000"/>
              </a:buClr>
              <a:buFont typeface="Symbol" charset="2"/>
              <a:buChar char=""/>
            </a:pPr>
            <a:r>
              <a:rPr b="0" lang="en-US" sz="2400" spc="-1" strike="noStrike">
                <a:solidFill>
                  <a:srgbClr val="000000"/>
                </a:solidFill>
                <a:latin typeface="Arial"/>
              </a:rPr>
              <a:t>Third level</a:t>
            </a:r>
            <a:endParaRPr b="0" lang="ru-RU" sz="2400" spc="-1" strike="noStrike">
              <a:solidFill>
                <a:srgbClr val="000000"/>
              </a:solidFill>
              <a:latin typeface="Arial"/>
            </a:endParaRPr>
          </a:p>
          <a:p>
            <a:pPr lvl="3" marL="1600200" indent="-228240">
              <a:lnSpc>
                <a:spcPct val="100000"/>
              </a:lnSpc>
              <a:spcBef>
                <a:spcPts val="400"/>
              </a:spcBef>
              <a:buClr>
                <a:srgbClr val="000000"/>
              </a:buClr>
              <a:buFont typeface="Symbol" charset="2"/>
              <a:buChar char=""/>
            </a:pPr>
            <a:r>
              <a:rPr b="0" lang="en-US" sz="2000" spc="-1" strike="noStrike">
                <a:solidFill>
                  <a:srgbClr val="000000"/>
                </a:solidFill>
                <a:latin typeface="Arial"/>
              </a:rPr>
              <a:t>Fourth level</a:t>
            </a:r>
            <a:endParaRPr b="0" lang="ru-RU" sz="2000" spc="-1" strike="noStrike">
              <a:solidFill>
                <a:srgbClr val="000000"/>
              </a:solidFill>
              <a:latin typeface="Arial"/>
            </a:endParaRPr>
          </a:p>
          <a:p>
            <a:pPr lvl="4" marL="2057400" indent="-228240">
              <a:lnSpc>
                <a:spcPct val="100000"/>
              </a:lnSpc>
              <a:spcBef>
                <a:spcPts val="400"/>
              </a:spcBef>
              <a:buClr>
                <a:srgbClr val="000000"/>
              </a:buClr>
              <a:buFont typeface="StarSymbol"/>
              <a:buChar char="»"/>
            </a:pPr>
            <a:r>
              <a:rPr b="0" lang="en-US" sz="2000" spc="-1" strike="noStrike">
                <a:solidFill>
                  <a:srgbClr val="000000"/>
                </a:solidFill>
                <a:latin typeface="Arial"/>
              </a:rPr>
              <a:t>Fifth level</a:t>
            </a:r>
            <a:endParaRPr b="0" lang="ru-RU" sz="2000" spc="-1" strike="noStrike">
              <a:solidFill>
                <a:srgbClr val="000000"/>
              </a:solidFill>
              <a:latin typeface="Arial"/>
            </a:endParaRPr>
          </a:p>
        </p:txBody>
      </p:sp>
      <p:sp>
        <p:nvSpPr>
          <p:cNvPr id="43" name="PlaceHolder 3"/>
          <p:cNvSpPr>
            <a:spLocks noGrp="1"/>
          </p:cNvSpPr>
          <p:nvPr>
            <p:ph type="dt"/>
          </p:nvPr>
        </p:nvSpPr>
        <p:spPr>
          <a:xfrm>
            <a:off x="457200" y="6245280"/>
            <a:ext cx="2133360" cy="475920"/>
          </a:xfrm>
          <a:prstGeom prst="rect">
            <a:avLst/>
          </a:prstGeom>
        </p:spPr>
        <p:txBody>
          <a:bodyPr>
            <a:noAutofit/>
          </a:bodyPr>
          <a:p>
            <a:endParaRPr b="0" lang="ru-RU" sz="2400" spc="-1" strike="noStrike">
              <a:latin typeface="Times New Roman"/>
            </a:endParaRPr>
          </a:p>
        </p:txBody>
      </p:sp>
      <p:sp>
        <p:nvSpPr>
          <p:cNvPr id="44" name="PlaceHolder 4"/>
          <p:cNvSpPr>
            <a:spLocks noGrp="1"/>
          </p:cNvSpPr>
          <p:nvPr>
            <p:ph type="ftr"/>
          </p:nvPr>
        </p:nvSpPr>
        <p:spPr>
          <a:xfrm>
            <a:off x="3124080" y="6245280"/>
            <a:ext cx="2895120" cy="475920"/>
          </a:xfrm>
          <a:prstGeom prst="rect">
            <a:avLst/>
          </a:prstGeom>
        </p:spPr>
        <p:txBody>
          <a:bodyPr>
            <a:noAutofit/>
          </a:bodyPr>
          <a:p>
            <a:endParaRPr b="0" lang="ru-RU" sz="2400" spc="-1" strike="noStrike">
              <a:latin typeface="Times New Roman"/>
            </a:endParaRPr>
          </a:p>
        </p:txBody>
      </p:sp>
      <p:sp>
        <p:nvSpPr>
          <p:cNvPr id="45" name="PlaceHolder 5"/>
          <p:cNvSpPr>
            <a:spLocks noGrp="1"/>
          </p:cNvSpPr>
          <p:nvPr>
            <p:ph type="sldNum"/>
          </p:nvPr>
        </p:nvSpPr>
        <p:spPr>
          <a:xfrm>
            <a:off x="6553080" y="6245280"/>
            <a:ext cx="2133360" cy="475920"/>
          </a:xfrm>
          <a:prstGeom prst="rect">
            <a:avLst/>
          </a:prstGeom>
        </p:spPr>
        <p:txBody>
          <a:bodyPr>
            <a:noAutofit/>
          </a:bodyPr>
          <a:p>
            <a:pPr algn="r">
              <a:lnSpc>
                <a:spcPct val="100000"/>
              </a:lnSpc>
            </a:pPr>
            <a:fld id="{6123FDE6-DC0C-438D-B289-970009191D00}" type="slidenum">
              <a:rPr b="0" lang="ru-RU" sz="1400" spc="-1" strike="noStrike">
                <a:solidFill>
                  <a:srgbClr val="000000"/>
                </a:solidFill>
                <a:latin typeface="Arial"/>
              </a:rPr>
              <a:t>&lt;номер&gt;</a:t>
            </a:fld>
            <a:endParaRPr b="0" lang="ru-RU"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4680"/>
            <a:ext cx="8229240" cy="1142640"/>
          </a:xfrm>
          <a:prstGeom prst="rect">
            <a:avLst/>
          </a:prstGeom>
        </p:spPr>
        <p:txBody>
          <a:bodyPr anchor="ctr">
            <a:noAutofit/>
          </a:bodyPr>
          <a:p>
            <a:pPr algn="ctr">
              <a:lnSpc>
                <a:spcPct val="100000"/>
              </a:lnSpc>
            </a:pPr>
            <a:r>
              <a:rPr b="0" lang="en-US" sz="4400" spc="-1" strike="noStrike">
                <a:solidFill>
                  <a:srgbClr val="000000"/>
                </a:solidFill>
                <a:latin typeface="Arial"/>
              </a:rPr>
              <a:t>Click to edit Master title style</a:t>
            </a:r>
            <a:endParaRPr b="0" lang="ru-RU" sz="4400" spc="-1" strike="noStrike">
              <a:solidFill>
                <a:srgbClr val="000000"/>
              </a:solidFill>
              <a:latin typeface="Arial"/>
            </a:endParaRPr>
          </a:p>
        </p:txBody>
      </p:sp>
      <p:sp>
        <p:nvSpPr>
          <p:cNvPr id="83" name="PlaceHolder 2"/>
          <p:cNvSpPr>
            <a:spLocks noGrp="1"/>
          </p:cNvSpPr>
          <p:nvPr>
            <p:ph type="body"/>
          </p:nvPr>
        </p:nvSpPr>
        <p:spPr>
          <a:xfrm>
            <a:off x="457200" y="1600200"/>
            <a:ext cx="4038120" cy="4525560"/>
          </a:xfrm>
          <a:prstGeom prst="rect">
            <a:avLst/>
          </a:prstGeom>
        </p:spPr>
        <p:txBody>
          <a:bodyPr>
            <a:noAutofit/>
          </a:bodyPr>
          <a:p>
            <a:pPr marL="343080" indent="-342720">
              <a:lnSpc>
                <a:spcPct val="100000"/>
              </a:lnSpc>
              <a:spcBef>
                <a:spcPts val="561"/>
              </a:spcBef>
              <a:buClr>
                <a:srgbClr val="000000"/>
              </a:buClr>
              <a:buFont typeface="Symbol" charset="2"/>
              <a:buChar char=""/>
            </a:pPr>
            <a:r>
              <a:rPr b="0" lang="en-US" sz="2800" spc="-1" strike="noStrike">
                <a:solidFill>
                  <a:srgbClr val="000000"/>
                </a:solidFill>
                <a:latin typeface="Arial"/>
              </a:rPr>
              <a:t>Click to edit Master text styles</a:t>
            </a:r>
            <a:endParaRPr b="0" lang="ru-RU" sz="2800" spc="-1" strike="noStrike">
              <a:solidFill>
                <a:srgbClr val="000000"/>
              </a:solidFill>
              <a:latin typeface="Arial"/>
            </a:endParaRPr>
          </a:p>
          <a:p>
            <a:pPr lvl="1" marL="743040" indent="-285480">
              <a:lnSpc>
                <a:spcPct val="100000"/>
              </a:lnSpc>
              <a:spcBef>
                <a:spcPts val="479"/>
              </a:spcBef>
              <a:buClr>
                <a:srgbClr val="000000"/>
              </a:buClr>
              <a:buFont typeface="Symbol" charset="2"/>
              <a:buChar char=""/>
            </a:pPr>
            <a:r>
              <a:rPr b="0" lang="en-US" sz="2400" spc="-1" strike="noStrike">
                <a:solidFill>
                  <a:srgbClr val="000000"/>
                </a:solidFill>
                <a:latin typeface="Arial"/>
              </a:rPr>
              <a:t>Second level</a:t>
            </a:r>
            <a:endParaRPr b="0" lang="ru-RU" sz="2400" spc="-1" strike="noStrike">
              <a:solidFill>
                <a:srgbClr val="000000"/>
              </a:solidFill>
              <a:latin typeface="Arial"/>
            </a:endParaRPr>
          </a:p>
          <a:p>
            <a:pPr lvl="2" marL="1143000" indent="-228240">
              <a:lnSpc>
                <a:spcPct val="100000"/>
              </a:lnSpc>
              <a:spcBef>
                <a:spcPts val="400"/>
              </a:spcBef>
              <a:buClr>
                <a:srgbClr val="000000"/>
              </a:buClr>
              <a:buFont typeface="Symbol" charset="2"/>
              <a:buChar char=""/>
            </a:pPr>
            <a:r>
              <a:rPr b="0" lang="en-US" sz="2000" spc="-1" strike="noStrike">
                <a:solidFill>
                  <a:srgbClr val="000000"/>
                </a:solidFill>
                <a:latin typeface="Arial"/>
              </a:rPr>
              <a:t>Third level</a:t>
            </a:r>
            <a:endParaRPr b="0" lang="ru-RU" sz="2000" spc="-1" strike="noStrike">
              <a:solidFill>
                <a:srgbClr val="000000"/>
              </a:solidFill>
              <a:latin typeface="Arial"/>
            </a:endParaRPr>
          </a:p>
          <a:p>
            <a:pPr lvl="3" marL="1600200" indent="-228240">
              <a:lnSpc>
                <a:spcPct val="100000"/>
              </a:lnSpc>
              <a:spcBef>
                <a:spcPts val="360"/>
              </a:spcBef>
              <a:buClr>
                <a:srgbClr val="000000"/>
              </a:buClr>
              <a:buFont typeface="Symbol" charset="2"/>
              <a:buChar char=""/>
            </a:pPr>
            <a:r>
              <a:rPr b="0" lang="en-US" sz="1800" spc="-1" strike="noStrike">
                <a:solidFill>
                  <a:srgbClr val="000000"/>
                </a:solidFill>
                <a:latin typeface="Arial"/>
              </a:rPr>
              <a:t>Fourth level</a:t>
            </a:r>
            <a:endParaRPr b="0" lang="ru-RU" sz="1800" spc="-1" strike="noStrike">
              <a:solidFill>
                <a:srgbClr val="000000"/>
              </a:solidFill>
              <a:latin typeface="Arial"/>
            </a:endParaRPr>
          </a:p>
          <a:p>
            <a:pPr lvl="4" marL="2057400" indent="-228240">
              <a:lnSpc>
                <a:spcPct val="100000"/>
              </a:lnSpc>
              <a:spcBef>
                <a:spcPts val="360"/>
              </a:spcBef>
              <a:buClr>
                <a:srgbClr val="000000"/>
              </a:buClr>
              <a:buFont typeface="StarSymbol"/>
              <a:buChar char="»"/>
            </a:pPr>
            <a:r>
              <a:rPr b="0" lang="en-US" sz="1800" spc="-1" strike="noStrike">
                <a:solidFill>
                  <a:srgbClr val="000000"/>
                </a:solidFill>
                <a:latin typeface="Arial"/>
              </a:rPr>
              <a:t>Fifth level</a:t>
            </a:r>
            <a:endParaRPr b="0" lang="ru-RU" sz="1800" spc="-1" strike="noStrike">
              <a:solidFill>
                <a:srgbClr val="000000"/>
              </a:solidFill>
              <a:latin typeface="Arial"/>
            </a:endParaRPr>
          </a:p>
        </p:txBody>
      </p:sp>
      <p:sp>
        <p:nvSpPr>
          <p:cNvPr id="84" name="PlaceHolder 3"/>
          <p:cNvSpPr>
            <a:spLocks noGrp="1"/>
          </p:cNvSpPr>
          <p:nvPr>
            <p:ph type="body"/>
          </p:nvPr>
        </p:nvSpPr>
        <p:spPr>
          <a:xfrm>
            <a:off x="4648320" y="1600200"/>
            <a:ext cx="4038120" cy="4525560"/>
          </a:xfrm>
          <a:prstGeom prst="rect">
            <a:avLst/>
          </a:prstGeom>
        </p:spPr>
        <p:txBody>
          <a:bodyPr>
            <a:noAutofit/>
          </a:bodyPr>
          <a:p>
            <a:pPr marL="343080" indent="-342720">
              <a:lnSpc>
                <a:spcPct val="100000"/>
              </a:lnSpc>
              <a:spcBef>
                <a:spcPts val="561"/>
              </a:spcBef>
              <a:buClr>
                <a:srgbClr val="000000"/>
              </a:buClr>
              <a:buFont typeface="Symbol" charset="2"/>
              <a:buChar char=""/>
            </a:pPr>
            <a:r>
              <a:rPr b="0" lang="en-US" sz="2800" spc="-1" strike="noStrike">
                <a:solidFill>
                  <a:srgbClr val="000000"/>
                </a:solidFill>
                <a:latin typeface="Arial"/>
              </a:rPr>
              <a:t>Click to edit Master text styles</a:t>
            </a:r>
            <a:endParaRPr b="0" lang="ru-RU" sz="2800" spc="-1" strike="noStrike">
              <a:solidFill>
                <a:srgbClr val="000000"/>
              </a:solidFill>
              <a:latin typeface="Arial"/>
            </a:endParaRPr>
          </a:p>
          <a:p>
            <a:pPr lvl="1" marL="743040" indent="-285480">
              <a:lnSpc>
                <a:spcPct val="100000"/>
              </a:lnSpc>
              <a:spcBef>
                <a:spcPts val="479"/>
              </a:spcBef>
              <a:buClr>
                <a:srgbClr val="000000"/>
              </a:buClr>
              <a:buFont typeface="Symbol" charset="2"/>
              <a:buChar char=""/>
            </a:pPr>
            <a:r>
              <a:rPr b="0" lang="en-US" sz="2400" spc="-1" strike="noStrike">
                <a:solidFill>
                  <a:srgbClr val="000000"/>
                </a:solidFill>
                <a:latin typeface="Arial"/>
              </a:rPr>
              <a:t>Second level</a:t>
            </a:r>
            <a:endParaRPr b="0" lang="ru-RU" sz="2400" spc="-1" strike="noStrike">
              <a:solidFill>
                <a:srgbClr val="000000"/>
              </a:solidFill>
              <a:latin typeface="Arial"/>
            </a:endParaRPr>
          </a:p>
          <a:p>
            <a:pPr lvl="2" marL="1143000" indent="-228240">
              <a:lnSpc>
                <a:spcPct val="100000"/>
              </a:lnSpc>
              <a:spcBef>
                <a:spcPts val="400"/>
              </a:spcBef>
              <a:buClr>
                <a:srgbClr val="000000"/>
              </a:buClr>
              <a:buFont typeface="Symbol" charset="2"/>
              <a:buChar char=""/>
            </a:pPr>
            <a:r>
              <a:rPr b="0" lang="en-US" sz="2000" spc="-1" strike="noStrike">
                <a:solidFill>
                  <a:srgbClr val="000000"/>
                </a:solidFill>
                <a:latin typeface="Arial"/>
              </a:rPr>
              <a:t>Third level</a:t>
            </a:r>
            <a:endParaRPr b="0" lang="ru-RU" sz="2000" spc="-1" strike="noStrike">
              <a:solidFill>
                <a:srgbClr val="000000"/>
              </a:solidFill>
              <a:latin typeface="Arial"/>
            </a:endParaRPr>
          </a:p>
          <a:p>
            <a:pPr lvl="3" marL="1600200" indent="-228240">
              <a:lnSpc>
                <a:spcPct val="100000"/>
              </a:lnSpc>
              <a:spcBef>
                <a:spcPts val="360"/>
              </a:spcBef>
              <a:buClr>
                <a:srgbClr val="000000"/>
              </a:buClr>
              <a:buFont typeface="Symbol" charset="2"/>
              <a:buChar char=""/>
            </a:pPr>
            <a:r>
              <a:rPr b="0" lang="en-US" sz="1800" spc="-1" strike="noStrike">
                <a:solidFill>
                  <a:srgbClr val="000000"/>
                </a:solidFill>
                <a:latin typeface="Arial"/>
              </a:rPr>
              <a:t>Fourth level</a:t>
            </a:r>
            <a:endParaRPr b="0" lang="ru-RU" sz="1800" spc="-1" strike="noStrike">
              <a:solidFill>
                <a:srgbClr val="000000"/>
              </a:solidFill>
              <a:latin typeface="Arial"/>
            </a:endParaRPr>
          </a:p>
          <a:p>
            <a:pPr lvl="4" marL="2057400" indent="-228240">
              <a:lnSpc>
                <a:spcPct val="100000"/>
              </a:lnSpc>
              <a:spcBef>
                <a:spcPts val="360"/>
              </a:spcBef>
              <a:buClr>
                <a:srgbClr val="000000"/>
              </a:buClr>
              <a:buFont typeface="StarSymbol"/>
              <a:buChar char="»"/>
            </a:pPr>
            <a:r>
              <a:rPr b="0" lang="en-US" sz="1800" spc="-1" strike="noStrike">
                <a:solidFill>
                  <a:srgbClr val="000000"/>
                </a:solidFill>
                <a:latin typeface="Arial"/>
              </a:rPr>
              <a:t>Fifth level</a:t>
            </a:r>
            <a:endParaRPr b="0" lang="ru-RU" sz="1800" spc="-1" strike="noStrike">
              <a:solidFill>
                <a:srgbClr val="000000"/>
              </a:solidFill>
              <a:latin typeface="Arial"/>
            </a:endParaRPr>
          </a:p>
        </p:txBody>
      </p:sp>
      <p:sp>
        <p:nvSpPr>
          <p:cNvPr id="85" name="PlaceHolder 4"/>
          <p:cNvSpPr>
            <a:spLocks noGrp="1"/>
          </p:cNvSpPr>
          <p:nvPr>
            <p:ph type="dt"/>
          </p:nvPr>
        </p:nvSpPr>
        <p:spPr>
          <a:xfrm>
            <a:off x="457200" y="6245280"/>
            <a:ext cx="2133360" cy="475920"/>
          </a:xfrm>
          <a:prstGeom prst="rect">
            <a:avLst/>
          </a:prstGeom>
        </p:spPr>
        <p:txBody>
          <a:bodyPr>
            <a:noAutofit/>
          </a:bodyPr>
          <a:p>
            <a:endParaRPr b="0" lang="ru-RU" sz="2400" spc="-1" strike="noStrike">
              <a:latin typeface="Times New Roman"/>
            </a:endParaRPr>
          </a:p>
        </p:txBody>
      </p:sp>
      <p:sp>
        <p:nvSpPr>
          <p:cNvPr id="86" name="PlaceHolder 5"/>
          <p:cNvSpPr>
            <a:spLocks noGrp="1"/>
          </p:cNvSpPr>
          <p:nvPr>
            <p:ph type="ftr"/>
          </p:nvPr>
        </p:nvSpPr>
        <p:spPr>
          <a:xfrm>
            <a:off x="3124080" y="6245280"/>
            <a:ext cx="2895120" cy="475920"/>
          </a:xfrm>
          <a:prstGeom prst="rect">
            <a:avLst/>
          </a:prstGeom>
        </p:spPr>
        <p:txBody>
          <a:bodyPr>
            <a:noAutofit/>
          </a:bodyPr>
          <a:p>
            <a:endParaRPr b="0" lang="ru-RU" sz="2400" spc="-1" strike="noStrike">
              <a:latin typeface="Times New Roman"/>
            </a:endParaRPr>
          </a:p>
        </p:txBody>
      </p:sp>
      <p:sp>
        <p:nvSpPr>
          <p:cNvPr id="87" name="PlaceHolder 6"/>
          <p:cNvSpPr>
            <a:spLocks noGrp="1"/>
          </p:cNvSpPr>
          <p:nvPr>
            <p:ph type="sldNum"/>
          </p:nvPr>
        </p:nvSpPr>
        <p:spPr>
          <a:xfrm>
            <a:off x="6553080" y="6245280"/>
            <a:ext cx="2133360" cy="475920"/>
          </a:xfrm>
          <a:prstGeom prst="rect">
            <a:avLst/>
          </a:prstGeom>
        </p:spPr>
        <p:txBody>
          <a:bodyPr>
            <a:noAutofit/>
          </a:bodyPr>
          <a:p>
            <a:pPr algn="r">
              <a:lnSpc>
                <a:spcPct val="100000"/>
              </a:lnSpc>
            </a:pPr>
            <a:fld id="{919F6EF6-32EF-4415-BCE4-A8775876351B}" type="slidenum">
              <a:rPr b="0" lang="ru-RU" sz="1400" spc="-1" strike="noStrike">
                <a:solidFill>
                  <a:srgbClr val="000000"/>
                </a:solidFill>
                <a:latin typeface="Arial"/>
              </a:rPr>
              <a:t>&lt;номер&gt;</a:t>
            </a:fld>
            <a:endParaRPr b="0" lang="ru-RU" sz="14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slideLayout" Target="../slideLayouts/slideLayout28.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TextShape 1"/>
          <p:cNvSpPr txBox="1"/>
          <p:nvPr/>
        </p:nvSpPr>
        <p:spPr>
          <a:xfrm>
            <a:off x="685800" y="2130480"/>
            <a:ext cx="7772040" cy="1469520"/>
          </a:xfrm>
          <a:prstGeom prst="rect">
            <a:avLst/>
          </a:prstGeom>
          <a:noFill/>
          <a:ln w="9360">
            <a:noFill/>
          </a:ln>
        </p:spPr>
        <p:txBody>
          <a:bodyPr anchor="ctr">
            <a:noAutofit/>
          </a:bodyPr>
          <a:p>
            <a:pPr algn="ctr">
              <a:lnSpc>
                <a:spcPct val="100000"/>
              </a:lnSpc>
            </a:pPr>
            <a:r>
              <a:rPr b="1" lang="ru-RU" sz="7200" spc="-1" strike="noStrike">
                <a:solidFill>
                  <a:srgbClr val="ff0000"/>
                </a:solidFill>
                <a:latin typeface="Arial"/>
              </a:rPr>
              <a:t>Кибернетика</a:t>
            </a:r>
            <a:br/>
            <a:endParaRPr b="0" lang="ru-RU" sz="7200" spc="-1" strike="noStrike">
              <a:solidFill>
                <a:srgbClr val="000000"/>
              </a:solidFill>
              <a:latin typeface="Arial"/>
            </a:endParaRPr>
          </a:p>
        </p:txBody>
      </p:sp>
      <p:sp>
        <p:nvSpPr>
          <p:cNvPr id="125" name="TextShape 2"/>
          <p:cNvSpPr txBox="1"/>
          <p:nvPr/>
        </p:nvSpPr>
        <p:spPr>
          <a:xfrm>
            <a:off x="1371600" y="5229360"/>
            <a:ext cx="6400440" cy="409320"/>
          </a:xfrm>
          <a:prstGeom prst="rect">
            <a:avLst/>
          </a:prstGeom>
          <a:noFill/>
          <a:ln w="9360">
            <a:noFill/>
          </a:ln>
        </p:spPr>
        <p:txBody>
          <a:bodyPr>
            <a:noAutofit/>
          </a:bodyPr>
          <a:p>
            <a:pPr algn="ctr"/>
            <a:endParaRPr b="0" lang="ru-RU" sz="32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Управление</a:t>
            </a:r>
            <a:endParaRPr b="0" lang="ru-RU" sz="4400" spc="-1" strike="noStrike">
              <a:solidFill>
                <a:srgbClr val="000000"/>
              </a:solidFill>
              <a:latin typeface="Arial"/>
            </a:endParaRPr>
          </a:p>
        </p:txBody>
      </p:sp>
      <p:sp>
        <p:nvSpPr>
          <p:cNvPr id="144" name="TextShape 2"/>
          <p:cNvSpPr txBox="1"/>
          <p:nvPr/>
        </p:nvSpPr>
        <p:spPr>
          <a:xfrm>
            <a:off x="457200" y="1197000"/>
            <a:ext cx="8229240" cy="4928760"/>
          </a:xfrm>
          <a:prstGeom prst="rect">
            <a:avLst/>
          </a:prstGeom>
          <a:noFill/>
          <a:ln w="9360">
            <a:noFill/>
          </a:ln>
        </p:spPr>
        <p:txBody>
          <a:bodyPr>
            <a:noAutofit/>
          </a:bodyPr>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 </a:t>
            </a:r>
            <a:r>
              <a:rPr b="1" lang="ru-RU" sz="2400" spc="-1" strike="noStrike">
                <a:solidFill>
                  <a:srgbClr val="000000"/>
                </a:solidFill>
                <a:latin typeface="Arial"/>
              </a:rPr>
              <a:t>Целенаправленное изменение</a:t>
            </a:r>
            <a:r>
              <a:rPr b="0" lang="ru-RU" sz="2400" spc="-1" strike="noStrike">
                <a:solidFill>
                  <a:srgbClr val="000000"/>
                </a:solidFill>
                <a:latin typeface="Arial"/>
              </a:rPr>
              <a:t> поведения кибернетических систем происходит при наличии </a:t>
            </a:r>
            <a:r>
              <a:rPr b="1" lang="ru-RU" sz="2400" spc="-1" strike="noStrike">
                <a:solidFill>
                  <a:srgbClr val="000000"/>
                </a:solidFill>
                <a:latin typeface="Arial"/>
              </a:rPr>
              <a:t>управления</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Основной задачей системы с управлением является такое преобразование поступающей в систему информации и формирование таких управляющих воздействий, при которых обеспечивается достижение (по возможности наилучшее) заданных целей управления. </a:t>
            </a:r>
            <a:endParaRPr b="0" lang="ru-RU" sz="2400" spc="-1" strike="noStrike">
              <a:solidFill>
                <a:srgbClr val="000000"/>
              </a:solidFill>
              <a:latin typeface="Arial"/>
            </a:endParaRPr>
          </a:p>
          <a:p>
            <a:pPr marL="343080" indent="-342720">
              <a:lnSpc>
                <a:spcPct val="90000"/>
              </a:lnSpc>
              <a:spcBef>
                <a:spcPts val="479"/>
              </a:spcBef>
              <a:buClr>
                <a:srgbClr val="ff0000"/>
              </a:buClr>
              <a:buFont typeface="Symbol" charset="2"/>
              <a:buChar char=""/>
            </a:pPr>
            <a:r>
              <a:rPr b="1" lang="ru-RU" sz="2400" spc="-1" strike="noStrike">
                <a:solidFill>
                  <a:srgbClr val="ff0000"/>
                </a:solidFill>
                <a:latin typeface="Arial"/>
              </a:rPr>
              <a:t>Управление</a:t>
            </a:r>
            <a:r>
              <a:rPr b="0" lang="ru-RU" sz="2400" spc="-1" strike="noStrike">
                <a:solidFill>
                  <a:srgbClr val="ff0000"/>
                </a:solidFill>
                <a:latin typeface="Arial"/>
              </a:rPr>
              <a:t> – это воздействие на объект, выбранное на основе имеющейся информации из множества возможных воздействий, улучшающее его функционирование или развитие.</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TextShape 1"/>
          <p:cNvSpPr txBox="1"/>
          <p:nvPr/>
        </p:nvSpPr>
        <p:spPr>
          <a:xfrm>
            <a:off x="457200" y="0"/>
            <a:ext cx="8229240" cy="980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Управление</a:t>
            </a:r>
            <a:endParaRPr b="0" lang="ru-RU" sz="4400" spc="-1" strike="noStrike">
              <a:solidFill>
                <a:srgbClr val="000000"/>
              </a:solidFill>
              <a:latin typeface="Arial"/>
            </a:endParaRPr>
          </a:p>
        </p:txBody>
      </p:sp>
      <p:sp>
        <p:nvSpPr>
          <p:cNvPr id="146" name="TextShape 2"/>
          <p:cNvSpPr txBox="1"/>
          <p:nvPr/>
        </p:nvSpPr>
        <p:spPr>
          <a:xfrm>
            <a:off x="179280" y="907920"/>
            <a:ext cx="8784720" cy="568908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Всякая система управления рассматривается как единство </a:t>
            </a:r>
            <a:r>
              <a:rPr b="1" i="1" lang="ru-RU" sz="2400" spc="-1" strike="noStrike">
                <a:solidFill>
                  <a:srgbClr val="000000"/>
                </a:solidFill>
                <a:latin typeface="Arial"/>
              </a:rPr>
              <a:t>управляющей системы (объект управления) и управляемой системы (субъект). </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У управляемых систем всегда существует некоторое </a:t>
            </a:r>
            <a:r>
              <a:rPr b="1" lang="ru-RU" sz="2400" spc="-1" strike="noStrike">
                <a:solidFill>
                  <a:srgbClr val="000000"/>
                </a:solidFill>
                <a:latin typeface="Arial"/>
              </a:rPr>
              <a:t>множество возможных изменений</a:t>
            </a:r>
            <a:r>
              <a:rPr b="0" lang="ru-RU" sz="2400" spc="-1" strike="noStrike">
                <a:solidFill>
                  <a:srgbClr val="000000"/>
                </a:solidFill>
                <a:latin typeface="Arial"/>
              </a:rPr>
              <a:t> (нет выбора - нет и управления). Свойством управляемости обладает не любая система, а только достаточным образом организованная.</a:t>
            </a:r>
            <a:endParaRPr b="0" lang="ru-RU" sz="2400" spc="-1" strike="noStrike">
              <a:solidFill>
                <a:srgbClr val="000000"/>
              </a:solidFill>
              <a:latin typeface="Arial"/>
            </a:endParaRPr>
          </a:p>
          <a:p>
            <a:pPr marL="343080" indent="-342720">
              <a:lnSpc>
                <a:spcPct val="80000"/>
              </a:lnSpc>
              <a:spcBef>
                <a:spcPts val="479"/>
              </a:spcBef>
              <a:tabLst>
                <a:tab algn="l" pos="0"/>
              </a:tabLst>
            </a:pPr>
            <a:r>
              <a:rPr b="0" lang="ru-RU" sz="2400" spc="-1" strike="noStrike">
                <a:solidFill>
                  <a:srgbClr val="000000"/>
                </a:solidFill>
                <a:latin typeface="Arial"/>
              </a:rPr>
              <a:t>Управление может целенаправленно изменять объект, если есть</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Канал сбора информации о состоянии объекта и среды;</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Канал воздействия на объект;</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Цель управления;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Способ (алгоритм) управления.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Способ внедрение выбранного алгоритма.</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Оценка эффективности выбранного метода управления (обратная связь).</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TextShape 1"/>
          <p:cNvSpPr txBox="1"/>
          <p:nvPr/>
        </p:nvSpPr>
        <p:spPr>
          <a:xfrm>
            <a:off x="457200" y="274680"/>
            <a:ext cx="8229240" cy="77760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Управление</a:t>
            </a:r>
            <a:endParaRPr b="0" lang="ru-RU" sz="4400" spc="-1" strike="noStrike">
              <a:solidFill>
                <a:srgbClr val="000000"/>
              </a:solidFill>
              <a:latin typeface="Arial"/>
            </a:endParaRPr>
          </a:p>
        </p:txBody>
      </p:sp>
      <p:sp>
        <p:nvSpPr>
          <p:cNvPr id="148" name="TextShape 2"/>
          <p:cNvSpPr txBox="1"/>
          <p:nvPr/>
        </p:nvSpPr>
        <p:spPr>
          <a:xfrm>
            <a:off x="457200" y="1197000"/>
            <a:ext cx="8229240" cy="518436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Если в открытой системе между воздействием внешней среды и реакцией системы устанавливается связь, то говорят об</a:t>
            </a:r>
            <a:r>
              <a:rPr b="1" i="1" lang="ru-RU" sz="2400" spc="-1" strike="noStrike">
                <a:solidFill>
                  <a:srgbClr val="000000"/>
                </a:solidFill>
                <a:latin typeface="Arial"/>
              </a:rPr>
              <a:t> обратной связи.</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Если вызванное поведение системы (реакция) </a:t>
            </a:r>
            <a:r>
              <a:rPr b="1" i="1" lang="ru-RU" sz="2400" spc="-1" strike="noStrike">
                <a:solidFill>
                  <a:srgbClr val="000000"/>
                </a:solidFill>
                <a:latin typeface="Arial"/>
              </a:rPr>
              <a:t>усиливает внешнее воздействие, </a:t>
            </a:r>
            <a:r>
              <a:rPr b="0" lang="ru-RU" sz="2400" spc="-1" strike="noStrike">
                <a:solidFill>
                  <a:srgbClr val="000000"/>
                </a:solidFill>
                <a:latin typeface="Arial"/>
              </a:rPr>
              <a:t>то имеет место </a:t>
            </a:r>
            <a:r>
              <a:rPr b="1" i="1" lang="ru-RU" sz="2400" spc="-1" strike="noStrike">
                <a:solidFill>
                  <a:srgbClr val="000000"/>
                </a:solidFill>
                <a:latin typeface="Arial"/>
              </a:rPr>
              <a:t>положительная обратная связь, </a:t>
            </a:r>
            <a:r>
              <a:rPr b="0" lang="ru-RU" sz="2400" spc="-1" strike="noStrike">
                <a:solidFill>
                  <a:srgbClr val="000000"/>
                </a:solidFill>
                <a:latin typeface="Arial"/>
              </a:rPr>
              <a:t>если </a:t>
            </a:r>
            <a:r>
              <a:rPr b="1" i="1" lang="ru-RU" sz="2400" spc="-1" strike="noStrike">
                <a:solidFill>
                  <a:srgbClr val="000000"/>
                </a:solidFill>
                <a:latin typeface="Arial"/>
              </a:rPr>
              <a:t>уменьшает – то отрицательная.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Особый случай представляют собой</a:t>
            </a:r>
            <a:r>
              <a:rPr b="1" i="1" lang="ru-RU" sz="2400" spc="-1" strike="noStrike">
                <a:solidFill>
                  <a:srgbClr val="000000"/>
                </a:solidFill>
                <a:latin typeface="Arial"/>
              </a:rPr>
              <a:t> гомеостатические обратные связи, </a:t>
            </a:r>
            <a:r>
              <a:rPr b="0" lang="ru-RU" sz="2400" spc="-1" strike="noStrike">
                <a:solidFill>
                  <a:srgbClr val="000000"/>
                </a:solidFill>
                <a:latin typeface="Arial"/>
              </a:rPr>
              <a:t>направленные на то, чтобы свести к нулю внешнее воздействие на систему.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Механизм обратной связи повышает степень внутренней организации системы. Наличие обратной связи позволяет сделать вывод о целенаправленности ее поведения - </a:t>
            </a:r>
            <a:r>
              <a:rPr b="1" lang="ru-RU" sz="2400" spc="-1" strike="noStrike">
                <a:solidFill>
                  <a:srgbClr val="000000"/>
                </a:solidFill>
                <a:latin typeface="Arial"/>
              </a:rPr>
              <a:t>самоуправления</a:t>
            </a:r>
            <a:r>
              <a:rPr b="1" i="1" lang="ru-RU" sz="2400" spc="-1" strike="noStrike">
                <a:solidFill>
                  <a:srgbClr val="000000"/>
                </a:solidFill>
                <a:latin typeface="Arial"/>
              </a:rPr>
              <a:t> </a:t>
            </a:r>
            <a:r>
              <a:rPr b="1" lang="ru-RU" sz="2400" spc="-1" strike="noStrike">
                <a:solidFill>
                  <a:srgbClr val="000000"/>
                </a:solidFill>
                <a:latin typeface="Arial"/>
              </a:rPr>
              <a:t>и самоорганизации.</a:t>
            </a:r>
            <a:r>
              <a:rPr b="0" lang="ru-RU" sz="2400" spc="-1" strike="noStrike">
                <a:solidFill>
                  <a:srgbClr val="000000"/>
                </a:solidFill>
                <a:latin typeface="Arial"/>
              </a:rPr>
              <a:t> </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Управление</a:t>
            </a:r>
            <a:endParaRPr b="0" lang="ru-RU" sz="4400" spc="-1" strike="noStrike">
              <a:solidFill>
                <a:srgbClr val="000000"/>
              </a:solidFill>
              <a:latin typeface="Arial"/>
            </a:endParaRPr>
          </a:p>
        </p:txBody>
      </p:sp>
      <p:sp>
        <p:nvSpPr>
          <p:cNvPr id="150" name="TextShape 2"/>
          <p:cNvSpPr txBox="1"/>
          <p:nvPr/>
        </p:nvSpPr>
        <p:spPr>
          <a:xfrm>
            <a:off x="457200" y="1197000"/>
            <a:ext cx="8229240" cy="547164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Самоуправление и цели, которые оно преследует, носит многоуровневый иерархический характер.</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i="1" lang="ru-RU" sz="2400" spc="-1" strike="noStrike">
                <a:solidFill>
                  <a:srgbClr val="000000"/>
                </a:solidFill>
                <a:latin typeface="Arial"/>
              </a:rPr>
              <a:t>Цель 1 порядка</a:t>
            </a:r>
            <a:r>
              <a:rPr b="0" lang="ru-RU" sz="2400" spc="-1" strike="noStrike">
                <a:solidFill>
                  <a:srgbClr val="000000"/>
                </a:solidFill>
                <a:latin typeface="Arial"/>
              </a:rPr>
              <a:t> – обеспечить существование системы (поддержание неравновесного стационарного состояния);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i="1" lang="ru-RU" sz="2400" spc="-1" strike="noStrike">
                <a:solidFill>
                  <a:srgbClr val="000000"/>
                </a:solidFill>
                <a:latin typeface="Arial"/>
              </a:rPr>
              <a:t>Цель 2 порядка – </a:t>
            </a:r>
            <a:r>
              <a:rPr b="0" lang="ru-RU" sz="2400" spc="-1" strike="noStrike">
                <a:solidFill>
                  <a:srgbClr val="000000"/>
                </a:solidFill>
                <a:latin typeface="Arial"/>
              </a:rPr>
              <a:t>поддержание постоянства параметров внутри системы (гомеостаз), являющегося необходимым условиям высокого качества функционирования системы;</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i="1" lang="ru-RU" sz="2400" spc="-1" strike="noStrike">
                <a:solidFill>
                  <a:srgbClr val="000000"/>
                </a:solidFill>
                <a:latin typeface="Arial"/>
              </a:rPr>
              <a:t>Цель 3 порядка – </a:t>
            </a:r>
            <a:r>
              <a:rPr b="0" lang="ru-RU" sz="2400" spc="-1" strike="noStrike">
                <a:solidFill>
                  <a:srgbClr val="000000"/>
                </a:solidFill>
                <a:latin typeface="Arial"/>
              </a:rPr>
              <a:t>достижение оптимальных в данных условиях показателей существования системы, например, максимальной энергетической эффективности и надежности функционирования.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i="1" lang="ru-RU" sz="2400" spc="-1" strike="noStrike">
                <a:solidFill>
                  <a:srgbClr val="000000"/>
                </a:solidFill>
                <a:latin typeface="Arial"/>
              </a:rPr>
              <a:t> </a:t>
            </a:r>
            <a:r>
              <a:rPr b="1" i="1" lang="ru-RU" sz="2400" spc="-1" strike="noStrike">
                <a:solidFill>
                  <a:srgbClr val="ff0000"/>
                </a:solidFill>
                <a:latin typeface="Arial"/>
              </a:rPr>
              <a:t>Принцип обратных связей является одним из основных принципов самоуправления и самоорганизации сложных систем.</a:t>
            </a:r>
            <a:r>
              <a:rPr b="0" lang="ru-RU" sz="2400" spc="-1" strike="noStrike">
                <a:solidFill>
                  <a:srgbClr val="ff0000"/>
                </a:solidFill>
                <a:latin typeface="Arial"/>
              </a:rPr>
              <a:t> </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TextShape 1"/>
          <p:cNvSpPr txBox="1"/>
          <p:nvPr/>
        </p:nvSpPr>
        <p:spPr>
          <a:xfrm>
            <a:off x="684360" y="333360"/>
            <a:ext cx="8002080" cy="718920"/>
          </a:xfrm>
          <a:prstGeom prst="rect">
            <a:avLst/>
          </a:prstGeom>
          <a:noFill/>
          <a:ln w="9360">
            <a:noFill/>
          </a:ln>
        </p:spPr>
        <p:txBody>
          <a:bodyPr anchor="ctr">
            <a:noAutofit/>
          </a:bodyPr>
          <a:p>
            <a:pPr algn="ctr">
              <a:lnSpc>
                <a:spcPct val="100000"/>
              </a:lnSpc>
            </a:pPr>
            <a:br/>
            <a:r>
              <a:rPr b="1" lang="ru-RU" sz="4400" spc="-1" strike="noStrike">
                <a:solidFill>
                  <a:srgbClr val="ff0000"/>
                </a:solidFill>
                <a:latin typeface="Arial"/>
              </a:rPr>
              <a:t>Информация</a:t>
            </a:r>
            <a:br/>
            <a:endParaRPr b="0" lang="ru-RU" sz="4400" spc="-1" strike="noStrike">
              <a:solidFill>
                <a:srgbClr val="000000"/>
              </a:solidFill>
              <a:latin typeface="Arial"/>
            </a:endParaRPr>
          </a:p>
        </p:txBody>
      </p:sp>
      <p:sp>
        <p:nvSpPr>
          <p:cNvPr id="152" name="TextShape 2"/>
          <p:cNvSpPr txBox="1"/>
          <p:nvPr/>
        </p:nvSpPr>
        <p:spPr>
          <a:xfrm>
            <a:off x="457200" y="1341360"/>
            <a:ext cx="8229240" cy="4784400"/>
          </a:xfrm>
          <a:prstGeom prst="rect">
            <a:avLst/>
          </a:prstGeom>
          <a:noFill/>
          <a:ln w="9360">
            <a:noFill/>
          </a:ln>
        </p:spPr>
        <p:txBody>
          <a:bodyPr>
            <a:noAutofit/>
          </a:bodyPr>
          <a:p>
            <a:pPr marL="343080" indent="-342720">
              <a:lnSpc>
                <a:spcPct val="100000"/>
              </a:lnSpc>
              <a:spcBef>
                <a:spcPts val="561"/>
              </a:spcBef>
              <a:buClr>
                <a:srgbClr val="000000"/>
              </a:buClr>
              <a:buFont typeface="Symbol" charset="2"/>
              <a:buChar char=""/>
            </a:pPr>
            <a:r>
              <a:rPr b="1" lang="ru-RU" sz="2800" spc="-1" strike="noStrike">
                <a:solidFill>
                  <a:srgbClr val="000000"/>
                </a:solidFill>
                <a:latin typeface="Arial"/>
              </a:rPr>
              <a:t>Самоорганизация и самоуправление</a:t>
            </a:r>
            <a:r>
              <a:rPr b="0" lang="ru-RU" sz="2800" spc="-1" strike="noStrike">
                <a:solidFill>
                  <a:srgbClr val="000000"/>
                </a:solidFill>
                <a:latin typeface="Arial"/>
              </a:rPr>
              <a:t> в сложных системах не возможны без </a:t>
            </a:r>
            <a:r>
              <a:rPr b="1" lang="ru-RU" sz="2800" spc="-1" strike="noStrike">
                <a:solidFill>
                  <a:srgbClr val="000000"/>
                </a:solidFill>
                <a:latin typeface="Arial"/>
              </a:rPr>
              <a:t>информационных связей</a:t>
            </a:r>
            <a:r>
              <a:rPr b="1" i="1" lang="ru-RU" sz="2800" spc="-1" strike="noStrike">
                <a:solidFill>
                  <a:srgbClr val="000000"/>
                </a:solidFill>
                <a:latin typeface="Arial"/>
              </a:rPr>
              <a:t> </a:t>
            </a:r>
            <a:r>
              <a:rPr b="0" lang="ru-RU" sz="2800" spc="-1" strike="noStrike">
                <a:solidFill>
                  <a:srgbClr val="000000"/>
                </a:solidFill>
                <a:latin typeface="Arial"/>
              </a:rPr>
              <a:t>между элементами. </a:t>
            </a:r>
            <a:endParaRPr b="0" lang="ru-RU" sz="2800" spc="-1" strike="noStrike">
              <a:solidFill>
                <a:srgbClr val="000000"/>
              </a:solidFill>
              <a:latin typeface="Arial"/>
            </a:endParaRPr>
          </a:p>
          <a:p>
            <a:pPr marL="343080" indent="-342720">
              <a:lnSpc>
                <a:spcPct val="100000"/>
              </a:lnSpc>
              <a:spcBef>
                <a:spcPts val="561"/>
              </a:spcBef>
              <a:buClr>
                <a:srgbClr val="ff0000"/>
              </a:buClr>
              <a:buFont typeface="Symbol" charset="2"/>
              <a:buChar char=""/>
            </a:pPr>
            <a:r>
              <a:rPr b="1" lang="ru-RU" sz="2800" spc="-1" strike="noStrike">
                <a:solidFill>
                  <a:srgbClr val="ff0000"/>
                </a:solidFill>
                <a:latin typeface="Arial"/>
              </a:rPr>
              <a:t>Информация</a:t>
            </a:r>
            <a:r>
              <a:rPr b="0" lang="ru-RU" sz="2800" spc="-1" strike="noStrike">
                <a:solidFill>
                  <a:srgbClr val="000000"/>
                </a:solidFill>
                <a:latin typeface="Arial"/>
              </a:rPr>
              <a:t> является ключевым понятием кибернетики, т.к. является необходимым ресурсом для осуществления управления.</a:t>
            </a:r>
            <a:endParaRPr b="0" lang="ru-RU" sz="2800" spc="-1" strike="noStrike">
              <a:solidFill>
                <a:srgbClr val="000000"/>
              </a:solidFill>
              <a:latin typeface="Arial"/>
            </a:endParaRPr>
          </a:p>
          <a:p>
            <a:pPr marL="343080" indent="-342720">
              <a:lnSpc>
                <a:spcPct val="100000"/>
              </a:lnSpc>
              <a:spcBef>
                <a:spcPts val="561"/>
              </a:spcBef>
              <a:buClr>
                <a:srgbClr val="000000"/>
              </a:buClr>
              <a:buFont typeface="Symbol" charset="2"/>
              <a:buChar char=""/>
            </a:pPr>
            <a:r>
              <a:rPr b="0" lang="ru-RU" sz="2800" spc="-1" strike="noStrike">
                <a:solidFill>
                  <a:srgbClr val="000000"/>
                </a:solidFill>
                <a:latin typeface="Arial"/>
              </a:rPr>
              <a:t> </a:t>
            </a:r>
            <a:r>
              <a:rPr b="0" lang="ru-RU" sz="2800" spc="-1" strike="noStrike">
                <a:solidFill>
                  <a:srgbClr val="000000"/>
                </a:solidFill>
                <a:latin typeface="Arial"/>
              </a:rPr>
              <a:t>Поэтому </a:t>
            </a:r>
            <a:r>
              <a:rPr b="1" lang="ru-RU" sz="2800" spc="-1" strike="noStrike">
                <a:solidFill>
                  <a:srgbClr val="000000"/>
                </a:solidFill>
                <a:latin typeface="Arial"/>
              </a:rPr>
              <a:t>кибернетику называют наукой об информации, информационных процессах и системах.</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Теория информации</a:t>
            </a:r>
            <a:endParaRPr b="0" lang="ru-RU" sz="4400" spc="-1" strike="noStrike">
              <a:solidFill>
                <a:srgbClr val="000000"/>
              </a:solidFill>
              <a:latin typeface="Arial"/>
            </a:endParaRPr>
          </a:p>
        </p:txBody>
      </p:sp>
      <p:sp>
        <p:nvSpPr>
          <p:cNvPr id="154" name="TextShape 2"/>
          <p:cNvSpPr txBox="1"/>
          <p:nvPr/>
        </p:nvSpPr>
        <p:spPr>
          <a:xfrm>
            <a:off x="457200" y="1600200"/>
            <a:ext cx="8229240" cy="4525560"/>
          </a:xfrm>
          <a:prstGeom prst="rect">
            <a:avLst/>
          </a:prstGeom>
          <a:noFill/>
          <a:ln w="9360">
            <a:noFill/>
          </a:ln>
        </p:spPr>
        <p:txBody>
          <a:bodyPr>
            <a:noAutofit/>
          </a:bodyPr>
          <a:p>
            <a:pPr marL="343080" indent="-342720">
              <a:lnSpc>
                <a:spcPct val="100000"/>
              </a:lnSpc>
              <a:spcBef>
                <a:spcPts val="641"/>
              </a:spcBef>
              <a:buClr>
                <a:srgbClr val="000000"/>
              </a:buClr>
              <a:buFont typeface="Symbol" charset="2"/>
              <a:buChar char=""/>
            </a:pPr>
            <a:r>
              <a:rPr b="0" lang="ru-RU" sz="3200" spc="-1" strike="noStrike">
                <a:solidFill>
                  <a:srgbClr val="000000"/>
                </a:solidFill>
                <a:latin typeface="Arial"/>
              </a:rPr>
              <a:t>Клод Элвуд Шэннон</a:t>
            </a:r>
            <a:endParaRPr b="0" lang="ru-RU" sz="3200" spc="-1" strike="noStrike">
              <a:solidFill>
                <a:srgbClr val="000000"/>
              </a:solidFill>
              <a:latin typeface="Arial"/>
            </a:endParaRPr>
          </a:p>
        </p:txBody>
      </p:sp>
      <p:sp>
        <p:nvSpPr>
          <p:cNvPr id="155" name="TextShape 3"/>
          <p:cNvSpPr txBox="1"/>
          <p:nvPr/>
        </p:nvSpPr>
        <p:spPr>
          <a:xfrm>
            <a:off x="457200" y="1260000"/>
            <a:ext cx="8229240" cy="4865760"/>
          </a:xfrm>
          <a:prstGeom prst="rect">
            <a:avLst/>
          </a:prstGeom>
          <a:noFill/>
          <a:ln w="9360">
            <a:noFill/>
          </a:ln>
        </p:spPr>
        <p:txBody>
          <a:bodyPr>
            <a:noAutofit/>
          </a:bodyPr>
          <a:p>
            <a:pPr>
              <a:lnSpc>
                <a:spcPct val="100000"/>
              </a:lnSpc>
              <a:spcBef>
                <a:spcPts val="641"/>
              </a:spcBef>
            </a:pPr>
            <a:r>
              <a:rPr b="0" lang="ru-RU" sz="3200" spc="-1" strike="noStrike">
                <a:solidFill>
                  <a:srgbClr val="000000"/>
                </a:solidFill>
                <a:latin typeface="Arial"/>
              </a:rPr>
              <a:t>Андрей Николаевич Колмогоров</a:t>
            </a:r>
            <a:endParaRPr b="0" lang="ru-RU" sz="3200" spc="-1" strike="noStrike">
              <a:solidFill>
                <a:srgbClr val="000000"/>
              </a:solidFill>
              <a:latin typeface="Arial"/>
            </a:endParaRPr>
          </a:p>
        </p:txBody>
      </p:sp>
      <p:pic>
        <p:nvPicPr>
          <p:cNvPr id="156" name="Picture 5" descr="Shannon.jpg"/>
          <p:cNvPicPr/>
          <p:nvPr/>
        </p:nvPicPr>
        <p:blipFill>
          <a:blip r:embed="rId1"/>
          <a:stretch/>
        </p:blipFill>
        <p:spPr>
          <a:xfrm>
            <a:off x="755640" y="2492280"/>
            <a:ext cx="3168360" cy="3744720"/>
          </a:xfrm>
          <a:prstGeom prst="rect">
            <a:avLst/>
          </a:prstGeom>
          <a:ln w="0">
            <a:noFill/>
          </a:ln>
        </p:spPr>
      </p:pic>
      <p:pic>
        <p:nvPicPr>
          <p:cNvPr id="157" name="Picture 10" descr="Bыдающийся русский советский математик, основоположник современной теории вероятностей"/>
          <p:cNvPicPr/>
          <p:nvPr/>
        </p:nvPicPr>
        <p:blipFill>
          <a:blip r:embed="rId2"/>
          <a:stretch/>
        </p:blipFill>
        <p:spPr>
          <a:xfrm>
            <a:off x="5219640" y="2637000"/>
            <a:ext cx="3096720" cy="374472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TextShape 1"/>
          <p:cNvSpPr txBox="1"/>
          <p:nvPr/>
        </p:nvSpPr>
        <p:spPr>
          <a:xfrm>
            <a:off x="468360" y="274680"/>
            <a:ext cx="8218080" cy="850680"/>
          </a:xfrm>
          <a:prstGeom prst="rect">
            <a:avLst/>
          </a:prstGeom>
          <a:noFill/>
          <a:ln w="9360">
            <a:noFill/>
          </a:ln>
        </p:spPr>
        <p:txBody>
          <a:bodyPr anchor="ctr">
            <a:noAutofit/>
          </a:bodyPr>
          <a:p>
            <a:pPr algn="ctr">
              <a:lnSpc>
                <a:spcPct val="100000"/>
              </a:lnSpc>
            </a:pPr>
            <a:br/>
            <a:r>
              <a:rPr b="1" lang="ru-RU" sz="4400" spc="-1" strike="noStrike">
                <a:solidFill>
                  <a:srgbClr val="ff0000"/>
                </a:solidFill>
                <a:latin typeface="Arial"/>
              </a:rPr>
              <a:t>Информация</a:t>
            </a:r>
            <a:br/>
            <a:endParaRPr b="0" lang="ru-RU" sz="4400" spc="-1" strike="noStrike">
              <a:solidFill>
                <a:srgbClr val="000000"/>
              </a:solidFill>
              <a:latin typeface="Arial"/>
            </a:endParaRPr>
          </a:p>
        </p:txBody>
      </p:sp>
      <p:sp>
        <p:nvSpPr>
          <p:cNvPr id="159" name="TextShape 2"/>
          <p:cNvSpPr txBox="1"/>
          <p:nvPr/>
        </p:nvSpPr>
        <p:spPr>
          <a:xfrm>
            <a:off x="684360" y="1413000"/>
            <a:ext cx="8135640" cy="4752720"/>
          </a:xfrm>
          <a:prstGeom prst="rect">
            <a:avLst/>
          </a:prstGeom>
          <a:noFill/>
          <a:ln w="9360">
            <a:noFill/>
          </a:ln>
        </p:spPr>
        <p:txBody>
          <a:bodyPr>
            <a:noAutofit/>
          </a:bodyPr>
          <a:p>
            <a:pPr marL="343080" indent="-342720">
              <a:lnSpc>
                <a:spcPct val="80000"/>
              </a:lnSpc>
              <a:spcBef>
                <a:spcPts val="519"/>
              </a:spcBef>
              <a:buClr>
                <a:srgbClr val="000000"/>
              </a:buClr>
              <a:buFont typeface="Symbol" charset="2"/>
              <a:buChar char=""/>
            </a:pPr>
            <a:r>
              <a:rPr b="0" lang="ru-RU" sz="2600" spc="-1" strike="noStrike">
                <a:solidFill>
                  <a:srgbClr val="000000"/>
                </a:solidFill>
                <a:latin typeface="Arial"/>
              </a:rPr>
              <a:t>Теория Шэннона изначально понималась как строго математическая задача  и дала инженерам, работающим в области средств передачи информации, возможность определения ёмкости коммуникационного канала в терминах количества бит.</a:t>
            </a:r>
            <a:endParaRPr b="0" lang="ru-RU" sz="2600" spc="-1" strike="noStrike">
              <a:solidFill>
                <a:srgbClr val="000000"/>
              </a:solidFill>
              <a:latin typeface="Arial"/>
            </a:endParaRPr>
          </a:p>
          <a:p>
            <a:pPr marL="343080" indent="-342720">
              <a:lnSpc>
                <a:spcPct val="80000"/>
              </a:lnSpc>
              <a:spcBef>
                <a:spcPts val="519"/>
              </a:spcBef>
              <a:buClr>
                <a:srgbClr val="000000"/>
              </a:buClr>
              <a:buFont typeface="Symbol" charset="2"/>
              <a:buChar char=""/>
            </a:pPr>
            <a:r>
              <a:rPr b="0" lang="ru-RU" sz="2600" spc="-1" strike="noStrike">
                <a:solidFill>
                  <a:srgbClr val="000000"/>
                </a:solidFill>
                <a:latin typeface="Arial"/>
              </a:rPr>
              <a:t> </a:t>
            </a:r>
            <a:r>
              <a:rPr b="0" lang="ru-RU" sz="2600" spc="-1" strike="noStrike">
                <a:solidFill>
                  <a:srgbClr val="000000"/>
                </a:solidFill>
                <a:latin typeface="Arial"/>
              </a:rPr>
              <a:t>«Передающая» часть теории не занимается значением (семантикой) передаваемого сообщения, однако «дополняющая» часть теории информации обращает внимание на содержание (сжатие c потерей субъекта сообщения, критерий точности и т.д.).</a:t>
            </a:r>
            <a:endParaRPr b="0" lang="ru-RU" sz="2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TextShape 1"/>
          <p:cNvSpPr txBox="1"/>
          <p:nvPr/>
        </p:nvSpPr>
        <p:spPr>
          <a:xfrm>
            <a:off x="457200" y="274680"/>
            <a:ext cx="8229240" cy="9932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Информация</a:t>
            </a:r>
            <a:endParaRPr b="0" lang="ru-RU" sz="4400" spc="-1" strike="noStrike">
              <a:solidFill>
                <a:srgbClr val="000000"/>
              </a:solidFill>
              <a:latin typeface="Arial"/>
            </a:endParaRPr>
          </a:p>
        </p:txBody>
      </p:sp>
      <p:sp>
        <p:nvSpPr>
          <p:cNvPr id="161" name="TextShape 2"/>
          <p:cNvSpPr txBox="1"/>
          <p:nvPr/>
        </p:nvSpPr>
        <p:spPr>
          <a:xfrm>
            <a:off x="457200" y="1268280"/>
            <a:ext cx="8229240" cy="4857480"/>
          </a:xfrm>
          <a:prstGeom prst="rect">
            <a:avLst/>
          </a:prstGeom>
          <a:noFill/>
          <a:ln w="9360">
            <a:noFill/>
          </a:ln>
        </p:spPr>
        <p:txBody>
          <a:bodyPr>
            <a:noAutofit/>
          </a:bodyPr>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Для случая дискретных данных Шеннон определил понятие </a:t>
            </a:r>
            <a:r>
              <a:rPr b="1" lang="ru-RU" sz="2400" spc="-1" strike="noStrike">
                <a:solidFill>
                  <a:srgbClr val="000000"/>
                </a:solidFill>
                <a:latin typeface="Arial"/>
              </a:rPr>
              <a:t>информационной энтропии, </a:t>
            </a:r>
            <a:r>
              <a:rPr b="0" lang="ru-RU" sz="2400" spc="-1" strike="noStrike">
                <a:solidFill>
                  <a:srgbClr val="000000"/>
                </a:solidFill>
                <a:latin typeface="Arial"/>
              </a:rPr>
              <a:t>весьма похожее на понятие термодинамической энтропии. Это величина, обозначающая количество информации, содержащееся в данном сообщении (или последовательности сигналов). </a:t>
            </a:r>
            <a:endParaRPr b="0" lang="ru-RU" sz="2400" spc="-1" strike="noStrike">
              <a:solidFill>
                <a:srgbClr val="000000"/>
              </a:solidFill>
              <a:latin typeface="Arial"/>
            </a:endParaRPr>
          </a:p>
          <a:p>
            <a:pPr marL="343080" indent="-342720">
              <a:lnSpc>
                <a:spcPct val="90000"/>
              </a:lnSpc>
              <a:spcBef>
                <a:spcPts val="479"/>
              </a:spcBef>
              <a:tabLst>
                <a:tab algn="l" pos="0"/>
              </a:tabLst>
            </a:pPr>
            <a:r>
              <a:rPr b="0" lang="ru-RU" sz="2400" spc="-1" strike="noStrike">
                <a:solidFill>
                  <a:srgbClr val="000000"/>
                </a:solidFill>
                <a:latin typeface="Arial"/>
              </a:rPr>
              <a:t>Теория информации широко используется в </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Теории кодирования</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tabLst>
                <a:tab algn="l" pos="0"/>
              </a:tabLst>
            </a:pPr>
            <a:r>
              <a:rPr b="0" lang="ru-RU" sz="2400" spc="-1" strike="noStrike">
                <a:solidFill>
                  <a:srgbClr val="000000"/>
                </a:solidFill>
                <a:latin typeface="Arial"/>
              </a:rPr>
              <a:t>Передаче данных</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Теории сжатия данных</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Теории обнаружения</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Теории оценки</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Информация</a:t>
            </a:r>
            <a:endParaRPr b="0" lang="ru-RU" sz="4400" spc="-1" strike="noStrike">
              <a:solidFill>
                <a:srgbClr val="000000"/>
              </a:solidFill>
              <a:latin typeface="Arial"/>
            </a:endParaRPr>
          </a:p>
        </p:txBody>
      </p:sp>
      <p:sp>
        <p:nvSpPr>
          <p:cNvPr id="163" name="TextShape 2"/>
          <p:cNvSpPr txBox="1"/>
          <p:nvPr/>
        </p:nvSpPr>
        <p:spPr>
          <a:xfrm>
            <a:off x="457200" y="1268280"/>
            <a:ext cx="8229240" cy="5113080"/>
          </a:xfrm>
          <a:prstGeom prst="rect">
            <a:avLst/>
          </a:prstGeom>
          <a:noFill/>
          <a:ln w="9360">
            <a:noFill/>
          </a:ln>
        </p:spPr>
        <p:txBody>
          <a:bodyPr>
            <a:noAutofit/>
          </a:bodyPr>
          <a:p>
            <a:pPr marL="343080" indent="-342720">
              <a:lnSpc>
                <a:spcPct val="80000"/>
              </a:lnSpc>
              <a:spcBef>
                <a:spcPts val="479"/>
              </a:spcBef>
              <a:tabLst>
                <a:tab algn="l" pos="0"/>
              </a:tabLst>
            </a:pPr>
            <a:r>
              <a:rPr b="0" lang="ru-RU" sz="2400" spc="-1" strike="noStrike">
                <a:solidFill>
                  <a:srgbClr val="000000"/>
                </a:solidFill>
                <a:latin typeface="Arial"/>
              </a:rPr>
              <a:t>Н.Винер:</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«То, что мы пока не можем телеграфировать схему человека из одного места в другое, связано, в основном, с техническими трудностями».</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«Уже сейчас технология передачи сообщений позволяет расширить человеческие возможности восприятия и воздействия до масштабов всего земного шара. Различие между перемещением материальных объектов и передачей сообщений, в теоретическом плане, не является принципиальным или непреодолимым. Однако эта тема затрагивает глубинные вопросы человеческой индивидуальности и требует определения того барьера, который отделяет одного человека от другого, что является древнейшим вопросом, стоящим перед человечеством».</a:t>
            </a:r>
            <a:endParaRPr b="0" lang="ru-RU" sz="2400" spc="-1" strike="noStrike">
              <a:solidFill>
                <a:srgbClr val="000000"/>
              </a:solidFill>
              <a:latin typeface="Arial"/>
            </a:endParaRPr>
          </a:p>
          <a:p>
            <a:pPr>
              <a:lnSpc>
                <a:spcPct val="80000"/>
              </a:lnSpc>
              <a:spcBef>
                <a:spcPts val="479"/>
              </a:spcBef>
              <a:tabLst>
                <a:tab algn="l" pos="0"/>
              </a:tabLst>
            </a:pP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Информация</a:t>
            </a:r>
            <a:endParaRPr b="0" lang="ru-RU" sz="4400" spc="-1" strike="noStrike">
              <a:solidFill>
                <a:srgbClr val="000000"/>
              </a:solidFill>
              <a:latin typeface="Arial"/>
            </a:endParaRPr>
          </a:p>
        </p:txBody>
      </p:sp>
      <p:sp>
        <p:nvSpPr>
          <p:cNvPr id="165" name="TextShape 2"/>
          <p:cNvSpPr txBox="1"/>
          <p:nvPr/>
        </p:nvSpPr>
        <p:spPr>
          <a:xfrm>
            <a:off x="457200" y="1341360"/>
            <a:ext cx="8229240" cy="5111280"/>
          </a:xfrm>
          <a:prstGeom prst="rect">
            <a:avLst/>
          </a:prstGeom>
          <a:noFill/>
          <a:ln w="9360">
            <a:noFill/>
          </a:ln>
        </p:spPr>
        <p:txBody>
          <a:bodyPr>
            <a:noAutofit/>
          </a:bodyPr>
          <a:p>
            <a:pPr marL="343080" indent="-342720">
              <a:lnSpc>
                <a:spcPct val="80000"/>
              </a:lnSpc>
              <a:spcBef>
                <a:spcPts val="479"/>
              </a:spcBef>
              <a:tabLst>
                <a:tab algn="l" pos="0"/>
              </a:tabLst>
            </a:pPr>
            <a:r>
              <a:rPr b="0" lang="ru-RU" sz="2400" spc="-1" strike="noStrike">
                <a:solidFill>
                  <a:srgbClr val="000000"/>
                </a:solidFill>
                <a:latin typeface="Arial"/>
              </a:rPr>
              <a:t>В отечественной и зарубежной литературе предлагается много разных концепций (определений информации:</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Информация как отраженное разнообразие (совокупность сведений);</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Информация как преобразование сообщений;</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Информация как связь между управляющей и управляемой системой;</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Информация как мера упорядоченности, организации системы в ее связях с окружающей средой.</a:t>
            </a:r>
            <a:endParaRPr b="0" lang="ru-RU" sz="2400" spc="-1" strike="noStrike">
              <a:solidFill>
                <a:srgbClr val="000000"/>
              </a:solidFill>
              <a:latin typeface="Arial"/>
            </a:endParaRPr>
          </a:p>
          <a:p>
            <a:pPr marL="343080" indent="-342720">
              <a:lnSpc>
                <a:spcPct val="80000"/>
              </a:lnSpc>
              <a:spcBef>
                <a:spcPts val="479"/>
              </a:spcBef>
              <a:tabLst>
                <a:tab algn="l" pos="0"/>
              </a:tabLst>
            </a:pPr>
            <a:r>
              <a:rPr b="0" lang="ru-RU" sz="2400" spc="-1" strike="noStrike">
                <a:solidFill>
                  <a:srgbClr val="000000"/>
                </a:solidFill>
                <a:latin typeface="Arial"/>
              </a:rPr>
              <a:t>Информация может быть </a:t>
            </a:r>
            <a:r>
              <a:rPr b="1" i="1" lang="ru-RU" sz="2400" spc="-1" strike="noStrike">
                <a:solidFill>
                  <a:srgbClr val="000000"/>
                </a:solidFill>
                <a:latin typeface="Arial"/>
              </a:rPr>
              <a:t>структурной</a:t>
            </a:r>
            <a:r>
              <a:rPr b="0" lang="ru-RU" sz="2400" spc="-1" strike="noStrike">
                <a:solidFill>
                  <a:srgbClr val="000000"/>
                </a:solidFill>
                <a:latin typeface="Arial"/>
              </a:rPr>
              <a:t> (застывшей в минералах, машинах, приборах) или </a:t>
            </a:r>
            <a:r>
              <a:rPr b="1" i="1" lang="ru-RU" sz="2400" spc="-1" strike="noStrike">
                <a:solidFill>
                  <a:srgbClr val="000000"/>
                </a:solidFill>
                <a:latin typeface="Arial"/>
              </a:rPr>
              <a:t>функциональной</a:t>
            </a:r>
            <a:r>
              <a:rPr b="0" lang="ru-RU" sz="2400" spc="-1" strike="noStrike">
                <a:solidFill>
                  <a:srgbClr val="000000"/>
                </a:solidFill>
                <a:latin typeface="Arial"/>
              </a:rPr>
              <a:t> (используемой в управлении). </a:t>
            </a:r>
            <a:endParaRPr b="0" lang="ru-RU" sz="2400" spc="-1" strike="noStrike">
              <a:solidFill>
                <a:srgbClr val="000000"/>
              </a:solidFill>
              <a:latin typeface="Arial"/>
            </a:endParaRPr>
          </a:p>
          <a:p>
            <a:pPr marL="343080" indent="-342720">
              <a:lnSpc>
                <a:spcPct val="80000"/>
              </a:lnSpc>
              <a:spcBef>
                <a:spcPts val="479"/>
              </a:spcBef>
              <a:tabLst>
                <a:tab algn="l" pos="0"/>
              </a:tabLst>
            </a:pPr>
            <a:r>
              <a:rPr b="0" lang="ru-RU" sz="2400" spc="-1" strike="noStrike">
                <a:solidFill>
                  <a:srgbClr val="000000"/>
                </a:solidFill>
                <a:latin typeface="Arial"/>
              </a:rPr>
              <a:t>Информация – измеряемая величина (измеряется в битах).</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27" name="TextShape 2"/>
          <p:cNvSpPr txBox="1"/>
          <p:nvPr/>
        </p:nvSpPr>
        <p:spPr>
          <a:xfrm>
            <a:off x="457200" y="1600200"/>
            <a:ext cx="8229240" cy="4525560"/>
          </a:xfrm>
          <a:prstGeom prst="rect">
            <a:avLst/>
          </a:prstGeom>
          <a:noFill/>
          <a:ln w="9360">
            <a:noFill/>
          </a:ln>
        </p:spPr>
        <p:txBody>
          <a:bodyPr>
            <a:noAutofit/>
          </a:bodyPr>
          <a:p>
            <a:pPr marL="343080" indent="-342720">
              <a:lnSpc>
                <a:spcPct val="100000"/>
              </a:lnSpc>
              <a:spcBef>
                <a:spcPts val="561"/>
              </a:spcBef>
              <a:buClr>
                <a:srgbClr val="000000"/>
              </a:buClr>
              <a:buFont typeface="Symbol" charset="2"/>
              <a:buChar char=""/>
            </a:pPr>
            <a:r>
              <a:rPr b="0" lang="ru-RU" sz="2800" spc="-1" strike="noStrike">
                <a:solidFill>
                  <a:srgbClr val="000000"/>
                </a:solidFill>
                <a:latin typeface="Arial"/>
              </a:rPr>
              <a:t>Неравновесная  термодинамика объясняет </a:t>
            </a:r>
            <a:r>
              <a:rPr b="1" lang="ru-RU" sz="2800" spc="-1" strike="noStrike">
                <a:solidFill>
                  <a:srgbClr val="000000"/>
                </a:solidFill>
                <a:latin typeface="Arial"/>
              </a:rPr>
              <a:t>возможность</a:t>
            </a:r>
            <a:r>
              <a:rPr b="0" lang="ru-RU" sz="2800" spc="-1" strike="noStrike">
                <a:solidFill>
                  <a:srgbClr val="000000"/>
                </a:solidFill>
                <a:latin typeface="Arial"/>
              </a:rPr>
              <a:t> высокой упорядоченности в сложных системах. Для рассмотрения м</a:t>
            </a:r>
            <a:r>
              <a:rPr b="1" lang="ru-RU" sz="2800" spc="-1" strike="noStrike">
                <a:solidFill>
                  <a:srgbClr val="000000"/>
                </a:solidFill>
                <a:latin typeface="Arial"/>
              </a:rPr>
              <a:t>еханизма поддержания</a:t>
            </a:r>
            <a:r>
              <a:rPr b="0" lang="ru-RU" sz="2800" spc="-1" strike="noStrike">
                <a:solidFill>
                  <a:srgbClr val="000000"/>
                </a:solidFill>
                <a:latin typeface="Arial"/>
              </a:rPr>
              <a:t> упорядоченности необходимо привлечь представления </a:t>
            </a:r>
            <a:r>
              <a:rPr b="1" lang="ru-RU" sz="2800" spc="-1" strike="noStrike">
                <a:solidFill>
                  <a:srgbClr val="000000"/>
                </a:solidFill>
                <a:latin typeface="Arial"/>
              </a:rPr>
              <a:t>кибернетики.</a:t>
            </a:r>
            <a:r>
              <a:rPr b="1" i="1" lang="ru-RU" sz="2800" spc="-1" strike="noStrike">
                <a:solidFill>
                  <a:srgbClr val="000000"/>
                </a:solidFill>
                <a:latin typeface="Arial"/>
              </a:rPr>
              <a:t> </a:t>
            </a:r>
            <a:r>
              <a:rPr b="0" lang="ru-RU" sz="2800" spc="-1" strike="noStrike">
                <a:solidFill>
                  <a:srgbClr val="000000"/>
                </a:solidFill>
                <a:latin typeface="Arial"/>
              </a:rPr>
              <a:t>(от греч. </a:t>
            </a:r>
            <a:r>
              <a:rPr b="0" i="1" lang="ru-RU" sz="2800" spc="-1" strike="noStrike">
                <a:solidFill>
                  <a:srgbClr val="000000"/>
                </a:solidFill>
                <a:latin typeface="Arial"/>
              </a:rPr>
              <a:t>kybernetike</a:t>
            </a:r>
            <a:r>
              <a:rPr b="0" lang="ru-RU" sz="2800" spc="-1" strike="noStrike">
                <a:solidFill>
                  <a:srgbClr val="000000"/>
                </a:solidFill>
                <a:latin typeface="Arial"/>
              </a:rPr>
              <a:t> - искусство управления, </a:t>
            </a:r>
            <a:r>
              <a:rPr b="0" i="1" lang="ru-RU" sz="2800" spc="-1" strike="noStrike">
                <a:solidFill>
                  <a:srgbClr val="000000"/>
                </a:solidFill>
                <a:latin typeface="Arial"/>
              </a:rPr>
              <a:t>kybernao</a:t>
            </a:r>
            <a:r>
              <a:rPr b="0" lang="ru-RU" sz="2800" spc="-1" strike="noStrike">
                <a:solidFill>
                  <a:srgbClr val="000000"/>
                </a:solidFill>
                <a:latin typeface="Arial"/>
              </a:rPr>
              <a:t> - правлю рулём). </a:t>
            </a:r>
            <a:endParaRPr b="0" lang="ru-RU" sz="2800" spc="-1" strike="noStrike">
              <a:solidFill>
                <a:srgbClr val="000000"/>
              </a:solidFill>
              <a:latin typeface="Arial"/>
            </a:endParaRPr>
          </a:p>
          <a:p>
            <a:pPr marL="343080" indent="-342720">
              <a:lnSpc>
                <a:spcPct val="100000"/>
              </a:lnSpc>
              <a:spcBef>
                <a:spcPts val="561"/>
              </a:spcBef>
              <a:buClr>
                <a:srgbClr val="ff0000"/>
              </a:buClr>
              <a:buFont typeface="Symbol" charset="2"/>
              <a:buChar char=""/>
            </a:pPr>
            <a:r>
              <a:rPr b="1" lang="ru-RU" sz="2800" spc="-1" strike="noStrike">
                <a:solidFill>
                  <a:srgbClr val="ff0000"/>
                </a:solidFill>
                <a:latin typeface="Arial"/>
              </a:rPr>
              <a:t>Кибернетика – </a:t>
            </a:r>
            <a:r>
              <a:rPr b="1" i="1" lang="ru-RU" sz="2800" spc="-1" strike="noStrike">
                <a:solidFill>
                  <a:srgbClr val="ff0000"/>
                </a:solidFill>
                <a:latin typeface="Arial"/>
              </a:rPr>
              <a:t>наука об общих закономерностях процессов управления и передачи информации.</a:t>
            </a:r>
            <a:r>
              <a:rPr b="1" lang="ru-RU" sz="2800" spc="-1" strike="noStrike">
                <a:solidFill>
                  <a:srgbClr val="ff0000"/>
                </a:solidFill>
                <a:latin typeface="Arial"/>
              </a:rPr>
              <a:t> </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TextShape 1"/>
          <p:cNvSpPr txBox="1"/>
          <p:nvPr/>
        </p:nvSpPr>
        <p:spPr>
          <a:xfrm>
            <a:off x="457200" y="274680"/>
            <a:ext cx="8229240" cy="106632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Информация</a:t>
            </a:r>
            <a:endParaRPr b="0" lang="ru-RU" sz="4400" spc="-1" strike="noStrike">
              <a:solidFill>
                <a:srgbClr val="000000"/>
              </a:solidFill>
              <a:latin typeface="Arial"/>
            </a:endParaRPr>
          </a:p>
        </p:txBody>
      </p:sp>
      <p:sp>
        <p:nvSpPr>
          <p:cNvPr id="167" name="TextShape 2"/>
          <p:cNvSpPr txBox="1"/>
          <p:nvPr/>
        </p:nvSpPr>
        <p:spPr>
          <a:xfrm>
            <a:off x="457200" y="1341360"/>
            <a:ext cx="8229240" cy="5111280"/>
          </a:xfrm>
          <a:prstGeom prst="rect">
            <a:avLst/>
          </a:prstGeom>
          <a:noFill/>
          <a:ln w="9360">
            <a:noFill/>
          </a:ln>
        </p:spPr>
        <p:txBody>
          <a:bodyPr>
            <a:noAutofit/>
          </a:bodyPr>
          <a:p>
            <a:pPr marL="343080" indent="-342720">
              <a:lnSpc>
                <a:spcPct val="80000"/>
              </a:lnSpc>
              <a:spcBef>
                <a:spcPts val="561"/>
              </a:spcBef>
              <a:tabLst>
                <a:tab algn="l" pos="0"/>
              </a:tabLst>
            </a:pPr>
            <a:r>
              <a:rPr b="1" i="1" lang="ru-RU" sz="2800" spc="-1" strike="noStrike">
                <a:solidFill>
                  <a:srgbClr val="000000"/>
                </a:solidFill>
                <a:latin typeface="Arial"/>
              </a:rPr>
              <a:t>Свойства информации:</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Способность управлять физическими, химическими, биологическими и социальными процессами;</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Возможность быть переданной на расстояние;</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Способность быть переработанной;</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Способность сохраняться в течение любых промежутков времени и изменяться во времени;</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Способность переходить из пассивной формы в активную (извлечение из памяти и ее использование для некоторого действия).</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Информация</a:t>
            </a:r>
            <a:endParaRPr b="0" lang="ru-RU" sz="4400" spc="-1" strike="noStrike">
              <a:solidFill>
                <a:srgbClr val="000000"/>
              </a:solidFill>
              <a:latin typeface="Arial"/>
            </a:endParaRPr>
          </a:p>
        </p:txBody>
      </p:sp>
      <p:sp>
        <p:nvSpPr>
          <p:cNvPr id="169" name="TextShape 2"/>
          <p:cNvSpPr txBox="1"/>
          <p:nvPr/>
        </p:nvSpPr>
        <p:spPr>
          <a:xfrm>
            <a:off x="457200" y="1197000"/>
            <a:ext cx="8229240" cy="4928760"/>
          </a:xfrm>
          <a:prstGeom prst="rect">
            <a:avLst/>
          </a:prstGeom>
          <a:noFill/>
          <a:ln w="9360">
            <a:noFill/>
          </a:ln>
        </p:spPr>
        <p:txBody>
          <a:bodyPr>
            <a:noAutofit/>
          </a:bodyPr>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Информация существенно влияет на развитие науки и техники, а также политику, экономику, социальную сферу, включая обеспечение правопорядка и работу правоохранительных органов, развитие медицины и образования.</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Классическая и неклассическая наука строили представление о мире на двух фундаментальных постулатах – </a:t>
            </a:r>
            <a:r>
              <a:rPr b="1" lang="ru-RU" sz="2400" spc="-1" strike="noStrike">
                <a:solidFill>
                  <a:srgbClr val="000000"/>
                </a:solidFill>
                <a:latin typeface="Arial"/>
              </a:rPr>
              <a:t>массе и энергии.</a:t>
            </a:r>
            <a:r>
              <a:rPr b="0" lang="ru-RU" sz="2400" spc="-1" strike="noStrike">
                <a:solidFill>
                  <a:srgbClr val="000000"/>
                </a:solidFill>
                <a:latin typeface="Arial"/>
              </a:rPr>
              <a:t> Развитие кибернетики дополнило научную картину мира, связав любые процессы с изменением </a:t>
            </a:r>
            <a:r>
              <a:rPr b="1" lang="ru-RU" sz="2400" spc="-1" strike="noStrike">
                <a:solidFill>
                  <a:srgbClr val="000000"/>
                </a:solidFill>
                <a:latin typeface="Arial"/>
              </a:rPr>
              <a:t>массы, энергии и информации.</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Системы материальных объектов, вещественно-энергетические процессы являются носителями, хранителями и потребителями информации. </a:t>
            </a:r>
            <a:endParaRPr b="0" lang="ru-RU" sz="2400" spc="-1" strike="noStrike">
              <a:solidFill>
                <a:srgbClr val="000000"/>
              </a:solidFill>
              <a:latin typeface="Arial"/>
            </a:endParaRPr>
          </a:p>
          <a:p>
            <a:pPr>
              <a:lnSpc>
                <a:spcPct val="90000"/>
              </a:lnSpc>
              <a:spcBef>
                <a:spcPts val="479"/>
              </a:spcBef>
            </a:pP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71" name="TextShape 2"/>
          <p:cNvSpPr txBox="1"/>
          <p:nvPr/>
        </p:nvSpPr>
        <p:spPr>
          <a:xfrm>
            <a:off x="457200" y="1197000"/>
            <a:ext cx="8229240" cy="4928760"/>
          </a:xfrm>
          <a:prstGeom prst="rect">
            <a:avLst/>
          </a:prstGeom>
          <a:noFill/>
          <a:ln w="9360">
            <a:noFill/>
          </a:ln>
        </p:spPr>
        <p:txBody>
          <a:bodyPr>
            <a:noAutofit/>
          </a:bodyPr>
          <a:p>
            <a:pPr marL="343080" indent="-342720">
              <a:lnSpc>
                <a:spcPct val="80000"/>
              </a:lnSpc>
              <a:spcBef>
                <a:spcPts val="519"/>
              </a:spcBef>
              <a:buClr>
                <a:srgbClr val="000000"/>
              </a:buClr>
              <a:buFont typeface="Symbol" charset="2"/>
              <a:buChar char=""/>
            </a:pPr>
            <a:r>
              <a:rPr b="0" lang="ru-RU" sz="2600" spc="-1" strike="noStrike">
                <a:solidFill>
                  <a:srgbClr val="000000"/>
                </a:solidFill>
                <a:latin typeface="Arial"/>
              </a:rPr>
              <a:t>Кибернетика как наука об информации дала новое представление о мире, основанное на информации, управлении, организованности, обратной связи, целенаправленности, и создала тем самым </a:t>
            </a:r>
            <a:r>
              <a:rPr b="1" lang="ru-RU" sz="2600" spc="-1" strike="noStrike">
                <a:solidFill>
                  <a:srgbClr val="000000"/>
                </a:solidFill>
                <a:latin typeface="Arial"/>
              </a:rPr>
              <a:t>информационную картину мира.</a:t>
            </a:r>
            <a:r>
              <a:rPr b="0" lang="ru-RU" sz="2600" spc="-1" strike="noStrike">
                <a:solidFill>
                  <a:srgbClr val="000000"/>
                </a:solidFill>
                <a:latin typeface="Arial"/>
              </a:rPr>
              <a:t> </a:t>
            </a:r>
            <a:endParaRPr b="0" lang="ru-RU" sz="2600" spc="-1" strike="noStrike">
              <a:solidFill>
                <a:srgbClr val="000000"/>
              </a:solidFill>
              <a:latin typeface="Arial"/>
            </a:endParaRPr>
          </a:p>
          <a:p>
            <a:pPr marL="343080" indent="-342720">
              <a:lnSpc>
                <a:spcPct val="80000"/>
              </a:lnSpc>
              <a:spcBef>
                <a:spcPts val="519"/>
              </a:spcBef>
              <a:buClr>
                <a:srgbClr val="000000"/>
              </a:buClr>
              <a:buFont typeface="Symbol" charset="2"/>
              <a:buChar char=""/>
            </a:pPr>
            <a:r>
              <a:rPr b="0" lang="ru-RU" sz="2600" spc="-1" strike="noStrike">
                <a:solidFill>
                  <a:srgbClr val="000000"/>
                </a:solidFill>
                <a:latin typeface="Arial"/>
              </a:rPr>
              <a:t>Кибернетика оказала революционизирующее действие на </a:t>
            </a:r>
            <a:r>
              <a:rPr b="1" lang="ru-RU" sz="2600" spc="-1" strike="noStrike">
                <a:solidFill>
                  <a:srgbClr val="000000"/>
                </a:solidFill>
                <a:latin typeface="Arial"/>
              </a:rPr>
              <a:t>методологию и развитие всех наук</a:t>
            </a:r>
            <a:r>
              <a:rPr b="0" lang="ru-RU" sz="2600" spc="-1" strike="noStrike">
                <a:solidFill>
                  <a:srgbClr val="000000"/>
                </a:solidFill>
                <a:latin typeface="Arial"/>
              </a:rPr>
              <a:t>, включая естественные, технические и общественные, способствовала синтезу научных знаний. </a:t>
            </a:r>
            <a:endParaRPr b="0" lang="ru-RU" sz="2600" spc="-1" strike="noStrike">
              <a:solidFill>
                <a:srgbClr val="000000"/>
              </a:solidFill>
              <a:latin typeface="Arial"/>
            </a:endParaRPr>
          </a:p>
          <a:p>
            <a:pPr marL="343080" indent="-342720">
              <a:lnSpc>
                <a:spcPct val="80000"/>
              </a:lnSpc>
              <a:spcBef>
                <a:spcPts val="519"/>
              </a:spcBef>
              <a:buClr>
                <a:srgbClr val="000000"/>
              </a:buClr>
              <a:buFont typeface="Symbol" charset="2"/>
              <a:buChar char=""/>
            </a:pPr>
            <a:r>
              <a:rPr b="0" lang="ru-RU" sz="2600" spc="-1" strike="noStrike">
                <a:solidFill>
                  <a:srgbClr val="000000"/>
                </a:solidFill>
                <a:latin typeface="Arial"/>
              </a:rPr>
              <a:t>Благодаря кибернетике в науке наряду с наблюдением и экспериментом стал использоваться </a:t>
            </a:r>
            <a:r>
              <a:rPr b="1" lang="ru-RU" sz="2600" spc="-1" strike="noStrike">
                <a:solidFill>
                  <a:srgbClr val="000000"/>
                </a:solidFill>
                <a:latin typeface="Arial"/>
              </a:rPr>
              <a:t>метод компьютерного моделирования. </a:t>
            </a:r>
            <a:br/>
            <a:br/>
            <a:r>
              <a:rPr b="0" lang="ru-RU" sz="2600" spc="-1" strike="noStrike">
                <a:solidFill>
                  <a:srgbClr val="000000"/>
                </a:solidFill>
                <a:latin typeface="Arial"/>
              </a:rPr>
              <a:t> </a:t>
            </a:r>
            <a:endParaRPr b="0" lang="ru-RU" sz="2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TextShape 1"/>
          <p:cNvSpPr txBox="1"/>
          <p:nvPr/>
        </p:nvSpPr>
        <p:spPr>
          <a:xfrm>
            <a:off x="457200" y="274680"/>
            <a:ext cx="8229240" cy="92196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73" name="TextShape 2"/>
          <p:cNvSpPr txBox="1"/>
          <p:nvPr/>
        </p:nvSpPr>
        <p:spPr>
          <a:xfrm>
            <a:off x="457200" y="1341360"/>
            <a:ext cx="8229240" cy="4784400"/>
          </a:xfrm>
          <a:prstGeom prst="rect">
            <a:avLst/>
          </a:prstGeom>
          <a:noFill/>
          <a:ln w="9360">
            <a:noFill/>
          </a:ln>
        </p:spPr>
        <p:txBody>
          <a:bodyPr>
            <a:noAutofit/>
          </a:bodyPr>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 </a:t>
            </a:r>
            <a:r>
              <a:rPr b="0" lang="ru-RU" sz="2400" spc="-1" strike="noStrike">
                <a:solidFill>
                  <a:srgbClr val="000000"/>
                </a:solidFill>
                <a:latin typeface="Arial"/>
              </a:rPr>
              <a:t>Одним из важнейших достижений кибернетики является разработка и широкое использование </a:t>
            </a:r>
            <a:r>
              <a:rPr b="1" lang="ru-RU" sz="2400" spc="-1" strike="noStrike">
                <a:solidFill>
                  <a:srgbClr val="000000"/>
                </a:solidFill>
                <a:latin typeface="Arial"/>
              </a:rPr>
              <a:t>нового метода исследования, получившего название вычислительного (машинного) эксперимента, или математического моделирования.</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Эксперименты производятся не с реальной физической моделью изучаемого объекта, а с его математическим описанием, реализованным в компьютере. Огромное быстродействие современных компьютеров зачастую позволяет моделировать процессы в более быстром темпе, чем они происходят в действительности. </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Теория управления</a:t>
            </a:r>
            <a:r>
              <a:rPr b="0" lang="ru-RU" sz="4400" spc="-1" strike="noStrike">
                <a:solidFill>
                  <a:srgbClr val="000000"/>
                </a:solidFill>
                <a:latin typeface="Arial"/>
              </a:rPr>
              <a:t> </a:t>
            </a:r>
            <a:endParaRPr b="0" lang="ru-RU" sz="4400" spc="-1" strike="noStrike">
              <a:solidFill>
                <a:srgbClr val="000000"/>
              </a:solidFill>
              <a:latin typeface="Arial"/>
            </a:endParaRPr>
          </a:p>
        </p:txBody>
      </p:sp>
      <p:sp>
        <p:nvSpPr>
          <p:cNvPr id="175" name="TextShape 2"/>
          <p:cNvSpPr txBox="1"/>
          <p:nvPr/>
        </p:nvSpPr>
        <p:spPr>
          <a:xfrm>
            <a:off x="457200" y="1600200"/>
            <a:ext cx="8229240" cy="4525560"/>
          </a:xfrm>
          <a:prstGeom prst="rect">
            <a:avLst/>
          </a:prstGeom>
          <a:noFill/>
          <a:ln w="9360">
            <a:noFill/>
          </a:ln>
        </p:spPr>
        <p:txBody>
          <a:bodyPr>
            <a:noAutofit/>
          </a:bodyPr>
          <a:p>
            <a:pPr marL="343080" indent="-342720">
              <a:lnSpc>
                <a:spcPct val="80000"/>
              </a:lnSpc>
              <a:spcBef>
                <a:spcPts val="561"/>
              </a:spcBef>
              <a:buClr>
                <a:srgbClr val="000000"/>
              </a:buClr>
              <a:buFont typeface="Symbol" charset="2"/>
              <a:buChar char=""/>
            </a:pPr>
            <a:r>
              <a:rPr b="1" lang="ru-RU" sz="2800" spc="-1" strike="noStrike">
                <a:solidFill>
                  <a:srgbClr val="000000"/>
                </a:solidFill>
                <a:latin typeface="Arial"/>
              </a:rPr>
              <a:t>Теория управления</a:t>
            </a:r>
            <a:r>
              <a:rPr b="0" lang="ru-RU" sz="2800" spc="-1" strike="noStrike">
                <a:solidFill>
                  <a:srgbClr val="000000"/>
                </a:solidFill>
                <a:latin typeface="Arial"/>
              </a:rPr>
              <a:t> — наука о принципах и методах управления различными системами, процессами и объектами.</a:t>
            </a:r>
            <a:endParaRPr b="0" lang="ru-RU" sz="2800" spc="-1" strike="noStrike">
              <a:solidFill>
                <a:srgbClr val="000000"/>
              </a:solidFill>
              <a:latin typeface="Arial"/>
            </a:endParaRPr>
          </a:p>
          <a:p>
            <a:pPr marL="343080" indent="-342720">
              <a:lnSpc>
                <a:spcPct val="80000"/>
              </a:lnSpc>
              <a:spcBef>
                <a:spcPts val="561"/>
              </a:spcBef>
              <a:tabLst>
                <a:tab algn="l" pos="0"/>
              </a:tabLst>
            </a:pPr>
            <a:r>
              <a:rPr b="0" lang="ru-RU" sz="2800" spc="-1" strike="noStrike">
                <a:solidFill>
                  <a:srgbClr val="000000"/>
                </a:solidFill>
                <a:latin typeface="Arial"/>
              </a:rPr>
              <a:t>Управление можно разделить на два вида:</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1" lang="ru-RU" sz="2800" spc="-1" strike="noStrike">
                <a:solidFill>
                  <a:srgbClr val="000000"/>
                </a:solidFill>
                <a:latin typeface="Arial"/>
              </a:rPr>
              <a:t>стихийное</a:t>
            </a:r>
            <a:r>
              <a:rPr b="0" lang="ru-RU" sz="2800" spc="-1" strike="noStrike">
                <a:solidFill>
                  <a:srgbClr val="000000"/>
                </a:solidFill>
                <a:latin typeface="Arial"/>
              </a:rPr>
              <a:t>: воздействие происходит в результате взаимодействия субъектов (синергетическое управление);</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1" lang="ru-RU" sz="2800" spc="-1" strike="noStrike">
                <a:solidFill>
                  <a:srgbClr val="000000"/>
                </a:solidFill>
                <a:latin typeface="Arial"/>
              </a:rPr>
              <a:t>сознательное</a:t>
            </a:r>
            <a:r>
              <a:rPr b="0" lang="ru-RU" sz="2800" spc="-1" strike="noStrike">
                <a:solidFill>
                  <a:srgbClr val="000000"/>
                </a:solidFill>
                <a:latin typeface="Arial"/>
              </a:rPr>
              <a:t>: планомерное воздействия объекта (иерархическое управление). При иерархическом управлении цель функционирования системы задается её надсистемой. </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TextShape 1"/>
          <p:cNvSpPr txBox="1"/>
          <p:nvPr/>
        </p:nvSpPr>
        <p:spPr>
          <a:xfrm>
            <a:off x="457200" y="274680"/>
            <a:ext cx="8229240" cy="106632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Теория управления</a:t>
            </a:r>
            <a:endParaRPr b="0" lang="ru-RU" sz="4400" spc="-1" strike="noStrike">
              <a:solidFill>
                <a:srgbClr val="000000"/>
              </a:solidFill>
              <a:latin typeface="Arial"/>
            </a:endParaRPr>
          </a:p>
        </p:txBody>
      </p:sp>
      <p:sp>
        <p:nvSpPr>
          <p:cNvPr id="177" name="TextShape 2"/>
          <p:cNvSpPr txBox="1"/>
          <p:nvPr/>
        </p:nvSpPr>
        <p:spPr>
          <a:xfrm>
            <a:off x="457200" y="1268280"/>
            <a:ext cx="8229240" cy="4857480"/>
          </a:xfrm>
          <a:prstGeom prst="rect">
            <a:avLst/>
          </a:prstGeom>
          <a:noFill/>
          <a:ln w="9360">
            <a:noFill/>
          </a:ln>
        </p:spPr>
        <p:txBody>
          <a:bodyPr>
            <a:noAutofit/>
          </a:bodyPr>
          <a:p>
            <a:pPr marL="343080" indent="-342720">
              <a:lnSpc>
                <a:spcPct val="80000"/>
              </a:lnSpc>
              <a:spcBef>
                <a:spcPts val="561"/>
              </a:spcBef>
              <a:tabLst>
                <a:tab algn="l" pos="0"/>
              </a:tabLst>
            </a:pPr>
            <a:r>
              <a:rPr b="0" lang="ru-RU" sz="2800" spc="-1" strike="noStrike">
                <a:solidFill>
                  <a:srgbClr val="000000"/>
                </a:solidFill>
                <a:latin typeface="Arial"/>
              </a:rPr>
              <a:t>Исторически самыми главными проявлениями управления являются государство и власть, наука об управлении издревле была объектом повышенного внимания. </a:t>
            </a:r>
            <a:endParaRPr b="0" lang="ru-RU" sz="2800" spc="-1" strike="noStrike">
              <a:solidFill>
                <a:srgbClr val="000000"/>
              </a:solidFill>
              <a:latin typeface="Arial"/>
            </a:endParaRPr>
          </a:p>
          <a:p>
            <a:pPr marL="343080" indent="-342720">
              <a:lnSpc>
                <a:spcPct val="80000"/>
              </a:lnSpc>
              <a:spcBef>
                <a:spcPts val="561"/>
              </a:spcBef>
              <a:tabLst>
                <a:tab algn="l" pos="0"/>
              </a:tabLst>
            </a:pPr>
            <a:r>
              <a:rPr b="1" lang="ru-RU" sz="2800" spc="-1" strike="noStrike">
                <a:solidFill>
                  <a:srgbClr val="000000"/>
                </a:solidFill>
                <a:latin typeface="Arial"/>
              </a:rPr>
              <a:t>Внедрение выбранного метода управления</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При внедрении чего-нибудь нового всегда существует предрасположенность к возникновению неравновесной (революционной) ситуации. </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Должен быть разработан алгоритм переходного процесса, который обеспечил бы бесконфликтный переход систем к новому для них виду функционирования.</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Теория управления</a:t>
            </a:r>
            <a:endParaRPr b="0" lang="ru-RU" sz="4400" spc="-1" strike="noStrike">
              <a:solidFill>
                <a:srgbClr val="000000"/>
              </a:solidFill>
              <a:latin typeface="Arial"/>
            </a:endParaRPr>
          </a:p>
        </p:txBody>
      </p:sp>
      <p:sp>
        <p:nvSpPr>
          <p:cNvPr id="179" name="TextShape 2"/>
          <p:cNvSpPr txBox="1"/>
          <p:nvPr/>
        </p:nvSpPr>
        <p:spPr>
          <a:xfrm>
            <a:off x="457200" y="1600200"/>
            <a:ext cx="8229240" cy="4525560"/>
          </a:xfrm>
          <a:prstGeom prst="rect">
            <a:avLst/>
          </a:prstGeom>
          <a:noFill/>
          <a:ln w="9360">
            <a:noFill/>
          </a:ln>
        </p:spPr>
        <p:txBody>
          <a:bodyPr>
            <a:noAutofit/>
          </a:bodyPr>
          <a:p>
            <a:pPr marL="343080" indent="-342720">
              <a:lnSpc>
                <a:spcPct val="80000"/>
              </a:lnSpc>
              <a:spcBef>
                <a:spcPts val="561"/>
              </a:spcBef>
              <a:tabLst>
                <a:tab algn="l" pos="0"/>
              </a:tabLst>
            </a:pPr>
            <a:r>
              <a:rPr b="0" lang="ru-RU" sz="2800" spc="-1" strike="noStrike">
                <a:solidFill>
                  <a:srgbClr val="000000"/>
                </a:solidFill>
                <a:latin typeface="Arial"/>
              </a:rPr>
              <a:t>Примеры современных методов управления:</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Нелинейное управление</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Теория катастроф</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Адаптивное управление</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Игровые методы в управлении</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tabLst>
                <a:tab algn="l" pos="0"/>
              </a:tabLst>
            </a:pPr>
            <a:r>
              <a:rPr b="0" lang="ru-RU" sz="2800" spc="-1" strike="noStrike">
                <a:solidFill>
                  <a:srgbClr val="000000"/>
                </a:solidFill>
                <a:latin typeface="Arial"/>
              </a:rPr>
              <a:t>Интеллектуальное управление</a:t>
            </a:r>
            <a:endParaRPr b="0" lang="ru-RU" sz="2800" spc="-1" strike="noStrike">
              <a:solidFill>
                <a:srgbClr val="000000"/>
              </a:solidFill>
              <a:latin typeface="Arial"/>
            </a:endParaRPr>
          </a:p>
          <a:p>
            <a:pPr marL="343080" indent="-342720">
              <a:lnSpc>
                <a:spcPct val="80000"/>
              </a:lnSpc>
              <a:spcBef>
                <a:spcPts val="561"/>
              </a:spcBef>
              <a:tabLst>
                <a:tab algn="l" pos="0"/>
              </a:tabLst>
            </a:pPr>
            <a:r>
              <a:rPr b="0" lang="ru-RU" sz="2800" spc="-1" strike="noStrike">
                <a:solidFill>
                  <a:srgbClr val="000000"/>
                </a:solidFill>
                <a:latin typeface="Arial"/>
              </a:rPr>
              <a:t>Универсальность математических методов, полученных в данной теории, перевела ее в область наук, занимающихся изучением абстрактных математических объектов, а не их конкретных  реализаций.</a:t>
            </a:r>
            <a:endParaRPr b="0" lang="ru-RU" sz="2800" spc="-1" strike="noStrike">
              <a:solidFill>
                <a:srgbClr val="000000"/>
              </a:solidFill>
              <a:latin typeface="Arial"/>
            </a:endParaRPr>
          </a:p>
          <a:p>
            <a:pPr>
              <a:lnSpc>
                <a:spcPct val="80000"/>
              </a:lnSpc>
              <a:spcBef>
                <a:spcPts val="561"/>
              </a:spcBef>
              <a:tabLst>
                <a:tab algn="l" pos="0"/>
              </a:tabLst>
            </a:pP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TextShape 1"/>
          <p:cNvSpPr txBox="1"/>
          <p:nvPr/>
        </p:nvSpPr>
        <p:spPr>
          <a:xfrm>
            <a:off x="457200" y="274680"/>
            <a:ext cx="8229240" cy="92196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Теории принятия решений</a:t>
            </a:r>
            <a:endParaRPr b="0" lang="ru-RU" sz="4400" spc="-1" strike="noStrike">
              <a:solidFill>
                <a:srgbClr val="000000"/>
              </a:solidFill>
              <a:latin typeface="Arial"/>
            </a:endParaRPr>
          </a:p>
        </p:txBody>
      </p:sp>
      <p:sp>
        <p:nvSpPr>
          <p:cNvPr id="181" name="TextShape 2"/>
          <p:cNvSpPr txBox="1"/>
          <p:nvPr/>
        </p:nvSpPr>
        <p:spPr>
          <a:xfrm>
            <a:off x="250920" y="1125360"/>
            <a:ext cx="8713440" cy="532728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 </a:t>
            </a:r>
            <a:r>
              <a:rPr b="0" lang="ru-RU" sz="2400" spc="-1" strike="noStrike">
                <a:solidFill>
                  <a:srgbClr val="000000"/>
                </a:solidFill>
                <a:latin typeface="Arial"/>
              </a:rPr>
              <a:t>Термин, теперь известный как </a:t>
            </a:r>
            <a:r>
              <a:rPr b="1" lang="ru-RU" sz="2400" spc="-1" strike="noStrike">
                <a:solidFill>
                  <a:srgbClr val="000000"/>
                </a:solidFill>
                <a:latin typeface="Arial"/>
              </a:rPr>
              <a:t>«ожидаемая ценность»</a:t>
            </a:r>
            <a:r>
              <a:rPr b="0" lang="ru-RU" sz="2400" spc="-1" strike="noStrike">
                <a:solidFill>
                  <a:srgbClr val="000000"/>
                </a:solidFill>
                <a:latin typeface="Arial"/>
              </a:rPr>
              <a:t> (математическое ожидание) был известен с XVII века.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Блез Паскаль использовал это в его известном пари, которое содержится в его работе «Pensées», изданной в 1670.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Идея </a:t>
            </a:r>
            <a:r>
              <a:rPr b="1" lang="ru-RU" sz="2400" spc="-1" strike="noStrike">
                <a:solidFill>
                  <a:srgbClr val="000000"/>
                </a:solidFill>
                <a:latin typeface="Arial"/>
              </a:rPr>
              <a:t>ожидаемой ценности</a:t>
            </a:r>
            <a:r>
              <a:rPr b="0" lang="ru-RU" sz="2400" spc="-1" strike="noStrike">
                <a:solidFill>
                  <a:srgbClr val="000000"/>
                </a:solidFill>
                <a:latin typeface="Arial"/>
              </a:rPr>
              <a:t> заключается в том, что перед лицом множества действий, когда каждое из них может дать несколько возможных результатов с различными вероятностями, рациональная процедура должна идентифицировать все возможные результаты, определить их ценности (положительные или отрицательные) и вероятности, затем перемножить соответствующие ценности и вероятности и сложить, чтобы дать в итоге «ожидаемую ценность».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lang="ru-RU" sz="2400" spc="-1" strike="noStrike">
                <a:solidFill>
                  <a:srgbClr val="000000"/>
                </a:solidFill>
                <a:latin typeface="Arial"/>
              </a:rPr>
              <a:t>Действие, которое будет выбрано, должно давать наибольшую ожидаемую ценность.</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TextShape 1"/>
          <p:cNvSpPr txBox="1"/>
          <p:nvPr/>
        </p:nvSpPr>
        <p:spPr>
          <a:xfrm>
            <a:off x="457200" y="274680"/>
            <a:ext cx="8229240" cy="9932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Теории принятия решений</a:t>
            </a:r>
            <a:endParaRPr b="0" lang="ru-RU" sz="4400" spc="-1" strike="noStrike">
              <a:solidFill>
                <a:srgbClr val="000000"/>
              </a:solidFill>
              <a:latin typeface="Arial"/>
            </a:endParaRPr>
          </a:p>
        </p:txBody>
      </p:sp>
      <p:sp>
        <p:nvSpPr>
          <p:cNvPr id="183" name="TextShape 2"/>
          <p:cNvSpPr txBox="1"/>
          <p:nvPr/>
        </p:nvSpPr>
        <p:spPr>
          <a:xfrm>
            <a:off x="250920" y="1197000"/>
            <a:ext cx="8642160" cy="525600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В 1738 Даниил Бернулли опубликовал статью, названную «Предложение новой теории измерения риска (Exposition of a New Theory on the Measurement of Risk)», в которой он показал, что теория ожидаемой ценности должна быть нормативно неправильной. </a:t>
            </a:r>
            <a:endParaRPr b="0" lang="ru-RU" sz="2400" spc="-1" strike="noStrike">
              <a:solidFill>
                <a:srgbClr val="000000"/>
              </a:solidFill>
              <a:latin typeface="Arial"/>
            </a:endParaRPr>
          </a:p>
          <a:p>
            <a:pPr marL="343080" indent="-342720">
              <a:lnSpc>
                <a:spcPct val="80000"/>
              </a:lnSpc>
              <a:spcBef>
                <a:spcPts val="479"/>
              </a:spcBef>
              <a:tabLst>
                <a:tab algn="l" pos="0"/>
              </a:tabLst>
            </a:pPr>
            <a:r>
              <a:rPr b="1" lang="ru-RU" sz="2400" spc="-1" strike="noStrike">
                <a:solidFill>
                  <a:srgbClr val="000000"/>
                </a:solidFill>
                <a:latin typeface="Arial"/>
              </a:rPr>
              <a:t>Пари Паскаля</a:t>
            </a:r>
            <a:r>
              <a:rPr b="0" lang="ru-RU" sz="2400" spc="-1" strike="noStrike">
                <a:solidFill>
                  <a:srgbClr val="000000"/>
                </a:solidFill>
                <a:latin typeface="Arial"/>
              </a:rPr>
              <a:t> — классический пример выбора при неопределённости.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Неопределённость, согласно Паскалю, — существует или нет Бог.</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Личная вера или неверие в Бога — выбор, который должен быть сделан каждым.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Награда за веру в Бога, если Бог фактически существует, бесконечна.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Поэтому, хотя вероятность существования Бога не так велика, а ожидаемая ценность веры превышает ценность неверия, то лучше все-таки верить в Бога.</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Теории принятия решений</a:t>
            </a:r>
            <a:endParaRPr b="0" lang="ru-RU" sz="4400" spc="-1" strike="noStrike">
              <a:solidFill>
                <a:srgbClr val="000000"/>
              </a:solidFill>
              <a:latin typeface="Arial"/>
            </a:endParaRPr>
          </a:p>
        </p:txBody>
      </p:sp>
      <p:sp>
        <p:nvSpPr>
          <p:cNvPr id="185" name="TextShape 2"/>
          <p:cNvSpPr txBox="1"/>
          <p:nvPr/>
        </p:nvSpPr>
        <p:spPr>
          <a:xfrm>
            <a:off x="457200" y="1268280"/>
            <a:ext cx="8229240" cy="4857480"/>
          </a:xfrm>
          <a:prstGeom prst="rect">
            <a:avLst/>
          </a:prstGeom>
          <a:noFill/>
          <a:ln w="9360">
            <a:noFill/>
          </a:ln>
        </p:spPr>
        <p:txBody>
          <a:bodyPr>
            <a:noAutofit/>
          </a:bodyPr>
          <a:p>
            <a:pPr marL="343080" indent="-342720">
              <a:lnSpc>
                <a:spcPct val="80000"/>
              </a:lnSpc>
              <a:spcBef>
                <a:spcPts val="479"/>
              </a:spcBef>
              <a:tabLst>
                <a:tab algn="l" pos="0"/>
              </a:tabLst>
            </a:pPr>
            <a:r>
              <a:rPr b="1" lang="ru-RU" sz="2400" spc="-1" strike="noStrike">
                <a:solidFill>
                  <a:srgbClr val="000000"/>
                </a:solidFill>
                <a:latin typeface="Arial"/>
              </a:rPr>
              <a:t>Прогнозирование и планирование</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Для того чтобы делать «точные» статистически достоверные прогнозы на будущее, нужно получить выборку из будущих данных.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Так как это невозможно, то многие специалисты предполагают, что выборки из прошлых и текущих данных, равнозначны выборке из будущего.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 </a:t>
            </a:r>
            <a:r>
              <a:rPr b="0" lang="ru-RU" sz="2400" spc="-1" strike="noStrike">
                <a:solidFill>
                  <a:srgbClr val="000000"/>
                </a:solidFill>
                <a:latin typeface="Arial"/>
              </a:rPr>
              <a:t>Если процесс является устойчивым, то это оправдано. Если процесс не является стационарным (устойчивым), то вероятностные функции распределения ожиданий все-таки могут быть посчитаны, но эти функции подвержены внезапным (то есть непредсказуемым) изменениям и система, по существу, непредсказуема.</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TextShape 1"/>
          <p:cNvSpPr txBox="1"/>
          <p:nvPr/>
        </p:nvSpPr>
        <p:spPr>
          <a:xfrm>
            <a:off x="457200" y="274680"/>
            <a:ext cx="8229240" cy="9932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29" name="TextShape 2"/>
          <p:cNvSpPr txBox="1"/>
          <p:nvPr/>
        </p:nvSpPr>
        <p:spPr>
          <a:xfrm>
            <a:off x="457200" y="1341360"/>
            <a:ext cx="8229240" cy="5040000"/>
          </a:xfrm>
          <a:prstGeom prst="rect">
            <a:avLst/>
          </a:prstGeom>
          <a:noFill/>
          <a:ln w="9360">
            <a:noFill/>
          </a:ln>
        </p:spPr>
        <p:txBody>
          <a:bodyPr>
            <a:noAutofit/>
          </a:bodyPr>
          <a:p>
            <a:pPr marL="343080" indent="-342720">
              <a:lnSpc>
                <a:spcPct val="80000"/>
              </a:lnSpc>
              <a:spcBef>
                <a:spcPts val="561"/>
              </a:spcBef>
              <a:buClr>
                <a:srgbClr val="000000"/>
              </a:buClr>
              <a:buFont typeface="Symbol" charset="2"/>
              <a:buChar char=""/>
            </a:pPr>
            <a:r>
              <a:rPr b="1" lang="ru-RU" sz="2800" spc="-1" strike="noStrike">
                <a:solidFill>
                  <a:srgbClr val="000000"/>
                </a:solidFill>
                <a:latin typeface="Arial"/>
              </a:rPr>
              <a:t>Объектом кибернетики являются все управляемые системы.</a:t>
            </a:r>
            <a:r>
              <a:rPr b="0" lang="ru-RU" sz="2800" spc="-1" strike="noStrike">
                <a:solidFill>
                  <a:srgbClr val="000000"/>
                </a:solidFill>
                <a:latin typeface="Arial"/>
              </a:rPr>
              <a:t> </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pPr>
            <a:r>
              <a:rPr b="0" lang="ru-RU" sz="2800" spc="-1" strike="noStrike">
                <a:solidFill>
                  <a:srgbClr val="000000"/>
                </a:solidFill>
                <a:latin typeface="Arial"/>
              </a:rPr>
              <a:t>Системы, не поддающиеся управлению в принципе, не являются объектами изучения кибернетики.   </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pPr>
            <a:r>
              <a:rPr b="0" lang="ru-RU" sz="2800" spc="-1" strike="noStrike">
                <a:solidFill>
                  <a:srgbClr val="000000"/>
                </a:solidFill>
                <a:latin typeface="Arial"/>
              </a:rPr>
              <a:t>Кибернетика разрабатывает </a:t>
            </a:r>
            <a:r>
              <a:rPr b="1" lang="ru-RU" sz="2800" spc="-1" strike="noStrike">
                <a:solidFill>
                  <a:srgbClr val="000000"/>
                </a:solidFill>
                <a:latin typeface="Arial"/>
              </a:rPr>
              <a:t>общие принципы создания систем управления</a:t>
            </a:r>
            <a:r>
              <a:rPr b="0" lang="ru-RU" sz="2800" spc="-1" strike="noStrike">
                <a:solidFill>
                  <a:srgbClr val="000000"/>
                </a:solidFill>
                <a:latin typeface="Arial"/>
              </a:rPr>
              <a:t>. </a:t>
            </a:r>
            <a:endParaRPr b="0" lang="ru-RU" sz="2800" spc="-1" strike="noStrike">
              <a:solidFill>
                <a:srgbClr val="000000"/>
              </a:solidFill>
              <a:latin typeface="Arial"/>
            </a:endParaRPr>
          </a:p>
          <a:p>
            <a:pPr marL="343080" indent="-342720">
              <a:lnSpc>
                <a:spcPct val="80000"/>
              </a:lnSpc>
              <a:spcBef>
                <a:spcPts val="561"/>
              </a:spcBef>
              <a:buClr>
                <a:srgbClr val="000000"/>
              </a:buClr>
              <a:buFont typeface="Symbol" charset="2"/>
              <a:buChar char=""/>
            </a:pPr>
            <a:r>
              <a:rPr b="1" lang="ru-RU" sz="2800" spc="-1" strike="noStrike">
                <a:solidFill>
                  <a:srgbClr val="000000"/>
                </a:solidFill>
                <a:latin typeface="Arial"/>
              </a:rPr>
              <a:t>Кибернетические системы</a:t>
            </a:r>
            <a:r>
              <a:rPr b="0" lang="ru-RU" sz="2800" spc="-1" strike="noStrike">
                <a:solidFill>
                  <a:srgbClr val="000000"/>
                </a:solidFill>
                <a:latin typeface="Arial"/>
              </a:rPr>
              <a:t> рассматриваются абстрактно, вне зависимости от их материальной природы (автоматические регуляторы в технике, ЭВМ, человеческий мозг, биологические популяции, человеческое общество). </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Теории принятия решений</a:t>
            </a:r>
            <a:endParaRPr b="0" lang="ru-RU" sz="4400" spc="-1" strike="noStrike">
              <a:solidFill>
                <a:srgbClr val="000000"/>
              </a:solidFill>
              <a:latin typeface="Arial"/>
            </a:endParaRPr>
          </a:p>
        </p:txBody>
      </p:sp>
      <p:sp>
        <p:nvSpPr>
          <p:cNvPr id="187" name="TextShape 2"/>
          <p:cNvSpPr txBox="1"/>
          <p:nvPr/>
        </p:nvSpPr>
        <p:spPr>
          <a:xfrm>
            <a:off x="457200" y="1600200"/>
            <a:ext cx="8229240" cy="4525560"/>
          </a:xfrm>
          <a:prstGeom prst="rect">
            <a:avLst/>
          </a:prstGeom>
          <a:noFill/>
          <a:ln w="9360">
            <a:noFill/>
          </a:ln>
        </p:spPr>
        <p:txBody>
          <a:bodyPr>
            <a:noAutofit/>
          </a:bodyPr>
          <a:p>
            <a:pPr marL="343080" indent="-342720">
              <a:lnSpc>
                <a:spcPct val="90000"/>
              </a:lnSpc>
              <a:spcBef>
                <a:spcPts val="479"/>
              </a:spcBef>
              <a:tabLst>
                <a:tab algn="l" pos="0"/>
              </a:tabLst>
            </a:pPr>
            <a:r>
              <a:rPr b="1" lang="ru-RU" sz="2400" spc="-1" strike="noStrike">
                <a:solidFill>
                  <a:srgbClr val="000000"/>
                </a:solidFill>
                <a:latin typeface="Arial"/>
              </a:rPr>
              <a:t>Ошибки первого и второго рода</a:t>
            </a:r>
            <a:endParaRPr b="0" lang="ru-RU" sz="2400" spc="-1" strike="noStrike">
              <a:solidFill>
                <a:srgbClr val="000000"/>
              </a:solidFill>
              <a:latin typeface="Arial"/>
            </a:endParaRPr>
          </a:p>
          <a:p>
            <a:pPr marL="343080" indent="-342720">
              <a:lnSpc>
                <a:spcPct val="90000"/>
              </a:lnSpc>
              <a:spcBef>
                <a:spcPts val="479"/>
              </a:spcBef>
              <a:tabLst>
                <a:tab algn="l" pos="0"/>
              </a:tabLst>
            </a:pPr>
            <a:r>
              <a:rPr b="0" lang="ru-RU" sz="2400" spc="-1" strike="noStrike">
                <a:solidFill>
                  <a:srgbClr val="000000"/>
                </a:solidFill>
                <a:latin typeface="Arial"/>
              </a:rPr>
              <a:t>Последствия от разного рода ошибочных решений принципиально различаются в части того, что </a:t>
            </a:r>
            <a:r>
              <a:rPr b="1" lang="ru-RU" sz="2400" spc="-1" strike="noStrike">
                <a:solidFill>
                  <a:srgbClr val="000000"/>
                </a:solidFill>
                <a:latin typeface="Arial"/>
              </a:rPr>
              <a:t>упущенный выигрыш</a:t>
            </a:r>
            <a:r>
              <a:rPr b="0" lang="ru-RU" sz="2400" spc="-1" strike="noStrike">
                <a:solidFill>
                  <a:srgbClr val="000000"/>
                </a:solidFill>
                <a:latin typeface="Arial"/>
              </a:rPr>
              <a:t> оказывает меньшее влияние на ситуацию, чем </a:t>
            </a:r>
            <a:r>
              <a:rPr b="1" lang="ru-RU" sz="2400" spc="-1" strike="noStrike">
                <a:solidFill>
                  <a:srgbClr val="000000"/>
                </a:solidFill>
                <a:latin typeface="Arial"/>
              </a:rPr>
              <a:t>реализованный проигрыш.</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90000"/>
              </a:lnSpc>
              <a:spcBef>
                <a:spcPts val="479"/>
              </a:spcBef>
              <a:tabLst>
                <a:tab algn="l" pos="0"/>
              </a:tabLst>
            </a:pPr>
            <a:r>
              <a:rPr b="0" lang="ru-RU" sz="2400" spc="-1" strike="noStrike">
                <a:solidFill>
                  <a:srgbClr val="000000"/>
                </a:solidFill>
                <a:latin typeface="Arial"/>
              </a:rPr>
              <a:t>Пример: для биржевого брокера последствия того, что акции не были куплены, когда их следовало покупать, отличаются от последствий ситуации, когда акции были куплены, но покупать их не следовало. Первая ситуация может означать упущенную выгоду, вторая — прямые потери вплоть до разорения брокера. </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Теория игр</a:t>
            </a:r>
            <a:endParaRPr b="0" lang="ru-RU" sz="4400" spc="-1" strike="noStrike">
              <a:solidFill>
                <a:srgbClr val="000000"/>
              </a:solidFill>
              <a:latin typeface="Arial"/>
            </a:endParaRPr>
          </a:p>
        </p:txBody>
      </p:sp>
      <p:sp>
        <p:nvSpPr>
          <p:cNvPr id="189" name="TextShape 2"/>
          <p:cNvSpPr txBox="1"/>
          <p:nvPr/>
        </p:nvSpPr>
        <p:spPr>
          <a:xfrm>
            <a:off x="457200" y="1413000"/>
            <a:ext cx="8229240" cy="4712760"/>
          </a:xfrm>
          <a:prstGeom prst="rect">
            <a:avLst/>
          </a:prstGeom>
          <a:noFill/>
          <a:ln w="9360">
            <a:noFill/>
          </a:ln>
        </p:spPr>
        <p:txBody>
          <a:bodyPr>
            <a:noAutofit/>
          </a:bodyPr>
          <a:p>
            <a:pPr marL="343080" indent="-342720">
              <a:lnSpc>
                <a:spcPct val="100000"/>
              </a:lnSpc>
              <a:spcBef>
                <a:spcPts val="561"/>
              </a:spcBef>
              <a:buClr>
                <a:srgbClr val="000000"/>
              </a:buClr>
              <a:buFont typeface="Symbol" charset="2"/>
              <a:buChar char=""/>
            </a:pPr>
            <a:r>
              <a:rPr b="0" lang="ru-RU" sz="2800" spc="-1" strike="noStrike">
                <a:solidFill>
                  <a:srgbClr val="000000"/>
                </a:solidFill>
                <a:latin typeface="Arial"/>
              </a:rPr>
              <a:t> </a:t>
            </a:r>
            <a:r>
              <a:rPr b="0" lang="ru-RU" sz="2800" spc="-1" strike="noStrike">
                <a:solidFill>
                  <a:srgbClr val="000000"/>
                </a:solidFill>
                <a:latin typeface="Arial"/>
              </a:rPr>
              <a:t>С точки зрения теории игр оптимальные решения аналитиков должны отличаться от оптимальных трейдерских действий. </a:t>
            </a:r>
            <a:endParaRPr b="0" lang="ru-RU" sz="2800" spc="-1" strike="noStrike">
              <a:solidFill>
                <a:srgbClr val="000000"/>
              </a:solidFill>
              <a:latin typeface="Arial"/>
            </a:endParaRPr>
          </a:p>
          <a:p>
            <a:pPr marL="343080" indent="-342720">
              <a:lnSpc>
                <a:spcPct val="100000"/>
              </a:lnSpc>
              <a:spcBef>
                <a:spcPts val="561"/>
              </a:spcBef>
              <a:buClr>
                <a:srgbClr val="000000"/>
              </a:buClr>
              <a:buFont typeface="Symbol" charset="2"/>
              <a:buChar char=""/>
            </a:pPr>
            <a:r>
              <a:rPr b="0" lang="ru-RU" sz="2800" spc="-1" strike="noStrike">
                <a:solidFill>
                  <a:srgbClr val="000000"/>
                </a:solidFill>
                <a:latin typeface="Arial"/>
              </a:rPr>
              <a:t>Оптимальные стратегии, реализованные в рекомендациях аналитиков, исходят из </a:t>
            </a:r>
            <a:r>
              <a:rPr b="1" lang="ru-RU" sz="2800" spc="-1" strike="noStrike">
                <a:solidFill>
                  <a:srgbClr val="000000"/>
                </a:solidFill>
                <a:latin typeface="Arial"/>
              </a:rPr>
              <a:t>принципа минимизации максимальных проигрышей</a:t>
            </a:r>
            <a:r>
              <a:rPr b="0" lang="ru-RU" sz="2800" spc="-1" strike="noStrike">
                <a:solidFill>
                  <a:srgbClr val="000000"/>
                </a:solidFill>
                <a:latin typeface="Arial"/>
              </a:rPr>
              <a:t> (минимакса), в то время как для трейдеров минимакс — неприемлемая стратегия (</a:t>
            </a:r>
            <a:r>
              <a:rPr b="1" lang="ru-RU" sz="2800" spc="-1" strike="noStrike">
                <a:solidFill>
                  <a:srgbClr val="000000"/>
                </a:solidFill>
                <a:latin typeface="Arial"/>
              </a:rPr>
              <a:t>минимизация максимального проигрыша на рынке — не играть</a:t>
            </a:r>
            <a:r>
              <a:rPr b="0" lang="ru-RU" sz="2800" spc="-1" strike="noStrike">
                <a:solidFill>
                  <a:srgbClr val="000000"/>
                </a:solidFill>
                <a:latin typeface="Arial"/>
              </a:rPr>
              <a:t>). </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TextShape 1"/>
          <p:cNvSpPr txBox="1"/>
          <p:nvPr/>
        </p:nvSpPr>
        <p:spPr>
          <a:xfrm>
            <a:off x="457200" y="274680"/>
            <a:ext cx="8229240" cy="9932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31" name="TextShape 2"/>
          <p:cNvSpPr txBox="1"/>
          <p:nvPr/>
        </p:nvSpPr>
        <p:spPr>
          <a:xfrm>
            <a:off x="457200" y="1197000"/>
            <a:ext cx="8229240" cy="518436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1" lang="ru-RU" sz="2400" spc="-1" strike="noStrike">
                <a:solidFill>
                  <a:srgbClr val="000000"/>
                </a:solidFill>
                <a:latin typeface="Arial"/>
              </a:rPr>
              <a:t>Кибернетические системы</a:t>
            </a:r>
            <a:r>
              <a:rPr b="0" lang="ru-RU" sz="2400" spc="-1" strike="noStrike">
                <a:solidFill>
                  <a:srgbClr val="000000"/>
                </a:solidFill>
                <a:latin typeface="Arial"/>
              </a:rPr>
              <a:t>  представляют собой множество взаимосвязанных объектов (элементов системы), способных воспринимать, запоминать и перерабатывать информацию, а также обмениваться ею.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1" lang="ru-RU" sz="2400" spc="-1" strike="noStrike">
                <a:solidFill>
                  <a:srgbClr val="000000"/>
                </a:solidFill>
                <a:latin typeface="Arial"/>
              </a:rPr>
              <a:t>Кибернетические системы</a:t>
            </a:r>
            <a:r>
              <a:rPr b="0" lang="ru-RU" sz="2400" spc="-1" strike="noStrike">
                <a:solidFill>
                  <a:srgbClr val="000000"/>
                </a:solidFill>
                <a:latin typeface="Arial"/>
              </a:rPr>
              <a:t> имеют входные и выходные каналы, по которым они обмениваются сигналами с внешней средой. Поскольку каждая система сигналов, несет в себе ту или иную информацию, то всякая </a:t>
            </a:r>
            <a:r>
              <a:rPr b="1" lang="ru-RU" sz="2400" spc="-1" strike="noStrike">
                <a:solidFill>
                  <a:srgbClr val="000000"/>
                </a:solidFill>
                <a:latin typeface="Arial"/>
              </a:rPr>
              <a:t>кибернетическая система, может рассматриваться как преобразователь информации.</a:t>
            </a:r>
            <a:r>
              <a:rPr b="0" lang="ru-RU" sz="2400" spc="-1" strike="noStrike">
                <a:solidFill>
                  <a:srgbClr val="000000"/>
                </a:solidFill>
                <a:latin typeface="Arial"/>
              </a:rPr>
              <a:t>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Рассмотрение различных объектов живой и неживой природы как преобразователей информации, составляет </a:t>
            </a:r>
            <a:r>
              <a:rPr b="1" lang="ru-RU" sz="2400" spc="-1" strike="noStrike">
                <a:solidFill>
                  <a:srgbClr val="000000"/>
                </a:solidFill>
                <a:latin typeface="Arial"/>
              </a:rPr>
              <a:t>сущность так называемого кибернетического подхода.</a:t>
            </a:r>
            <a:r>
              <a:rPr b="0" lang="ru-RU" sz="2400" spc="-1" strike="noStrike">
                <a:solidFill>
                  <a:srgbClr val="000000"/>
                </a:solidFill>
                <a:latin typeface="Arial"/>
              </a:rPr>
              <a:t> </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TextShape 1"/>
          <p:cNvSpPr txBox="1"/>
          <p:nvPr/>
        </p:nvSpPr>
        <p:spPr>
          <a:xfrm>
            <a:off x="457200" y="274680"/>
            <a:ext cx="8229240" cy="11426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Норберт Винер</a:t>
            </a:r>
            <a:endParaRPr b="0" lang="ru-RU" sz="4400" spc="-1" strike="noStrike">
              <a:solidFill>
                <a:srgbClr val="000000"/>
              </a:solidFill>
              <a:latin typeface="Arial"/>
            </a:endParaRPr>
          </a:p>
        </p:txBody>
      </p:sp>
      <p:sp>
        <p:nvSpPr>
          <p:cNvPr id="133" name="TextShape 2"/>
          <p:cNvSpPr txBox="1"/>
          <p:nvPr/>
        </p:nvSpPr>
        <p:spPr>
          <a:xfrm>
            <a:off x="457200" y="1600200"/>
            <a:ext cx="8229240" cy="4525560"/>
          </a:xfrm>
          <a:prstGeom prst="rect">
            <a:avLst/>
          </a:prstGeom>
          <a:noFill/>
          <a:ln w="9360">
            <a:noFill/>
          </a:ln>
        </p:spPr>
        <p:txBody>
          <a:bodyPr>
            <a:noAutofit/>
          </a:bodyPr>
          <a:p>
            <a:endParaRPr b="0" lang="ru-RU" sz="3200" spc="-1" strike="noStrike">
              <a:solidFill>
                <a:srgbClr val="000000"/>
              </a:solidFill>
              <a:latin typeface="Arial"/>
            </a:endParaRPr>
          </a:p>
        </p:txBody>
      </p:sp>
      <p:pic>
        <p:nvPicPr>
          <p:cNvPr id="134" name="Picture 5" descr="Картинка 1 из 283"/>
          <p:cNvPicPr/>
          <p:nvPr/>
        </p:nvPicPr>
        <p:blipFill>
          <a:blip r:embed="rId1"/>
          <a:stretch/>
        </p:blipFill>
        <p:spPr>
          <a:xfrm>
            <a:off x="468360" y="1628640"/>
            <a:ext cx="8206920" cy="453672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TextShape 1"/>
          <p:cNvSpPr txBox="1"/>
          <p:nvPr/>
        </p:nvSpPr>
        <p:spPr>
          <a:xfrm>
            <a:off x="457200" y="274680"/>
            <a:ext cx="8229240" cy="99324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Норберт Винер</a:t>
            </a:r>
            <a:endParaRPr b="0" lang="ru-RU" sz="4400" spc="-1" strike="noStrike">
              <a:solidFill>
                <a:srgbClr val="000000"/>
              </a:solidFill>
              <a:latin typeface="Arial"/>
            </a:endParaRPr>
          </a:p>
        </p:txBody>
      </p:sp>
      <p:sp>
        <p:nvSpPr>
          <p:cNvPr id="136" name="TextShape 2"/>
          <p:cNvSpPr txBox="1"/>
          <p:nvPr/>
        </p:nvSpPr>
        <p:spPr>
          <a:xfrm>
            <a:off x="457200" y="1413000"/>
            <a:ext cx="8229240" cy="4712760"/>
          </a:xfrm>
          <a:prstGeom prst="rect">
            <a:avLst/>
          </a:prstGeom>
          <a:noFill/>
          <a:ln w="9360">
            <a:noFill/>
          </a:ln>
        </p:spPr>
        <p:txBody>
          <a:bodyPr>
            <a:noAutofit/>
          </a:bodyPr>
          <a:p>
            <a:pPr marL="343080" indent="-342720">
              <a:lnSpc>
                <a:spcPct val="90000"/>
              </a:lnSpc>
              <a:spcBef>
                <a:spcPts val="479"/>
              </a:spcBef>
              <a:buClr>
                <a:srgbClr val="000000"/>
              </a:buClr>
              <a:buFont typeface="Symbol" charset="2"/>
              <a:buChar char=""/>
            </a:pPr>
            <a:r>
              <a:rPr b="0" lang="ru-RU" sz="2400" spc="-1" strike="noStrike">
                <a:solidFill>
                  <a:srgbClr val="000000"/>
                </a:solidFill>
                <a:latin typeface="Arial"/>
              </a:rPr>
              <a:t>Возникновение кибернетики как самостоятельной науки связывают с работами американского математика Норберта Винера(1894-1964), опубликовавшего в 1948 свою знаменитую книгу "Кибернетика". Винер определил </a:t>
            </a:r>
            <a:r>
              <a:rPr b="1" lang="ru-RU" sz="2400" spc="-1" strike="noStrike">
                <a:solidFill>
                  <a:srgbClr val="000000"/>
                </a:solidFill>
                <a:latin typeface="Arial"/>
              </a:rPr>
              <a:t>кибернетику</a:t>
            </a:r>
            <a:r>
              <a:rPr b="0" lang="ru-RU" sz="2400" spc="-1" strike="noStrike">
                <a:solidFill>
                  <a:srgbClr val="000000"/>
                </a:solidFill>
                <a:latin typeface="Arial"/>
              </a:rPr>
              <a:t> как "науку об управлении и связи в животном, машине и обществе". </a:t>
            </a:r>
            <a:endParaRPr b="0" lang="ru-RU" sz="2400" spc="-1" strike="noStrike">
              <a:solidFill>
                <a:srgbClr val="000000"/>
              </a:solidFill>
              <a:latin typeface="Arial"/>
            </a:endParaRPr>
          </a:p>
          <a:p>
            <a:pPr marL="343080" indent="-342720">
              <a:lnSpc>
                <a:spcPct val="90000"/>
              </a:lnSpc>
              <a:spcBef>
                <a:spcPts val="479"/>
              </a:spcBef>
              <a:buClr>
                <a:srgbClr val="000000"/>
              </a:buClr>
              <a:buFont typeface="Symbol" charset="2"/>
              <a:buChar char=""/>
            </a:pPr>
            <a:r>
              <a:rPr b="0" i="1" lang="ru-RU" sz="2400" spc="-1" strike="noStrike">
                <a:solidFill>
                  <a:srgbClr val="000000"/>
                </a:solidFill>
                <a:latin typeface="Arial"/>
              </a:rPr>
              <a:t>«Нужно иметь храбрость поверить в свои убеждения, иначе самое интересное, что могло прийти вам в голову, у вас из-под носа заберут другие, более отважные духом, но главное - это ведь единственное, ради чего стоит по-настоящему работать».</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TextShape 1"/>
          <p:cNvSpPr txBox="1"/>
          <p:nvPr/>
        </p:nvSpPr>
        <p:spPr>
          <a:xfrm>
            <a:off x="324000" y="260280"/>
            <a:ext cx="8229240" cy="86472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38" name="TextShape 2"/>
          <p:cNvSpPr txBox="1"/>
          <p:nvPr/>
        </p:nvSpPr>
        <p:spPr>
          <a:xfrm>
            <a:off x="457200" y="1197000"/>
            <a:ext cx="8229240" cy="5184360"/>
          </a:xfrm>
          <a:prstGeom prst="rect">
            <a:avLst/>
          </a:prstGeom>
          <a:noFill/>
          <a:ln w="9360">
            <a:noFill/>
          </a:ln>
        </p:spPr>
        <p:txBody>
          <a:bodyPr>
            <a:noAutofit/>
          </a:bodyPr>
          <a:p>
            <a:pPr marL="343080" indent="-342720">
              <a:lnSpc>
                <a:spcPct val="100000"/>
              </a:lnSpc>
              <a:spcBef>
                <a:spcPts val="561"/>
              </a:spcBef>
              <a:buClr>
                <a:srgbClr val="000000"/>
              </a:buClr>
              <a:buFont typeface="Symbol" charset="2"/>
              <a:buChar char=""/>
            </a:pPr>
            <a:r>
              <a:rPr b="0" lang="ru-RU" sz="2800" spc="-1" strike="noStrike">
                <a:solidFill>
                  <a:srgbClr val="000000"/>
                </a:solidFill>
                <a:latin typeface="Arial"/>
              </a:rPr>
              <a:t>Принципиально новые возможности  для решения задач кибернетики возникли после создания ЭВМ. Стремительное развитие вычислительной техники породило бурное развитие кибернетики в 60-70е годы. В 80-90е годы термин «Кибернетика» частично подменялся термином "Информатика", имеющим отношение прежде всего к компьютерам и обработке информации. Однако в последние годы возросло значение собственно кибернетики.</a:t>
            </a:r>
            <a:endParaRPr b="0" lang="ru-RU"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40" name="TextShape 2"/>
          <p:cNvSpPr txBox="1"/>
          <p:nvPr/>
        </p:nvSpPr>
        <p:spPr>
          <a:xfrm>
            <a:off x="457200" y="1197000"/>
            <a:ext cx="8229240" cy="5256000"/>
          </a:xfrm>
          <a:prstGeom prst="rect">
            <a:avLst/>
          </a:prstGeom>
          <a:noFill/>
          <a:ln w="9360">
            <a:noFill/>
          </a:ln>
        </p:spPr>
        <p:txBody>
          <a:bodyPr>
            <a:noAutofit/>
          </a:bodyPr>
          <a:p>
            <a:pPr marL="343080" indent="-342720">
              <a:lnSpc>
                <a:spcPct val="80000"/>
              </a:lnSpc>
              <a:spcBef>
                <a:spcPts val="479"/>
              </a:spcBef>
              <a:buClr>
                <a:srgbClr val="000000"/>
              </a:buClr>
              <a:buFont typeface="Symbol" charset="2"/>
              <a:buChar char=""/>
            </a:pPr>
            <a:r>
              <a:rPr b="1" lang="ru-RU" sz="2400" spc="-1" strike="noStrike">
                <a:solidFill>
                  <a:srgbClr val="000000"/>
                </a:solidFill>
                <a:latin typeface="Arial"/>
              </a:rPr>
              <a:t>Кибернетика</a:t>
            </a:r>
            <a:r>
              <a:rPr b="0" lang="ru-RU" sz="2400" spc="-1" strike="noStrike">
                <a:solidFill>
                  <a:srgbClr val="000000"/>
                </a:solidFill>
                <a:latin typeface="Arial"/>
              </a:rPr>
              <a:t> является междисциплинарной наукой. Она возникла на стыке математики, логики, семиотики, физиологии, биологии, социологии.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pPr>
            <a:r>
              <a:rPr b="0" lang="ru-RU" sz="2400" spc="-1" strike="noStrike">
                <a:solidFill>
                  <a:srgbClr val="000000"/>
                </a:solidFill>
                <a:latin typeface="Arial"/>
              </a:rPr>
              <a:t>Кибернетике присущ анализ и выявление </a:t>
            </a:r>
            <a:r>
              <a:rPr b="1" lang="ru-RU" sz="2400" spc="-1" strike="noStrike">
                <a:solidFill>
                  <a:srgbClr val="000000"/>
                </a:solidFill>
                <a:latin typeface="Arial"/>
              </a:rPr>
              <a:t>общих принципов и подходов</a:t>
            </a:r>
            <a:r>
              <a:rPr b="0" lang="ru-RU" sz="2400" spc="-1" strike="noStrike">
                <a:solidFill>
                  <a:srgbClr val="000000"/>
                </a:solidFill>
                <a:latin typeface="Arial"/>
              </a:rPr>
              <a:t> в процессе научного познания. </a:t>
            </a:r>
            <a:endParaRPr b="0" lang="ru-RU" sz="2400" spc="-1" strike="noStrike">
              <a:solidFill>
                <a:srgbClr val="000000"/>
              </a:solidFill>
              <a:latin typeface="Arial"/>
            </a:endParaRPr>
          </a:p>
          <a:p>
            <a:pPr marL="343080" indent="-342720">
              <a:lnSpc>
                <a:spcPct val="80000"/>
              </a:lnSpc>
              <a:spcBef>
                <a:spcPts val="479"/>
              </a:spcBef>
              <a:tabLst>
                <a:tab algn="l" pos="0"/>
              </a:tabLst>
            </a:pPr>
            <a:r>
              <a:rPr b="0" lang="ru-RU" sz="2400" spc="-1" strike="noStrike">
                <a:solidFill>
                  <a:srgbClr val="000000"/>
                </a:solidFill>
                <a:latin typeface="Arial"/>
              </a:rPr>
              <a:t>Наиболее весомыми теориями, объединяемыми кибернетикой, можно считать следующие:</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информации</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управления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систем</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принятия решений</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алгоритмов</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распознавания образов</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Теория автоматов и др.</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TextShape 1"/>
          <p:cNvSpPr txBox="1"/>
          <p:nvPr/>
        </p:nvSpPr>
        <p:spPr>
          <a:xfrm>
            <a:off x="457200" y="274680"/>
            <a:ext cx="8229240" cy="850680"/>
          </a:xfrm>
          <a:prstGeom prst="rect">
            <a:avLst/>
          </a:prstGeom>
          <a:noFill/>
          <a:ln w="9360">
            <a:noFill/>
          </a:ln>
        </p:spPr>
        <p:txBody>
          <a:bodyPr anchor="ctr">
            <a:noAutofit/>
          </a:bodyPr>
          <a:p>
            <a:pPr algn="ctr">
              <a:lnSpc>
                <a:spcPct val="100000"/>
              </a:lnSpc>
            </a:pPr>
            <a:r>
              <a:rPr b="1" lang="ru-RU" sz="4400" spc="-1" strike="noStrike">
                <a:solidFill>
                  <a:srgbClr val="ff0000"/>
                </a:solidFill>
                <a:latin typeface="Arial"/>
              </a:rPr>
              <a:t>Кибернетика</a:t>
            </a:r>
            <a:endParaRPr b="0" lang="ru-RU" sz="4400" spc="-1" strike="noStrike">
              <a:solidFill>
                <a:srgbClr val="000000"/>
              </a:solidFill>
              <a:latin typeface="Arial"/>
            </a:endParaRPr>
          </a:p>
        </p:txBody>
      </p:sp>
      <p:sp>
        <p:nvSpPr>
          <p:cNvPr id="142" name="TextShape 2"/>
          <p:cNvSpPr txBox="1"/>
          <p:nvPr/>
        </p:nvSpPr>
        <p:spPr>
          <a:xfrm>
            <a:off x="457200" y="1197000"/>
            <a:ext cx="8229240" cy="4928760"/>
          </a:xfrm>
          <a:prstGeom prst="rect">
            <a:avLst/>
          </a:prstGeom>
          <a:noFill/>
          <a:ln w="9360">
            <a:noFill/>
          </a:ln>
        </p:spPr>
        <p:txBody>
          <a:bodyPr>
            <a:noAutofit/>
          </a:bodyPr>
          <a:p>
            <a:pPr marL="343080" indent="-342720">
              <a:lnSpc>
                <a:spcPct val="80000"/>
              </a:lnSpc>
              <a:spcBef>
                <a:spcPts val="479"/>
              </a:spcBef>
              <a:tabLst>
                <a:tab algn="l" pos="0"/>
              </a:tabLst>
            </a:pPr>
            <a:r>
              <a:rPr b="1" lang="ru-RU" sz="2400" spc="-1" strike="noStrike">
                <a:solidFill>
                  <a:srgbClr val="000000"/>
                </a:solidFill>
                <a:latin typeface="Arial"/>
              </a:rPr>
              <a:t>Основными задачами</a:t>
            </a:r>
            <a:r>
              <a:rPr b="0" lang="ru-RU" sz="2400" spc="-1" strike="noStrike">
                <a:solidFill>
                  <a:srgbClr val="000000"/>
                </a:solidFill>
                <a:latin typeface="Arial"/>
              </a:rPr>
              <a:t>, решаемыми кибернетикой, являются: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Установление фактов, общих для управляемых систем;</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Нахождение общих законов, которым подчиняются управляемые системы;</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0" lang="ru-RU" sz="2400" spc="-1" strike="noStrike">
                <a:solidFill>
                  <a:srgbClr val="000000"/>
                </a:solidFill>
                <a:latin typeface="Arial"/>
              </a:rPr>
              <a:t>Определение путей практического использования установленных фактов и найденных закономерностей.</a:t>
            </a:r>
            <a:endParaRPr b="0" lang="ru-RU" sz="2400" spc="-1" strike="noStrike">
              <a:solidFill>
                <a:srgbClr val="000000"/>
              </a:solidFill>
              <a:latin typeface="Arial"/>
            </a:endParaRPr>
          </a:p>
          <a:p>
            <a:pPr marL="343080" indent="-342720">
              <a:lnSpc>
                <a:spcPct val="80000"/>
              </a:lnSpc>
              <a:spcBef>
                <a:spcPts val="479"/>
              </a:spcBef>
              <a:tabLst>
                <a:tab algn="l" pos="0"/>
              </a:tabLst>
            </a:pPr>
            <a:r>
              <a:rPr b="1" lang="ru-RU" sz="2400" spc="-1" strike="noStrike">
                <a:solidFill>
                  <a:srgbClr val="000000"/>
                </a:solidFill>
                <a:latin typeface="Arial"/>
              </a:rPr>
              <a:t>Основными понятиями</a:t>
            </a:r>
            <a:r>
              <a:rPr b="0" lang="ru-RU" sz="2400" spc="-1" strike="noStrike">
                <a:solidFill>
                  <a:srgbClr val="000000"/>
                </a:solidFill>
                <a:latin typeface="Arial"/>
              </a:rPr>
              <a:t> кибернетики являются</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1" i="1" lang="ru-RU" sz="2400" spc="-1" strike="noStrike">
                <a:solidFill>
                  <a:srgbClr val="000000"/>
                </a:solidFill>
                <a:latin typeface="Arial"/>
              </a:rPr>
              <a:t>управление,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1" i="1" lang="ru-RU" sz="2400" spc="-1" strike="noStrike">
                <a:solidFill>
                  <a:srgbClr val="000000"/>
                </a:solidFill>
                <a:latin typeface="Arial"/>
              </a:rPr>
              <a:t>целенаправленность,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1" i="1" lang="ru-RU" sz="2400" spc="-1" strike="noStrike">
                <a:solidFill>
                  <a:srgbClr val="000000"/>
                </a:solidFill>
                <a:latin typeface="Arial"/>
              </a:rPr>
              <a:t>обратная связь, </a:t>
            </a:r>
            <a:endParaRPr b="0" lang="ru-RU" sz="2400" spc="-1" strike="noStrike">
              <a:solidFill>
                <a:srgbClr val="000000"/>
              </a:solidFill>
              <a:latin typeface="Arial"/>
            </a:endParaRPr>
          </a:p>
          <a:p>
            <a:pPr marL="343080" indent="-342720">
              <a:lnSpc>
                <a:spcPct val="80000"/>
              </a:lnSpc>
              <a:spcBef>
                <a:spcPts val="479"/>
              </a:spcBef>
              <a:buClr>
                <a:srgbClr val="000000"/>
              </a:buClr>
              <a:buFont typeface="Symbol" charset="2"/>
              <a:buChar char=""/>
              <a:tabLst>
                <a:tab algn="l" pos="0"/>
              </a:tabLst>
            </a:pPr>
            <a:r>
              <a:rPr b="1" i="1" lang="ru-RU" sz="2400" spc="-1" strike="noStrike">
                <a:solidFill>
                  <a:srgbClr val="000000"/>
                </a:solidFill>
                <a:latin typeface="Arial"/>
              </a:rPr>
              <a:t>информация.</a:t>
            </a:r>
            <a:endParaRPr b="0" lang="ru-RU"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329</TotalTime>
  <Application>LibreOffice/7.0.4.2$Windows_X86_64 LibreOffice_project/dcf040e67528d9187c66b2379df5ea4407429775</Application>
  <AppVersion>15.0000</AppVersion>
  <Words>2031</Words>
  <Paragraphs>155</Paragraphs>
  <Company>SOHO</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2008-11-21T16:11:29Z</dcterms:created>
  <dc:creator>VVV</dc:creator>
  <dc:description/>
  <dc:language>ru-RU</dc:language>
  <cp:lastModifiedBy/>
  <dcterms:modified xsi:type="dcterms:W3CDTF">2022-09-01T19:09:09Z</dcterms:modified>
  <cp:revision>8</cp:revision>
  <dc:subject/>
  <dc:title>Кибернетика</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On-screen Show (4:3)</vt:lpwstr>
  </property>
  <property fmtid="{D5CDD505-2E9C-101B-9397-08002B2CF9AE}" pid="3" name="Slides">
    <vt:i4>31</vt:i4>
  </property>
</Properties>
</file>