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5.wmf"/><Relationship Id="rId1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5.wmf"/><Relationship Id="rId1" Type="http://schemas.openxmlformats.org/officeDocument/2006/relationships/image" Target="../media/image17.wmf"/><Relationship Id="rId6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15.wmf"/><Relationship Id="rId7" Type="http://schemas.openxmlformats.org/officeDocument/2006/relationships/image" Target="../media/image27.wmf"/><Relationship Id="rId2" Type="http://schemas.openxmlformats.org/officeDocument/2006/relationships/image" Target="../media/image17.wmf"/><Relationship Id="rId1" Type="http://schemas.openxmlformats.org/officeDocument/2006/relationships/image" Target="../media/image18.wmf"/><Relationship Id="rId6" Type="http://schemas.openxmlformats.org/officeDocument/2006/relationships/image" Target="../media/image26.wmf"/><Relationship Id="rId5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C28E4FF-6274-4B05-B0DD-863CE77DA2C9}" type="slidenum">
              <a:rPr lang="es-AR" smtClean="0"/>
              <a:t>‹Nº›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4A92B92-9241-4942-81A4-A316E8391736}" type="datetimeFigureOut">
              <a:rPr lang="es-AR" smtClean="0"/>
              <a:t>01/01/2002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4.png"/><Relationship Id="rId17" Type="http://schemas.openxmlformats.org/officeDocument/2006/relationships/image" Target="../media/image18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image" Target="../media/image23.png"/><Relationship Id="rId5" Type="http://schemas.openxmlformats.org/officeDocument/2006/relationships/oleObject" Target="../embeddings/oleObject10.bin"/><Relationship Id="rId15" Type="http://schemas.openxmlformats.org/officeDocument/2006/relationships/image" Target="../media/image25.png"/><Relationship Id="rId10" Type="http://schemas.openxmlformats.org/officeDocument/2006/relationships/image" Target="../media/image16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29.png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0.png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image" Target="../media/image26.wmf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22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8.bin"/><Relationship Id="rId14" Type="http://schemas.openxmlformats.org/officeDocument/2006/relationships/oleObject" Target="../embeddings/oleObject2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4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7.png"/><Relationship Id="rId7" Type="http://schemas.openxmlformats.org/officeDocument/2006/relationships/image" Target="../media/image56.png"/><Relationship Id="rId1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5.png"/><Relationship Id="rId5" Type="http://schemas.openxmlformats.org/officeDocument/2006/relationships/image" Target="../media/image54.png"/><Relationship Id="rId10" Type="http://schemas.openxmlformats.org/officeDocument/2006/relationships/image" Target="../media/image4.png"/><Relationship Id="rId9" Type="http://schemas.openxmlformats.org/officeDocument/2006/relationships/image" Target="../media/image58.png"/><Relationship Id="rId1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image" Target="../media/image20.png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6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1 Título"/>
              <p:cNvSpPr>
                <a:spLocks noGrp="1"/>
              </p:cNvSpPr>
              <p:nvPr>
                <p:ph type="ctrTitle"/>
              </p:nvPr>
            </p:nvSpPr>
            <p:spPr/>
            <p:txBody>
              <a:bodyPr/>
              <a:lstStyle/>
              <a:p>
                <a:r>
                  <a:rPr lang="es-AR" dirty="0" smtClean="0"/>
                  <a:t>La recta 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s-AR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s-AR" b="0" i="1" dirty="0" smtClean="0">
                            <a:latin typeface="Cambria Math"/>
                          </a:rPr>
                          <m:t>𝑅</m:t>
                        </m:r>
                      </m:e>
                      <m:sup>
                        <m:r>
                          <a:rPr lang="es-AR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s-AR" dirty="0"/>
              </a:p>
            </p:txBody>
          </p:sp>
        </mc:Choice>
        <mc:Fallback xmlns="">
          <p:sp>
            <p:nvSpPr>
              <p:cNvPr id="2" name="1 Título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blipFill rotWithShape="1">
                <a:blip r:embed="rId2"/>
                <a:stretch>
                  <a:fillRect b="-2133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AR" dirty="0" smtClean="0"/>
              <a:t>Álgebra y Geometría analítica</a:t>
            </a:r>
          </a:p>
          <a:p>
            <a:r>
              <a:rPr lang="es-AR" dirty="0" smtClean="0"/>
              <a:t>Prof</a:t>
            </a:r>
            <a:r>
              <a:rPr lang="es-AR" dirty="0"/>
              <a:t>. Trifilio Mariano</a:t>
            </a:r>
          </a:p>
          <a:p>
            <a:endParaRPr lang="es-A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468" y="4743"/>
            <a:ext cx="943952" cy="96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321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6 Conector recto de flecha"/>
          <p:cNvCxnSpPr/>
          <p:nvPr/>
        </p:nvCxnSpPr>
        <p:spPr>
          <a:xfrm flipV="1">
            <a:off x="1042988" y="4724400"/>
            <a:ext cx="0" cy="1008063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1042988" y="5732463"/>
            <a:ext cx="1081087" cy="0"/>
          </a:xfrm>
          <a:prstGeom prst="straightConnector1">
            <a:avLst/>
          </a:prstGeom>
          <a:ln w="38100">
            <a:solidFill>
              <a:srgbClr val="00B05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H="1">
            <a:off x="468313" y="5732463"/>
            <a:ext cx="574675" cy="649287"/>
          </a:xfrm>
          <a:prstGeom prst="straightConnector1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flipV="1">
            <a:off x="1692275" y="3213100"/>
            <a:ext cx="6119813" cy="1295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"/>
          <p:cNvCxnSpPr/>
          <p:nvPr/>
        </p:nvCxnSpPr>
        <p:spPr>
          <a:xfrm flipH="1" flipV="1">
            <a:off x="4838700" y="1628775"/>
            <a:ext cx="596900" cy="2087563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flipH="1">
            <a:off x="4829175" y="1628775"/>
            <a:ext cx="20638" cy="0"/>
          </a:xfrm>
          <a:prstGeom prst="line">
            <a:avLst/>
          </a:prstGeom>
          <a:ln w="0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 de flecha"/>
          <p:cNvCxnSpPr/>
          <p:nvPr/>
        </p:nvCxnSpPr>
        <p:spPr>
          <a:xfrm flipH="1" flipV="1">
            <a:off x="6084888" y="3035300"/>
            <a:ext cx="142875" cy="503238"/>
          </a:xfrm>
          <a:prstGeom prst="straightConnector1">
            <a:avLst/>
          </a:prstGeom>
          <a:ln w="6350">
            <a:solidFill>
              <a:srgbClr val="7030A0"/>
            </a:solidFill>
            <a:prstDash val="sysDash"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48 Conector recto"/>
          <p:cNvCxnSpPr/>
          <p:nvPr/>
        </p:nvCxnSpPr>
        <p:spPr>
          <a:xfrm flipH="1">
            <a:off x="2339975" y="4221163"/>
            <a:ext cx="647700" cy="152400"/>
          </a:xfrm>
          <a:prstGeom prst="line">
            <a:avLst/>
          </a:prstGeom>
          <a:ln w="0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06" name="55 Objeto"/>
          <p:cNvGraphicFramePr>
            <a:graphicFrameLocks noChangeAspect="1"/>
          </p:cNvGraphicFramePr>
          <p:nvPr/>
        </p:nvGraphicFramePr>
        <p:xfrm>
          <a:off x="5126038" y="2386013"/>
          <a:ext cx="27463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3" imgW="139579" imgH="177646" progId="Equation.DSMT4">
                  <p:embed/>
                </p:oleObj>
              </mc:Choice>
              <mc:Fallback>
                <p:oleObj name="Equation" r:id="rId3" imgW="139579" imgH="1776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6038" y="2386013"/>
                        <a:ext cx="274637" cy="35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56 Objeto"/>
          <p:cNvGraphicFramePr>
            <a:graphicFrameLocks noChangeAspect="1"/>
          </p:cNvGraphicFramePr>
          <p:nvPr/>
        </p:nvGraphicFramePr>
        <p:xfrm>
          <a:off x="4679950" y="1108075"/>
          <a:ext cx="30003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5" imgW="152268" imgH="164957" progId="Equation.DSMT4">
                  <p:embed/>
                </p:oleObj>
              </mc:Choice>
              <mc:Fallback>
                <p:oleObj name="Equation" r:id="rId5" imgW="152268" imgH="16495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1108075"/>
                        <a:ext cx="300038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8" name="57 Objeto"/>
          <p:cNvGraphicFramePr>
            <a:graphicFrameLocks noChangeAspect="1"/>
          </p:cNvGraphicFramePr>
          <p:nvPr/>
        </p:nvGraphicFramePr>
        <p:xfrm>
          <a:off x="1889125" y="3968750"/>
          <a:ext cx="3238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7" imgW="165028" imgH="228501" progId="Equation.DSMT4">
                  <p:embed/>
                </p:oleObj>
              </mc:Choice>
              <mc:Fallback>
                <p:oleObj name="Equation" r:id="rId7" imgW="165028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9125" y="3968750"/>
                        <a:ext cx="32385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0" name="59 Conector recto de flecha"/>
          <p:cNvCxnSpPr/>
          <p:nvPr/>
        </p:nvCxnSpPr>
        <p:spPr>
          <a:xfrm flipV="1">
            <a:off x="2339975" y="1628775"/>
            <a:ext cx="2489200" cy="2744788"/>
          </a:xfrm>
          <a:prstGeom prst="straightConnector1">
            <a:avLst/>
          </a:prstGeom>
          <a:ln w="2222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10" name="60 Objeto"/>
          <p:cNvGraphicFramePr>
            <a:graphicFrameLocks noChangeAspect="1"/>
          </p:cNvGraphicFramePr>
          <p:nvPr/>
        </p:nvGraphicFramePr>
        <p:xfrm>
          <a:off x="7334250" y="2986088"/>
          <a:ext cx="223838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9" imgW="114102" imgH="126780" progId="Equation.DSMT4">
                  <p:embed/>
                </p:oleObj>
              </mc:Choice>
              <mc:Fallback>
                <p:oleObj name="Equation" r:id="rId9" imgW="114102" imgH="1267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0" y="2986088"/>
                        <a:ext cx="223838" cy="25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1" name="15 CuadroTexto"/>
          <p:cNvSpPr txBox="1">
            <a:spLocks noChangeArrowheads="1"/>
          </p:cNvSpPr>
          <p:nvPr/>
        </p:nvSpPr>
        <p:spPr bwMode="auto">
          <a:xfrm>
            <a:off x="1633538" y="333375"/>
            <a:ext cx="587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s-AR" sz="3200" b="1"/>
              <a:t>Distancia de un Punto a una recta</a:t>
            </a:r>
          </a:p>
        </p:txBody>
      </p:sp>
      <p:sp>
        <p:nvSpPr>
          <p:cNvPr id="17" name="16 CuadroTexto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7505" y="982469"/>
            <a:ext cx="3888432" cy="646331"/>
          </a:xfrm>
          <a:prstGeom prst="rect">
            <a:avLst/>
          </a:prstGeom>
          <a:blipFill rotWithShape="1">
            <a:blip r:embed="rId11"/>
            <a:stretch>
              <a:fillRect l="-1411" t="-4717" b="-14151"/>
            </a:stretch>
          </a:blipFill>
        </p:spPr>
        <p:txBody>
          <a:bodyPr/>
          <a:lstStyle/>
          <a:p>
            <a:pPr>
              <a:defRPr/>
            </a:pPr>
            <a:r>
              <a:rPr lang="es-AR">
                <a:noFill/>
              </a:rPr>
              <a:t> </a:t>
            </a:r>
          </a:p>
        </p:txBody>
      </p:sp>
      <p:sp>
        <p:nvSpPr>
          <p:cNvPr id="18" name="17 CuadroTexto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9512" y="1556792"/>
            <a:ext cx="3888432" cy="402931"/>
          </a:xfrm>
          <a:prstGeom prst="rect">
            <a:avLst/>
          </a:prstGeom>
          <a:blipFill rotWithShape="1">
            <a:blip r:embed="rId12"/>
            <a:stretch>
              <a:fillRect t="-12121" b="-24242"/>
            </a:stretch>
          </a:blipFill>
        </p:spPr>
        <p:txBody>
          <a:bodyPr/>
          <a:lstStyle/>
          <a:p>
            <a:pPr>
              <a:defRPr/>
            </a:pPr>
            <a:r>
              <a:rPr lang="es-AR">
                <a:noFill/>
              </a:rPr>
              <a:t> </a:t>
            </a:r>
          </a:p>
        </p:txBody>
      </p:sp>
      <p:sp>
        <p:nvSpPr>
          <p:cNvPr id="4114" name="18 CuadroTexto"/>
          <p:cNvSpPr txBox="1">
            <a:spLocks noChangeArrowheads="1"/>
          </p:cNvSpPr>
          <p:nvPr/>
        </p:nvSpPr>
        <p:spPr bwMode="auto">
          <a:xfrm>
            <a:off x="6876256" y="993502"/>
            <a:ext cx="150329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 u="sng" dirty="0"/>
              <a:t>Datos</a:t>
            </a:r>
            <a:r>
              <a:rPr lang="es-AR" dirty="0"/>
              <a:t>:</a:t>
            </a:r>
          </a:p>
          <a:p>
            <a:pPr eaLnBrk="1" hangingPunct="1"/>
            <a:r>
              <a:rPr lang="es-AR" b="1" dirty="0"/>
              <a:t>P</a:t>
            </a:r>
            <a:r>
              <a:rPr lang="es-AR" dirty="0"/>
              <a:t> </a:t>
            </a:r>
            <a:r>
              <a:rPr lang="es-AR" b="1" dirty="0"/>
              <a:t>(</a:t>
            </a:r>
            <a:r>
              <a:rPr lang="es-AR" b="1" dirty="0" err="1"/>
              <a:t>x;y</a:t>
            </a:r>
            <a:r>
              <a:rPr lang="es-AR" b="1" dirty="0"/>
              <a:t>)</a:t>
            </a:r>
            <a:endParaRPr lang="es-AR" dirty="0"/>
          </a:p>
          <a:p>
            <a:pPr eaLnBrk="1" hangingPunct="1"/>
            <a:r>
              <a:rPr lang="es-AR" b="1" dirty="0"/>
              <a:t>r </a:t>
            </a:r>
            <a:r>
              <a:rPr lang="es-AR" b="1" dirty="0" smtClean="0"/>
              <a:t>:</a:t>
            </a:r>
            <a:r>
              <a:rPr lang="es-AR" dirty="0" smtClean="0"/>
              <a:t> </a:t>
            </a:r>
            <a:r>
              <a:rPr lang="es-AR" b="1" dirty="0" err="1"/>
              <a:t>Ax+By+C</a:t>
            </a:r>
            <a:r>
              <a:rPr lang="es-AR" b="1" dirty="0"/>
              <a:t>=0</a:t>
            </a:r>
          </a:p>
        </p:txBody>
      </p:sp>
      <p:graphicFrame>
        <p:nvGraphicFramePr>
          <p:cNvPr id="4115" name="1 Objeto"/>
          <p:cNvGraphicFramePr>
            <a:graphicFrameLocks noChangeAspect="1"/>
          </p:cNvGraphicFramePr>
          <p:nvPr/>
        </p:nvGraphicFramePr>
        <p:xfrm>
          <a:off x="3270250" y="2684463"/>
          <a:ext cx="250825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13" imgW="126725" imgH="177415" progId="Equation.DSMT4">
                  <p:embed/>
                </p:oleObj>
              </mc:Choice>
              <mc:Fallback>
                <p:oleObj name="Equation" r:id="rId13" imgW="126725" imgH="17741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250" y="2684463"/>
                        <a:ext cx="250825" cy="35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21 CuadroTexto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9512" y="1959723"/>
            <a:ext cx="3404950" cy="646331"/>
          </a:xfrm>
          <a:prstGeom prst="rect">
            <a:avLst/>
          </a:prstGeom>
          <a:blipFill rotWithShape="1">
            <a:blip r:embed="rId15"/>
            <a:stretch>
              <a:fillRect l="-1431" t="-4673" b="-13084"/>
            </a:stretch>
          </a:blipFill>
        </p:spPr>
        <p:txBody>
          <a:bodyPr/>
          <a:lstStyle/>
          <a:p>
            <a:pPr>
              <a:defRPr/>
            </a:pPr>
            <a:r>
              <a:rPr lang="es-AR">
                <a:noFill/>
              </a:rPr>
              <a:t> </a:t>
            </a:r>
          </a:p>
        </p:txBody>
      </p:sp>
      <p:cxnSp>
        <p:nvCxnSpPr>
          <p:cNvPr id="24" name="23 Conector recto de flecha"/>
          <p:cNvCxnSpPr/>
          <p:nvPr/>
        </p:nvCxnSpPr>
        <p:spPr>
          <a:xfrm flipH="1" flipV="1">
            <a:off x="2195513" y="3854450"/>
            <a:ext cx="144462" cy="504825"/>
          </a:xfrm>
          <a:prstGeom prst="straightConnector1">
            <a:avLst/>
          </a:prstGeom>
          <a:ln w="12700">
            <a:solidFill>
              <a:srgbClr val="7030A0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18" name="24 Objeto"/>
          <p:cNvGraphicFramePr>
            <a:graphicFrameLocks noChangeAspect="1"/>
          </p:cNvGraphicFramePr>
          <p:nvPr/>
        </p:nvGraphicFramePr>
        <p:xfrm>
          <a:off x="2239963" y="3641725"/>
          <a:ext cx="2492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16" imgW="126780" imgH="215526" progId="Equation.DSMT4">
                  <p:embed/>
                </p:oleObj>
              </mc:Choice>
              <mc:Fallback>
                <p:oleObj name="Equation" r:id="rId16" imgW="126780" imgH="21552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9963" y="3641725"/>
                        <a:ext cx="249237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534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29 Conector recto"/>
          <p:cNvCxnSpPr/>
          <p:nvPr/>
        </p:nvCxnSpPr>
        <p:spPr>
          <a:xfrm flipH="1" flipV="1">
            <a:off x="1743075" y="2286000"/>
            <a:ext cx="596900" cy="2087563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prstDash val="dash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 flipV="1">
            <a:off x="1042988" y="4724400"/>
            <a:ext cx="0" cy="1008063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1042988" y="5732463"/>
            <a:ext cx="1081087" cy="0"/>
          </a:xfrm>
          <a:prstGeom prst="straightConnector1">
            <a:avLst/>
          </a:prstGeom>
          <a:ln w="38100">
            <a:solidFill>
              <a:srgbClr val="00B05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H="1">
            <a:off x="468313" y="5732463"/>
            <a:ext cx="574675" cy="649287"/>
          </a:xfrm>
          <a:prstGeom prst="straightConnector1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flipV="1">
            <a:off x="1692275" y="3213100"/>
            <a:ext cx="6119813" cy="1295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"/>
          <p:cNvCxnSpPr/>
          <p:nvPr/>
        </p:nvCxnSpPr>
        <p:spPr>
          <a:xfrm flipH="1" flipV="1">
            <a:off x="4838700" y="1628775"/>
            <a:ext cx="596900" cy="2087563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flipH="1">
            <a:off x="4829175" y="1628775"/>
            <a:ext cx="20638" cy="0"/>
          </a:xfrm>
          <a:prstGeom prst="line">
            <a:avLst/>
          </a:prstGeom>
          <a:ln w="0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 de flecha"/>
          <p:cNvCxnSpPr/>
          <p:nvPr/>
        </p:nvCxnSpPr>
        <p:spPr>
          <a:xfrm flipH="1" flipV="1">
            <a:off x="2195513" y="3860800"/>
            <a:ext cx="144462" cy="504825"/>
          </a:xfrm>
          <a:prstGeom prst="straightConnector1">
            <a:avLst/>
          </a:prstGeom>
          <a:ln w="12700">
            <a:solidFill>
              <a:srgbClr val="7030A0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48 Conector recto"/>
          <p:cNvCxnSpPr/>
          <p:nvPr/>
        </p:nvCxnSpPr>
        <p:spPr>
          <a:xfrm flipH="1">
            <a:off x="2339975" y="4221163"/>
            <a:ext cx="647700" cy="152400"/>
          </a:xfrm>
          <a:prstGeom prst="line">
            <a:avLst/>
          </a:prstGeom>
          <a:ln w="0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31" name="54 Objeto"/>
          <p:cNvGraphicFramePr>
            <a:graphicFrameLocks noChangeAspect="1"/>
          </p:cNvGraphicFramePr>
          <p:nvPr/>
        </p:nvGraphicFramePr>
        <p:xfrm>
          <a:off x="1946275" y="3900488"/>
          <a:ext cx="2492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3" imgW="126780" imgH="215526" progId="Equation.DSMT4">
                  <p:embed/>
                </p:oleObj>
              </mc:Choice>
              <mc:Fallback>
                <p:oleObj name="Equation" r:id="rId3" imgW="126780" imgH="21552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6275" y="3900488"/>
                        <a:ext cx="249238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2" name="55 Objeto"/>
          <p:cNvGraphicFramePr>
            <a:graphicFrameLocks noChangeAspect="1"/>
          </p:cNvGraphicFramePr>
          <p:nvPr/>
        </p:nvGraphicFramePr>
        <p:xfrm>
          <a:off x="5126038" y="2386013"/>
          <a:ext cx="27463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5" imgW="139579" imgH="177646" progId="Equation.DSMT4">
                  <p:embed/>
                </p:oleObj>
              </mc:Choice>
              <mc:Fallback>
                <p:oleObj name="Equation" r:id="rId5" imgW="139579" imgH="1776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6038" y="2386013"/>
                        <a:ext cx="274637" cy="35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3" name="56 Objeto"/>
          <p:cNvGraphicFramePr>
            <a:graphicFrameLocks noChangeAspect="1"/>
          </p:cNvGraphicFramePr>
          <p:nvPr/>
        </p:nvGraphicFramePr>
        <p:xfrm>
          <a:off x="4679950" y="1108075"/>
          <a:ext cx="30003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7" imgW="152268" imgH="164957" progId="Equation.DSMT4">
                  <p:embed/>
                </p:oleObj>
              </mc:Choice>
              <mc:Fallback>
                <p:oleObj name="Equation" r:id="rId7" imgW="152268" imgH="16495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1108075"/>
                        <a:ext cx="300038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4" name="57 Objeto"/>
          <p:cNvGraphicFramePr>
            <a:graphicFrameLocks noChangeAspect="1"/>
          </p:cNvGraphicFramePr>
          <p:nvPr/>
        </p:nvGraphicFramePr>
        <p:xfrm>
          <a:off x="2060575" y="4405313"/>
          <a:ext cx="3238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9" imgW="165028" imgH="228501" progId="Equation.DSMT4">
                  <p:embed/>
                </p:oleObj>
              </mc:Choice>
              <mc:Fallback>
                <p:oleObj name="Equation" r:id="rId9" imgW="165028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0575" y="4405313"/>
                        <a:ext cx="323850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0" name="59 Conector recto de flecha"/>
          <p:cNvCxnSpPr/>
          <p:nvPr/>
        </p:nvCxnSpPr>
        <p:spPr>
          <a:xfrm flipV="1">
            <a:off x="2339975" y="1628775"/>
            <a:ext cx="2489200" cy="2744788"/>
          </a:xfrm>
          <a:prstGeom prst="straightConnector1">
            <a:avLst/>
          </a:prstGeom>
          <a:ln w="2222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36" name="60 Objeto"/>
          <p:cNvGraphicFramePr>
            <a:graphicFrameLocks noChangeAspect="1"/>
          </p:cNvGraphicFramePr>
          <p:nvPr/>
        </p:nvGraphicFramePr>
        <p:xfrm>
          <a:off x="7334250" y="2986088"/>
          <a:ext cx="223838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11" imgW="114102" imgH="126780" progId="Equation.DSMT4">
                  <p:embed/>
                </p:oleObj>
              </mc:Choice>
              <mc:Fallback>
                <p:oleObj name="Equation" r:id="rId11" imgW="114102" imgH="1267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0" y="2986088"/>
                        <a:ext cx="223838" cy="25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7" name="15 CuadroTexto"/>
          <p:cNvSpPr txBox="1">
            <a:spLocks noChangeArrowheads="1"/>
          </p:cNvSpPr>
          <p:nvPr/>
        </p:nvSpPr>
        <p:spPr bwMode="auto">
          <a:xfrm>
            <a:off x="1633538" y="333375"/>
            <a:ext cx="587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s-AR" sz="3200" b="1"/>
              <a:t>Distancia de un Punto a una recta</a:t>
            </a:r>
          </a:p>
        </p:txBody>
      </p:sp>
      <p:sp>
        <p:nvSpPr>
          <p:cNvPr id="17" name="16 CuadroTexto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7504" y="917431"/>
            <a:ext cx="3404950" cy="646331"/>
          </a:xfrm>
          <a:prstGeom prst="rect">
            <a:avLst/>
          </a:prstGeom>
          <a:blipFill rotWithShape="1">
            <a:blip r:embed="rId13"/>
            <a:stretch>
              <a:fillRect l="-1613" t="-4673" r="-2867" b="-13084"/>
            </a:stretch>
          </a:blipFill>
        </p:spPr>
        <p:txBody>
          <a:bodyPr/>
          <a:lstStyle/>
          <a:p>
            <a:pPr>
              <a:defRPr/>
            </a:pPr>
            <a:r>
              <a:rPr lang="es-AR">
                <a:noFill/>
              </a:rPr>
              <a:t> </a:t>
            </a:r>
          </a:p>
        </p:txBody>
      </p:sp>
      <p:cxnSp>
        <p:nvCxnSpPr>
          <p:cNvPr id="18" name="17 Conector recto"/>
          <p:cNvCxnSpPr/>
          <p:nvPr/>
        </p:nvCxnSpPr>
        <p:spPr>
          <a:xfrm flipV="1">
            <a:off x="1116013" y="1125538"/>
            <a:ext cx="6119812" cy="12954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40" name="1 Objeto"/>
          <p:cNvGraphicFramePr>
            <a:graphicFrameLocks noChangeAspect="1"/>
          </p:cNvGraphicFramePr>
          <p:nvPr/>
        </p:nvGraphicFramePr>
        <p:xfrm>
          <a:off x="6335713" y="963613"/>
          <a:ext cx="2984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14" imgW="152268" imgH="164957" progId="Equation.DSMT4">
                  <p:embed/>
                </p:oleObj>
              </mc:Choice>
              <mc:Fallback>
                <p:oleObj name="Equation" r:id="rId14" imgW="152268" imgH="16495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713" y="963613"/>
                        <a:ext cx="2984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1" name="19 CuadroTexto"/>
          <p:cNvSpPr txBox="1">
            <a:spLocks noChangeArrowheads="1"/>
          </p:cNvSpPr>
          <p:nvPr/>
        </p:nvSpPr>
        <p:spPr bwMode="auto">
          <a:xfrm>
            <a:off x="6948264" y="1353542"/>
            <a:ext cx="150329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 u="sng" dirty="0"/>
              <a:t>Datos</a:t>
            </a:r>
            <a:r>
              <a:rPr lang="es-AR" dirty="0"/>
              <a:t>:</a:t>
            </a:r>
          </a:p>
          <a:p>
            <a:pPr eaLnBrk="1" hangingPunct="1"/>
            <a:r>
              <a:rPr lang="es-AR" b="1" dirty="0"/>
              <a:t>P</a:t>
            </a:r>
            <a:r>
              <a:rPr lang="es-AR" dirty="0"/>
              <a:t> </a:t>
            </a:r>
            <a:r>
              <a:rPr lang="es-AR" b="1" dirty="0"/>
              <a:t>(</a:t>
            </a:r>
            <a:r>
              <a:rPr lang="es-AR" b="1" dirty="0" err="1"/>
              <a:t>x;y</a:t>
            </a:r>
            <a:r>
              <a:rPr lang="es-AR" b="1" dirty="0"/>
              <a:t>)</a:t>
            </a:r>
            <a:endParaRPr lang="es-AR" dirty="0"/>
          </a:p>
          <a:p>
            <a:pPr eaLnBrk="1" hangingPunct="1"/>
            <a:r>
              <a:rPr lang="es-AR" b="1" dirty="0"/>
              <a:t>r </a:t>
            </a:r>
            <a:r>
              <a:rPr lang="es-AR" b="1" dirty="0" smtClean="0"/>
              <a:t>:</a:t>
            </a:r>
            <a:r>
              <a:rPr lang="es-AR" dirty="0" smtClean="0"/>
              <a:t> </a:t>
            </a:r>
            <a:r>
              <a:rPr lang="es-AR" b="1" dirty="0" err="1"/>
              <a:t>Ax+By+C</a:t>
            </a:r>
            <a:r>
              <a:rPr lang="es-AR" b="1" dirty="0"/>
              <a:t>=0</a:t>
            </a:r>
          </a:p>
        </p:txBody>
      </p:sp>
      <p:sp>
        <p:nvSpPr>
          <p:cNvPr id="33" name="32 CuadroTexto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915816" y="4767535"/>
            <a:ext cx="6120680" cy="646331"/>
          </a:xfrm>
          <a:prstGeom prst="rect">
            <a:avLst/>
          </a:prstGeom>
          <a:blipFill rotWithShape="1">
            <a:blip r:embed="rId16"/>
            <a:stretch>
              <a:fillRect l="-797" t="-4717" b="-14151"/>
            </a:stretch>
          </a:blipFill>
        </p:spPr>
        <p:txBody>
          <a:bodyPr/>
          <a:lstStyle/>
          <a:p>
            <a:pPr>
              <a:defRPr/>
            </a:pPr>
            <a:r>
              <a:rPr lang="es-AR">
                <a:noFill/>
              </a:rPr>
              <a:t> </a:t>
            </a:r>
          </a:p>
        </p:txBody>
      </p:sp>
      <p:sp>
        <p:nvSpPr>
          <p:cNvPr id="5144" name="34 CuadroTexto"/>
          <p:cNvSpPr txBox="1">
            <a:spLocks noChangeArrowheads="1"/>
          </p:cNvSpPr>
          <p:nvPr/>
        </p:nvSpPr>
        <p:spPr bwMode="auto">
          <a:xfrm>
            <a:off x="2916238" y="5376788"/>
            <a:ext cx="1360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 dirty="0"/>
              <a:t>Por lo tanto:</a:t>
            </a:r>
            <a:endParaRPr lang="es-AR" b="1" dirty="0"/>
          </a:p>
        </p:txBody>
      </p:sp>
      <p:graphicFrame>
        <p:nvGraphicFramePr>
          <p:cNvPr id="5145" name="1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631790"/>
              </p:ext>
            </p:extLst>
          </p:nvPr>
        </p:nvGraphicFramePr>
        <p:xfrm>
          <a:off x="4176713" y="5745088"/>
          <a:ext cx="16160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17" imgW="837836" imgH="304668" progId="Equation.DSMT4">
                  <p:embed/>
                </p:oleObj>
              </mc:Choice>
              <mc:Fallback>
                <p:oleObj name="Equation" r:id="rId17" imgW="837836" imgH="30466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6713" y="5745088"/>
                        <a:ext cx="1616075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14 Arco"/>
          <p:cNvSpPr/>
          <p:nvPr/>
        </p:nvSpPr>
        <p:spPr>
          <a:xfrm rot="19226130">
            <a:off x="2033588" y="3659188"/>
            <a:ext cx="817562" cy="800100"/>
          </a:xfrm>
          <a:prstGeom prst="arc">
            <a:avLst>
              <a:gd name="adj1" fmla="val 16200000"/>
              <a:gd name="adj2" fmla="val 579656"/>
            </a:avLst>
          </a:prstGeom>
          <a:ln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AR"/>
          </a:p>
        </p:txBody>
      </p:sp>
      <p:graphicFrame>
        <p:nvGraphicFramePr>
          <p:cNvPr id="5147" name="18 Objeto"/>
          <p:cNvGraphicFramePr>
            <a:graphicFrameLocks noChangeAspect="1"/>
          </p:cNvGraphicFramePr>
          <p:nvPr/>
        </p:nvGraphicFramePr>
        <p:xfrm>
          <a:off x="2327275" y="3722688"/>
          <a:ext cx="30003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19" imgW="152334" imgH="139639" progId="Equation.DSMT4">
                  <p:embed/>
                </p:oleObj>
              </mc:Choice>
              <mc:Fallback>
                <p:oleObj name="Equation" r:id="rId19" imgW="152334" imgH="13963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7275" y="3722688"/>
                        <a:ext cx="300038" cy="27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871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5 CuadroTexto"/>
          <p:cNvSpPr txBox="1">
            <a:spLocks noChangeArrowheads="1"/>
          </p:cNvSpPr>
          <p:nvPr/>
        </p:nvSpPr>
        <p:spPr bwMode="auto">
          <a:xfrm>
            <a:off x="1633538" y="333375"/>
            <a:ext cx="587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s-AR" sz="3200" b="1"/>
              <a:t>Distancia de un Punto a una recta</a:t>
            </a:r>
          </a:p>
        </p:txBody>
      </p:sp>
      <p:graphicFrame>
        <p:nvGraphicFramePr>
          <p:cNvPr id="6147" name="2 Objeto"/>
          <p:cNvGraphicFramePr>
            <a:graphicFrameLocks noChangeAspect="1"/>
          </p:cNvGraphicFramePr>
          <p:nvPr/>
        </p:nvGraphicFramePr>
        <p:xfrm>
          <a:off x="1522413" y="1341438"/>
          <a:ext cx="6650037" cy="128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3" imgW="4508500" imgH="1041400" progId="Equation.DSMT4">
                  <p:embed/>
                </p:oleObj>
              </mc:Choice>
              <mc:Fallback>
                <p:oleObj name="Equation" r:id="rId3" imgW="4508500" imgH="1041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2413" y="1341438"/>
                        <a:ext cx="6650037" cy="1284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18 CuadroTexto"/>
          <p:cNvSpPr txBox="1">
            <a:spLocks noChangeArrowheads="1"/>
          </p:cNvSpPr>
          <p:nvPr/>
        </p:nvSpPr>
        <p:spPr bwMode="auto">
          <a:xfrm>
            <a:off x="179388" y="920750"/>
            <a:ext cx="3975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/>
              <a:t>Trabajando un poco con la idea anterior:</a:t>
            </a:r>
          </a:p>
        </p:txBody>
      </p:sp>
      <p:sp>
        <p:nvSpPr>
          <p:cNvPr id="6149" name="19 CuadroTexto"/>
          <p:cNvSpPr txBox="1">
            <a:spLocks noChangeArrowheads="1"/>
          </p:cNvSpPr>
          <p:nvPr/>
        </p:nvSpPr>
        <p:spPr bwMode="auto">
          <a:xfrm>
            <a:off x="179388" y="2708275"/>
            <a:ext cx="3071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/>
              <a:t>Siendo		nos queda:</a:t>
            </a:r>
          </a:p>
        </p:txBody>
      </p:sp>
      <p:graphicFrame>
        <p:nvGraphicFramePr>
          <p:cNvPr id="6150" name="3 Objeto"/>
          <p:cNvGraphicFramePr>
            <a:graphicFrameLocks noChangeAspect="1"/>
          </p:cNvGraphicFramePr>
          <p:nvPr/>
        </p:nvGraphicFramePr>
        <p:xfrm>
          <a:off x="923925" y="2765425"/>
          <a:ext cx="1150938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5" imgW="990600" imgH="228600" progId="Equation.DSMT4">
                  <p:embed/>
                </p:oleObj>
              </mc:Choice>
              <mc:Fallback>
                <p:oleObj name="Equation" r:id="rId5" imgW="990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925" y="2765425"/>
                        <a:ext cx="1150938" cy="28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4 Objeto"/>
          <p:cNvGraphicFramePr>
            <a:graphicFrameLocks noChangeAspect="1"/>
          </p:cNvGraphicFramePr>
          <p:nvPr/>
        </p:nvGraphicFramePr>
        <p:xfrm>
          <a:off x="3132138" y="3141663"/>
          <a:ext cx="1647825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7" imgW="1117115" imgH="482391" progId="Equation.DSMT4">
                  <p:embed/>
                </p:oleObj>
              </mc:Choice>
              <mc:Fallback>
                <p:oleObj name="Equation" r:id="rId7" imgW="1117115" imgH="48239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3141663"/>
                        <a:ext cx="1647825" cy="595312"/>
                      </a:xfrm>
                      <a:prstGeom prst="rect">
                        <a:avLst/>
                      </a:prstGeom>
                      <a:noFill/>
                      <a:ln w="44450" cmpd="thickThin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2" name="5 CuadroTexto"/>
          <p:cNvSpPr txBox="1">
            <a:spLocks noChangeArrowheads="1"/>
          </p:cNvSpPr>
          <p:nvPr/>
        </p:nvSpPr>
        <p:spPr bwMode="auto">
          <a:xfrm>
            <a:off x="5076825" y="3078163"/>
            <a:ext cx="34559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 dirty="0"/>
              <a:t>Ecuación utilizada para determinar la distancia entre un punto y una recta en R</a:t>
            </a:r>
            <a:r>
              <a:rPr lang="es-AR" baseline="30000" dirty="0"/>
              <a:t>2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79028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5 CuadroTexto"/>
          <p:cNvSpPr txBox="1">
            <a:spLocks noChangeArrowheads="1"/>
          </p:cNvSpPr>
          <p:nvPr/>
        </p:nvSpPr>
        <p:spPr bwMode="auto">
          <a:xfrm>
            <a:off x="1633538" y="333375"/>
            <a:ext cx="587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s-AR" sz="3200" b="1"/>
              <a:t>Distancia de un Punto a una recta</a:t>
            </a:r>
          </a:p>
        </p:txBody>
      </p:sp>
      <p:sp>
        <p:nvSpPr>
          <p:cNvPr id="7171" name="18 CuadroTexto"/>
          <p:cNvSpPr txBox="1">
            <a:spLocks noChangeArrowheads="1"/>
          </p:cNvSpPr>
          <p:nvPr/>
        </p:nvSpPr>
        <p:spPr bwMode="auto">
          <a:xfrm>
            <a:off x="179388" y="920750"/>
            <a:ext cx="1009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/>
              <a:t>Ejemplo:</a:t>
            </a:r>
          </a:p>
        </p:txBody>
      </p:sp>
      <p:sp>
        <p:nvSpPr>
          <p:cNvPr id="7172" name="8 CuadroTexto"/>
          <p:cNvSpPr txBox="1">
            <a:spLocks noChangeArrowheads="1"/>
          </p:cNvSpPr>
          <p:nvPr/>
        </p:nvSpPr>
        <p:spPr bwMode="auto">
          <a:xfrm>
            <a:off x="1128713" y="1341438"/>
            <a:ext cx="702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/>
              <a:t>Hallar la distancia entre el punto (2;-3) a la recta de ecuación 3x-4y-25=0</a:t>
            </a:r>
          </a:p>
        </p:txBody>
      </p:sp>
      <p:sp>
        <p:nvSpPr>
          <p:cNvPr id="7173" name="9 CuadroTexto"/>
          <p:cNvSpPr txBox="1">
            <a:spLocks noChangeArrowheads="1"/>
          </p:cNvSpPr>
          <p:nvPr/>
        </p:nvSpPr>
        <p:spPr bwMode="auto">
          <a:xfrm>
            <a:off x="250825" y="1989138"/>
            <a:ext cx="1265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/>
              <a:t>Resolucion:</a:t>
            </a:r>
          </a:p>
        </p:txBody>
      </p:sp>
      <p:sp>
        <p:nvSpPr>
          <p:cNvPr id="7174" name="10 CuadroTexto"/>
          <p:cNvSpPr txBox="1">
            <a:spLocks noChangeArrowheads="1"/>
          </p:cNvSpPr>
          <p:nvPr/>
        </p:nvSpPr>
        <p:spPr bwMode="auto">
          <a:xfrm>
            <a:off x="1189038" y="2420938"/>
            <a:ext cx="7775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/>
              <a:t>Usando la ecuación anteriormente deducida, y reemplazando los datos tenemos:</a:t>
            </a:r>
          </a:p>
        </p:txBody>
      </p:sp>
      <p:graphicFrame>
        <p:nvGraphicFramePr>
          <p:cNvPr id="7175" name="1 Objeto"/>
          <p:cNvGraphicFramePr>
            <a:graphicFrameLocks noChangeAspect="1"/>
          </p:cNvGraphicFramePr>
          <p:nvPr/>
        </p:nvGraphicFramePr>
        <p:xfrm>
          <a:off x="1435100" y="2852738"/>
          <a:ext cx="627380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3" imgW="4254500" imgH="558800" progId="Equation.DSMT4">
                  <p:embed/>
                </p:oleObj>
              </mc:Choice>
              <mc:Fallback>
                <p:oleObj name="Equation" r:id="rId3" imgW="4254500" imgH="558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2852738"/>
                        <a:ext cx="6273800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44450" cmpd="thickThin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12 CuadroTexto"/>
          <p:cNvSpPr txBox="1">
            <a:spLocks noChangeArrowheads="1"/>
          </p:cNvSpPr>
          <p:nvPr/>
        </p:nvSpPr>
        <p:spPr bwMode="auto">
          <a:xfrm>
            <a:off x="1189038" y="3789363"/>
            <a:ext cx="7775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/>
              <a:t>La distancia </a:t>
            </a:r>
            <a:r>
              <a:rPr lang="es-AR" b="1"/>
              <a:t>d</a:t>
            </a:r>
            <a:r>
              <a:rPr lang="es-AR"/>
              <a:t> entre el punto y la recta es 7/5</a:t>
            </a:r>
          </a:p>
        </p:txBody>
      </p:sp>
    </p:spTree>
    <p:extLst>
      <p:ext uri="{BB962C8B-B14F-4D97-AF65-F5344CB8AC3E}">
        <p14:creationId xmlns:p14="http://schemas.microsoft.com/office/powerpoint/2010/main" val="18776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Á</a:t>
            </a:r>
            <a:r>
              <a:rPr lang="es-AR" dirty="0" smtClean="0"/>
              <a:t>ngulo entre rectas</a:t>
            </a:r>
            <a:endParaRPr lang="es-AR" dirty="0"/>
          </a:p>
        </p:txBody>
      </p:sp>
      <p:grpSp>
        <p:nvGrpSpPr>
          <p:cNvPr id="20" name="19 Grupo"/>
          <p:cNvGrpSpPr/>
          <p:nvPr/>
        </p:nvGrpSpPr>
        <p:grpSpPr>
          <a:xfrm>
            <a:off x="3400777" y="2204864"/>
            <a:ext cx="5211017" cy="3497034"/>
            <a:chOff x="3400777" y="2204864"/>
            <a:chExt cx="5211017" cy="3497034"/>
          </a:xfrm>
        </p:grpSpPr>
        <p:grpSp>
          <p:nvGrpSpPr>
            <p:cNvPr id="4" name="3 Grupo"/>
            <p:cNvGrpSpPr/>
            <p:nvPr/>
          </p:nvGrpSpPr>
          <p:grpSpPr>
            <a:xfrm>
              <a:off x="3400777" y="2204864"/>
              <a:ext cx="5211017" cy="3497034"/>
              <a:chOff x="3573451" y="3212976"/>
              <a:chExt cx="5211017" cy="3497034"/>
            </a:xfrm>
          </p:grpSpPr>
          <p:cxnSp>
            <p:nvCxnSpPr>
              <p:cNvPr id="5" name="4 Conector recto de flecha"/>
              <p:cNvCxnSpPr/>
              <p:nvPr/>
            </p:nvCxnSpPr>
            <p:spPr>
              <a:xfrm flipV="1">
                <a:off x="4890162" y="3212976"/>
                <a:ext cx="0" cy="273630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5 Conector recto de flecha"/>
              <p:cNvCxnSpPr/>
              <p:nvPr/>
            </p:nvCxnSpPr>
            <p:spPr>
              <a:xfrm>
                <a:off x="4314098" y="5697252"/>
                <a:ext cx="38164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6 Conector recto"/>
              <p:cNvCxnSpPr/>
              <p:nvPr/>
            </p:nvCxnSpPr>
            <p:spPr>
              <a:xfrm flipV="1">
                <a:off x="4206086" y="3753036"/>
                <a:ext cx="3312368" cy="2592288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7 CuadroTexto"/>
                  <p:cNvSpPr txBox="1"/>
                  <p:nvPr/>
                </p:nvSpPr>
                <p:spPr>
                  <a:xfrm>
                    <a:off x="8130522" y="5517232"/>
                    <a:ext cx="38882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s-AR" b="0" i="1" smtClean="0">
                              <a:latin typeface="Cambria Math"/>
                            </a:rPr>
                            <m:t>𝑥</m:t>
                          </m:r>
                        </m:oMath>
                      </m:oMathPara>
                    </a14:m>
                    <a:endParaRPr lang="es-AR" dirty="0"/>
                  </a:p>
                </p:txBody>
              </p:sp>
            </mc:Choice>
            <mc:Fallback xmlns="">
              <p:sp>
                <p:nvSpPr>
                  <p:cNvPr id="11" name="10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130522" y="5517232"/>
                    <a:ext cx="388824" cy="369332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s-A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8 CuadroTexto"/>
                  <p:cNvSpPr txBox="1"/>
                  <p:nvPr/>
                </p:nvSpPr>
                <p:spPr>
                  <a:xfrm>
                    <a:off x="4890162" y="3212976"/>
                    <a:ext cx="39222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s-AR" b="0" i="1" smtClean="0">
                              <a:latin typeface="Cambria Math"/>
                            </a:rPr>
                            <m:t>𝑦</m:t>
                          </m:r>
                        </m:oMath>
                      </m:oMathPara>
                    </a14:m>
                    <a:endParaRPr lang="es-AR" dirty="0"/>
                  </a:p>
                </p:txBody>
              </p:sp>
            </mc:Choice>
            <mc:Fallback xmlns="">
              <p:sp>
                <p:nvSpPr>
                  <p:cNvPr id="12" name="11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90162" y="3212976"/>
                    <a:ext cx="392222" cy="369332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 b="-1639"/>
                    </a:stretch>
                  </a:blipFill>
                </p:spPr>
                <p:txBody>
                  <a:bodyPr/>
                  <a:lstStyle/>
                  <a:p>
                    <a:r>
                      <a:rPr lang="es-A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9 CuadroTexto"/>
                  <p:cNvSpPr txBox="1"/>
                  <p:nvPr/>
                </p:nvSpPr>
                <p:spPr>
                  <a:xfrm rot="19239938">
                    <a:off x="3573451" y="5512586"/>
                    <a:ext cx="205735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s-AR" b="0" i="1" smtClean="0">
                              <a:latin typeface="Cambria Math"/>
                            </a:rPr>
                            <m:t>:</m:t>
                          </m:r>
                          <m:r>
                            <a:rPr lang="es-AR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s-AR" b="0" i="1" smtClean="0">
                              <a:latin typeface="Cambria Math"/>
                            </a:rPr>
                            <m:t>=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s-AR" b="0" i="1" smtClean="0">
                              <a:latin typeface="Cambria Math"/>
                            </a:rPr>
                            <m:t>.</m:t>
                          </m:r>
                          <m:r>
                            <a:rPr lang="es-AR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s-AR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s-AR" dirty="0"/>
                  </a:p>
                </p:txBody>
              </p:sp>
            </mc:Choice>
            <mc:Fallback xmlns="">
              <p:sp>
                <p:nvSpPr>
                  <p:cNvPr id="13" name="12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239938">
                    <a:off x="3573451" y="5512586"/>
                    <a:ext cx="2057358" cy="369332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s-A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10 CuadroTexto"/>
                  <p:cNvSpPr txBox="1"/>
                  <p:nvPr/>
                </p:nvSpPr>
                <p:spPr>
                  <a:xfrm>
                    <a:off x="6727110" y="6340678"/>
                    <a:ext cx="205735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s-AR" b="0" i="1" smtClean="0">
                              <a:latin typeface="Cambria Math"/>
                            </a:rPr>
                            <m:t>:</m:t>
                          </m:r>
                          <m:r>
                            <a:rPr lang="es-AR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s-AR" b="0" i="1" smtClean="0">
                              <a:latin typeface="Cambria Math"/>
                            </a:rPr>
                            <m:t>=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s-AR" b="0" i="1" smtClean="0">
                              <a:latin typeface="Cambria Math"/>
                            </a:rPr>
                            <m:t>.</m:t>
                          </m:r>
                          <m:r>
                            <a:rPr lang="es-AR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s-AR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s-AR" dirty="0"/>
                  </a:p>
                </p:txBody>
              </p:sp>
            </mc:Choice>
            <mc:Fallback xmlns="">
              <p:sp>
                <p:nvSpPr>
                  <p:cNvPr id="14" name="13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727110" y="6340678"/>
                    <a:ext cx="2057358" cy="369332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 b="-1639"/>
                    </a:stretch>
                  </a:blipFill>
                </p:spPr>
                <p:txBody>
                  <a:bodyPr/>
                  <a:lstStyle/>
                  <a:p>
                    <a:r>
                      <a:rPr lang="es-A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2" name="11 Conector recto"/>
              <p:cNvCxnSpPr/>
              <p:nvPr/>
            </p:nvCxnSpPr>
            <p:spPr>
              <a:xfrm>
                <a:off x="4602130" y="3905436"/>
                <a:ext cx="2196244" cy="2619908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12 Arco"/>
              <p:cNvSpPr/>
              <p:nvPr/>
            </p:nvSpPr>
            <p:spPr>
              <a:xfrm>
                <a:off x="6006286" y="4833156"/>
                <a:ext cx="504056" cy="58535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14" name="13 Arco"/>
              <p:cNvSpPr/>
              <p:nvPr/>
            </p:nvSpPr>
            <p:spPr>
              <a:xfrm rot="484056">
                <a:off x="4746146" y="4278480"/>
                <a:ext cx="2232992" cy="1485456"/>
              </a:xfrm>
              <a:prstGeom prst="arc">
                <a:avLst>
                  <a:gd name="adj1" fmla="val 12525958"/>
                  <a:gd name="adj2" fmla="val 2151744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14 CuadroTexto"/>
                  <p:cNvSpPr txBox="1"/>
                  <p:nvPr/>
                </p:nvSpPr>
                <p:spPr>
                  <a:xfrm>
                    <a:off x="6067813" y="4823864"/>
                    <a:ext cx="51751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AR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AR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s-AR" dirty="0"/>
                  </a:p>
                </p:txBody>
              </p:sp>
            </mc:Choice>
            <mc:Fallback xmlns="">
              <p:sp>
                <p:nvSpPr>
                  <p:cNvPr id="18" name="17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067813" y="4823864"/>
                    <a:ext cx="517514" cy="369332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 b="-1639"/>
                    </a:stretch>
                  </a:blipFill>
                </p:spPr>
                <p:txBody>
                  <a:bodyPr/>
                  <a:lstStyle/>
                  <a:p>
                    <a:r>
                      <a:rPr lang="es-A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15 CuadroTexto"/>
                  <p:cNvSpPr txBox="1"/>
                  <p:nvPr/>
                </p:nvSpPr>
                <p:spPr>
                  <a:xfrm>
                    <a:off x="5700252" y="3944474"/>
                    <a:ext cx="52283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s-AR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AR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s-AR" dirty="0"/>
                  </a:p>
                </p:txBody>
              </p:sp>
            </mc:Choice>
            <mc:Fallback xmlns="">
              <p:sp>
                <p:nvSpPr>
                  <p:cNvPr id="16" name="15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00252" y="3944474"/>
                    <a:ext cx="522835" cy="369332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 b="-3333"/>
                    </a:stretch>
                  </a:blipFill>
                </p:spPr>
                <p:txBody>
                  <a:bodyPr/>
                  <a:lstStyle/>
                  <a:p>
                    <a:r>
                      <a:rPr lang="es-A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7" name="16 Conector recto"/>
              <p:cNvCxnSpPr/>
              <p:nvPr/>
            </p:nvCxnSpPr>
            <p:spPr>
              <a:xfrm>
                <a:off x="5682250" y="5193196"/>
                <a:ext cx="3084216" cy="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17 Arco"/>
            <p:cNvSpPr/>
            <p:nvPr/>
          </p:nvSpPr>
          <p:spPr>
            <a:xfrm rot="19019889">
              <a:off x="5000259" y="3636725"/>
              <a:ext cx="1019075" cy="1040611"/>
            </a:xfrm>
            <a:prstGeom prst="arc">
              <a:avLst>
                <a:gd name="adj1" fmla="val 16551310"/>
                <a:gd name="adj2" fmla="val 376962"/>
              </a:avLst>
            </a:prstGeom>
            <a:solidFill>
              <a:srgbClr val="92D050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AR">
                <a:solidFill>
                  <a:srgbClr val="00B050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18 CuadroTexto"/>
                <p:cNvSpPr txBox="1"/>
                <p:nvPr/>
              </p:nvSpPr>
              <p:spPr>
                <a:xfrm>
                  <a:off x="5317360" y="3657514"/>
                  <a:ext cx="42043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AR" i="1" smtClean="0">
                            <a:latin typeface="Cambria Math"/>
                            <a:ea typeface="Cambria Math"/>
                          </a:rPr>
                          <m:t>𝜑</m:t>
                        </m:r>
                      </m:oMath>
                    </m:oMathPara>
                  </a14:m>
                  <a:endParaRPr lang="es-AR" dirty="0"/>
                </a:p>
              </p:txBody>
            </p:sp>
          </mc:Choice>
          <mc:Fallback xmlns="">
            <p:sp>
              <p:nvSpPr>
                <p:cNvPr id="19" name="18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17360" y="3657514"/>
                  <a:ext cx="420435" cy="369332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20 CuadroTexto"/>
              <p:cNvSpPr txBox="1"/>
              <p:nvPr/>
            </p:nvSpPr>
            <p:spPr>
              <a:xfrm>
                <a:off x="251520" y="1484784"/>
                <a:ext cx="3265244" cy="30999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i="1" smtClean="0">
                          <a:latin typeface="Cambria Math"/>
                          <a:ea typeface="Cambria Math"/>
                        </a:rPr>
                        <m:t>𝜑</m:t>
                      </m:r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s-AR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𝜑</m:t>
                          </m:r>
                        </m:e>
                        <m:sub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es-AR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𝜑</m:t>
                          </m:r>
                        </m:e>
                        <m:sub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s-AR" b="0" dirty="0" smtClean="0">
                  <a:ea typeface="Cambria Math"/>
                </a:endParaRPr>
              </a:p>
              <a:p>
                <a:endParaRPr lang="es-AR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𝑡𝑔</m:t>
                      </m:r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s-AR" i="1" smtClean="0">
                          <a:latin typeface="Cambria Math"/>
                          <a:ea typeface="Cambria Math"/>
                        </a:rPr>
                        <m:t>𝜑</m:t>
                      </m:r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𝑡𝑔</m:t>
                      </m:r>
                      <m:d>
                        <m:dPr>
                          <m:ctrlPr>
                            <a:rPr lang="es-AR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s-AR" b="0" dirty="0" smtClean="0">
                  <a:ea typeface="Cambria Math"/>
                </a:endParaRPr>
              </a:p>
              <a:p>
                <a:endParaRPr lang="es-AR" b="0" dirty="0" smtClean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s-AR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𝑡𝑔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𝑡𝑔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𝑡𝑔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𝑡𝑔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s-AR" b="0" dirty="0" smtClean="0">
                  <a:ea typeface="Cambria Math"/>
                </a:endParaRPr>
              </a:p>
              <a:p>
                <a:endParaRPr lang="es-AR" b="0" dirty="0" smtClean="0"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s-AR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s-AR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sSub>
                            <m:sSubPr>
                              <m:ctrlP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s-AR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AR" b="0" dirty="0" smtClean="0">
                  <a:ea typeface="Cambria Math"/>
                </a:endParaRPr>
              </a:p>
              <a:p>
                <a:endParaRPr lang="es-AR" dirty="0" smtClean="0"/>
              </a:p>
              <a:p>
                <a:endParaRPr lang="es-AR" dirty="0"/>
              </a:p>
            </p:txBody>
          </p:sp>
        </mc:Choice>
        <mc:Fallback xmlns="">
          <p:sp>
            <p:nvSpPr>
              <p:cNvPr id="21" name="20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484784"/>
                <a:ext cx="3265244" cy="3099951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21 CuadroTexto"/>
              <p:cNvSpPr txBox="1"/>
              <p:nvPr/>
            </p:nvSpPr>
            <p:spPr>
              <a:xfrm>
                <a:off x="432806" y="4720273"/>
                <a:ext cx="2674835" cy="8930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s-AR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𝝋</m:t>
                      </m:r>
                      <m:r>
                        <a:rPr lang="es-AR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𝒂𝒓𝒄𝒕𝒈</m:t>
                      </m:r>
                      <m:r>
                        <a:rPr lang="es-AR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f>
                        <m:fPr>
                          <m:ctrlPr>
                            <a:rPr lang="es-AR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𝒎</m:t>
                              </m:r>
                            </m:e>
                            <m:sub>
                              <m: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𝒎</m:t>
                              </m:r>
                            </m:e>
                            <m:sub>
                              <m: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r>
                            <a:rPr lang="es-AR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  <m:r>
                            <a:rPr lang="es-AR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𝒎</m:t>
                              </m:r>
                            </m:e>
                            <m:sub>
                              <m: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.</m:t>
                          </m:r>
                          <m:sSub>
                            <m:sSubPr>
                              <m:ctrlP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𝒎</m:t>
                              </m:r>
                            </m:e>
                            <m:sub>
                              <m:r>
                                <a:rPr lang="es-AR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AR" b="1" dirty="0" smtClean="0">
                  <a:solidFill>
                    <a:srgbClr val="0070C0"/>
                  </a:solidFill>
                  <a:ea typeface="Cambria Math"/>
                </a:endParaRPr>
              </a:p>
              <a:p>
                <a:endParaRPr lang="es-AR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2" name="21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806" y="4720273"/>
                <a:ext cx="2674835" cy="893001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468" y="4743"/>
            <a:ext cx="943952" cy="96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74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 bldLvl="2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Ecuación de la recta con un punto y la pendiente</a:t>
            </a:r>
            <a:endParaRPr lang="es-A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1 Marcador de contenido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855365"/>
                <a:ext cx="8229600" cy="4525963"/>
              </a:xfrm>
            </p:spPr>
            <p:txBody>
              <a:bodyPr/>
              <a:lstStyle/>
              <a:p>
                <a:r>
                  <a:rPr lang="es-AR" dirty="0" smtClean="0"/>
                  <a:t>Sea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s-AR" b="0" i="1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s-AR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s-AR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AR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b="0" i="1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s-AR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s-AR" b="0" i="1" smtClean="0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s-AR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b="0" i="1" smtClean="0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s-AR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s-AR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es-AR" b="0" i="1" smtClean="0">
                        <a:latin typeface="Cambria Math"/>
                        <a:ea typeface="Cambria Math"/>
                      </a:rPr>
                      <m:t>𝑟</m:t>
                    </m:r>
                  </m:oMath>
                </a14:m>
                <a:r>
                  <a:rPr lang="es-AR" dirty="0" smtClean="0"/>
                  <a:t> y m la pendiente de la recta (</a:t>
                </a:r>
                <a14:m>
                  <m:oMath xmlns:m="http://schemas.openxmlformats.org/officeDocument/2006/math">
                    <m:r>
                      <a:rPr lang="es-AR" i="1" dirty="0" smtClean="0">
                        <a:latin typeface="Cambria Math"/>
                      </a:rPr>
                      <m:t>𝑟</m:t>
                    </m:r>
                  </m:oMath>
                </a14:m>
                <a:r>
                  <a:rPr lang="es-AR" dirty="0" smtClean="0"/>
                  <a:t>).</a:t>
                </a:r>
              </a:p>
              <a:p>
                <a14:m>
                  <m:oMath xmlns:m="http://schemas.openxmlformats.org/officeDocument/2006/math">
                    <m:r>
                      <a:rPr lang="es-AR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𝒚</m:t>
                    </m:r>
                    <m:r>
                      <a:rPr lang="es-AR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s-AR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𝒎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.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𝒙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+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𝒃</m:t>
                    </m:r>
                  </m:oMath>
                </a14:m>
                <a:endParaRPr lang="es-AR" b="1" dirty="0">
                  <a:solidFill>
                    <a:schemeClr val="tx1"/>
                  </a:solidFill>
                  <a:ea typeface="Cambria Math"/>
                </a:endParaRPr>
              </a:p>
              <a:p>
                <a:r>
                  <a:rPr lang="es-AR" dirty="0">
                    <a:solidFill>
                      <a:schemeClr val="tx1"/>
                    </a:solidFill>
                  </a:rPr>
                  <a:t>R</a:t>
                </a:r>
                <a:r>
                  <a:rPr lang="es-AR" dirty="0" smtClean="0">
                    <a:solidFill>
                      <a:schemeClr val="tx1"/>
                    </a:solidFill>
                  </a:rPr>
                  <a:t>eemplazando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s-AR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s-AR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s-AR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AR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s-AR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s-AR" i="1">
                            <a:solidFill>
                              <a:schemeClr val="tx1"/>
                            </a:solidFill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s-AR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s-AR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endParaRPr lang="es-AR" dirty="0" smtClean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e>
                      <m:sub>
                        <m: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sub>
                    </m:sSub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𝒎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.</m:t>
                    </m:r>
                    <m:sSub>
                      <m:sSubPr>
                        <m:ctrlP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sub>
                    </m:sSub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+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𝒃</m:t>
                    </m:r>
                  </m:oMath>
                </a14:m>
                <a:endParaRPr lang="es-AR" b="1" dirty="0" smtClean="0">
                  <a:solidFill>
                    <a:schemeClr val="tx1"/>
                  </a:solidFill>
                  <a:ea typeface="Cambria Math"/>
                </a:endParaRPr>
              </a:p>
              <a:p>
                <a:r>
                  <a:rPr lang="es-AR" dirty="0" smtClean="0">
                    <a:solidFill>
                      <a:schemeClr val="tx1"/>
                    </a:solidFill>
                    <a:ea typeface="Cambria Math"/>
                  </a:rPr>
                  <a:t>Restando miembro a miembro</a:t>
                </a:r>
                <a:endParaRPr lang="es-AR" dirty="0">
                  <a:solidFill>
                    <a:schemeClr val="tx1"/>
                  </a:solidFill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𝒚</m:t>
                    </m:r>
                    <m:r>
                      <a:rPr lang="es-AR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e>
                      <m:sub>
                        <m: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sub>
                    </m:sSub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𝒎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.</m:t>
                    </m:r>
                    <m:r>
                      <a:rPr lang="es-AR" b="1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𝒙</m:t>
                    </m:r>
                    <m:r>
                      <a:rPr lang="es-AR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es-AR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𝒎</m:t>
                    </m:r>
                    <m:r>
                      <a:rPr lang="es-AR" b="1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.</m:t>
                    </m:r>
                    <m:sSub>
                      <m:sSubPr>
                        <m:ctrlP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es-AR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sub>
                    </m:sSub>
                  </m:oMath>
                </a14:m>
                <a:endParaRPr lang="es-AR" b="1" dirty="0">
                  <a:solidFill>
                    <a:srgbClr val="0070C0"/>
                  </a:solidFill>
                  <a:ea typeface="Cambria Math"/>
                </a:endParaRPr>
              </a:p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𝒚</m:t>
                      </m:r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𝒚</m:t>
                          </m:r>
                        </m:e>
                        <m:sub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𝒎</m:t>
                      </m:r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.(</m:t>
                      </m:r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b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r>
                        <a:rPr lang="es-AR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s-AR" b="1" dirty="0">
                  <a:solidFill>
                    <a:srgbClr val="0070C0"/>
                  </a:solidFill>
                  <a:ea typeface="Cambria Math"/>
                </a:endParaRPr>
              </a:p>
              <a:p>
                <a:endParaRPr lang="es-AR" b="1" dirty="0">
                  <a:solidFill>
                    <a:srgbClr val="0070C0"/>
                  </a:solidFill>
                  <a:ea typeface="Cambria Math"/>
                </a:endParaRPr>
              </a:p>
              <a:p>
                <a:endParaRPr lang="es-AR" dirty="0"/>
              </a:p>
            </p:txBody>
          </p:sp>
        </mc:Choice>
        <mc:Fallback>
          <p:sp>
            <p:nvSpPr>
              <p:cNvPr id="2" name="1 Marcador de contenido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855365"/>
                <a:ext cx="8229600" cy="4525963"/>
              </a:xfrm>
              <a:blipFill rotWithShape="1">
                <a:blip r:embed="rId2"/>
                <a:stretch>
                  <a:fillRect t="-808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468" y="4743"/>
            <a:ext cx="943952" cy="96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78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14268" cy="1143000"/>
          </a:xfrm>
        </p:spPr>
        <p:txBody>
          <a:bodyPr>
            <a:normAutofit fontScale="90000"/>
          </a:bodyPr>
          <a:lstStyle/>
          <a:p>
            <a:r>
              <a:rPr lang="es-AR" dirty="0" smtClean="0"/>
              <a:t>Ecuación de la recta que pasa por dos puntos</a:t>
            </a:r>
            <a:endParaRPr lang="es-A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1 Marcador de contenido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412776"/>
                <a:ext cx="8517632" cy="5030019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s-AR" dirty="0" smtClean="0"/>
                  <a:t>Sean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i="1">
                            <a:latin typeface="Cambria Math"/>
                          </a:rPr>
                        </m:ctrlPr>
                      </m:sSubPr>
                      <m:e>
                        <m:r>
                          <a:rPr lang="es-AR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s-AR" i="1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s-AR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A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s-AR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s-AR" i="1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s-A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s-AR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s-AR" b="0" i="1" smtClean="0">
                        <a:latin typeface="Cambria Math"/>
                      </a:rPr>
                      <m:t> </m:t>
                    </m:r>
                    <m:r>
                      <a:rPr lang="es-AR" b="0" i="1" smtClean="0">
                        <a:latin typeface="Cambria Math"/>
                      </a:rPr>
                      <m:t>𝑦</m:t>
                    </m:r>
                    <m:sSub>
                      <m:sSubPr>
                        <m:ctrlPr>
                          <a:rPr lang="es-AR" i="1">
                            <a:latin typeface="Cambria Math"/>
                          </a:rPr>
                        </m:ctrlPr>
                      </m:sSubPr>
                      <m:e>
                        <m:r>
                          <a:rPr lang="es-AR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s-AR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s-AR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A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s-AR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s-AR" i="1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s-A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s-AR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s-AR" i="1">
                        <a:latin typeface="Cambria Math"/>
                        <a:ea typeface="Cambria Math"/>
                      </a:rPr>
                      <m:t>∈</m:t>
                    </m:r>
                    <m:r>
                      <a:rPr lang="es-AR" i="1">
                        <a:latin typeface="Cambria Math"/>
                        <a:ea typeface="Cambria Math"/>
                      </a:rPr>
                      <m:t>𝑟</m:t>
                    </m:r>
                  </m:oMath>
                </a14:m>
                <a:r>
                  <a:rPr lang="es-AR" dirty="0"/>
                  <a:t> </a:t>
                </a:r>
                <a:endParaRPr lang="es-AR" b="1" i="1" dirty="0" smtClean="0">
                  <a:latin typeface="Cambria Math"/>
                  <a:ea typeface="Cambria Math"/>
                </a:endParaRPr>
              </a:p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b="1" i="1">
                          <a:latin typeface="Cambria Math"/>
                          <a:ea typeface="Cambria Math"/>
                        </a:rPr>
                        <m:t>𝒚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𝒎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𝒃</m:t>
                      </m:r>
                    </m:oMath>
                  </m:oMathPara>
                </a14:m>
                <a:endParaRPr lang="es-AR" b="1" dirty="0">
                  <a:ea typeface="Cambria Math"/>
                </a:endParaRPr>
              </a:p>
              <a:p>
                <a:r>
                  <a:rPr lang="es-AR" dirty="0"/>
                  <a:t>Reemplazando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i="1">
                            <a:latin typeface="Cambria Math"/>
                          </a:rPr>
                        </m:ctrlPr>
                      </m:sSubPr>
                      <m:e>
                        <m:r>
                          <a:rPr lang="es-AR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s-AR" i="1">
                            <a:latin typeface="Cambria Math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s-AR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A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s-AR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s-AR" i="1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s-A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s-AR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es-AR" dirty="0"/>
              </a:p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AR" b="1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𝒚</m:t>
                          </m:r>
                        </m:e>
                        <m: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𝟐</m:t>
                          </m:r>
                        </m:sub>
                      </m:sSub>
                      <m:r>
                        <a:rPr lang="es-AR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𝒎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.</m:t>
                      </m:r>
                      <m:sSub>
                        <m:sSubPr>
                          <m:ctrlPr>
                            <a:rPr lang="es-AR" b="1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𝟐</m:t>
                          </m:r>
                        </m:sub>
                      </m:sSub>
                      <m:r>
                        <a:rPr lang="es-AR" b="1" i="1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𝒃</m:t>
                      </m:r>
                    </m:oMath>
                  </m:oMathPara>
                </a14:m>
                <a:endParaRPr lang="es-AR" b="1" dirty="0">
                  <a:ea typeface="Cambria Math"/>
                </a:endParaRPr>
              </a:p>
              <a:p>
                <a:r>
                  <a:rPr lang="es-AR" dirty="0"/>
                  <a:t>Reemplazando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AR" i="1">
                            <a:latin typeface="Cambria Math"/>
                          </a:rPr>
                        </m:ctrlPr>
                      </m:sSubPr>
                      <m:e>
                        <m:r>
                          <a:rPr lang="es-AR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s-AR" i="1">
                            <a:latin typeface="Cambria Math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s-AR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A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s-AR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s-AR" i="1"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es-AR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AR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s-AR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endParaRPr lang="es-AR" dirty="0"/>
              </a:p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AR" b="1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𝒚</m:t>
                          </m:r>
                        </m:e>
                        <m: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r>
                        <a:rPr lang="es-AR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𝒎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.</m:t>
                      </m:r>
                      <m:sSub>
                        <m:sSubPr>
                          <m:ctrlPr>
                            <a:rPr lang="es-AR" b="1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r>
                        <a:rPr lang="es-AR" b="1" i="1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𝒃</m:t>
                      </m:r>
                    </m:oMath>
                  </m:oMathPara>
                </a14:m>
                <a:endParaRPr lang="es-AR" b="1" dirty="0" smtClean="0">
                  <a:ea typeface="Cambria Math"/>
                </a:endParaRPr>
              </a:p>
              <a:p>
                <a:pPr marL="109728" indent="0">
                  <a:buNone/>
                </a:pPr>
                <a:r>
                  <a:rPr lang="es-AR" dirty="0" smtClean="0">
                    <a:ea typeface="Cambria Math"/>
                  </a:rPr>
                  <a:t>Se resta miembro a miembro y se despeja m</a:t>
                </a:r>
              </a:p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b="1" i="1" smtClean="0">
                          <a:latin typeface="Cambria Math"/>
                          <a:ea typeface="Cambria Math"/>
                        </a:rPr>
                        <m:t>𝒎</m:t>
                      </m:r>
                      <m:r>
                        <a:rPr lang="es-AR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s-AR" b="1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 smtClean="0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AR" b="1" dirty="0">
                  <a:ea typeface="Cambria Math"/>
                </a:endParaRPr>
              </a:p>
              <a:p>
                <a:r>
                  <a:rPr lang="es-AR" b="1" dirty="0" smtClean="0">
                    <a:ea typeface="Cambria Math"/>
                  </a:rPr>
                  <a:t>Recordando la ecuación anterior y reemplazando m</a:t>
                </a:r>
                <a:endParaRPr lang="es-AR" b="1" dirty="0">
                  <a:ea typeface="Cambria Math"/>
                </a:endParaRPr>
              </a:p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𝒚</m:t>
                      </m:r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𝒚</m:t>
                          </m:r>
                        </m:e>
                        <m:sub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𝒎</m:t>
                      </m:r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  <m:d>
                        <m:dPr>
                          <m:ctrlP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s-AR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∧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𝒎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s-AR" b="1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AR" b="1" dirty="0" smtClean="0">
                  <a:ea typeface="Cambria Math"/>
                </a:endParaRPr>
              </a:p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𝒚</m:t>
                      </m:r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sSub>
                        <m:sSubPr>
                          <m:ctrlP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𝒚</m:t>
                          </m:r>
                        </m:e>
                        <m:sub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s-AR" b="1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  <m:r>
                        <a:rPr lang="es-AR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  <m:d>
                        <m:dPr>
                          <m:ctrlP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AR" b="1" dirty="0" smtClean="0">
                  <a:ea typeface="Cambria Math"/>
                </a:endParaRPr>
              </a:p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AR" b="1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𝒚</m:t>
                          </m:r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  <m:r>
                        <a:rPr lang="es-AR" b="1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s-AR" b="1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AR" b="1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s-AR" b="1" i="1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AR" b="1" dirty="0" smtClean="0">
                  <a:ea typeface="Cambria Math"/>
                </a:endParaRPr>
              </a:p>
              <a:p>
                <a:pPr marL="109728" indent="0">
                  <a:buNone/>
                </a:pPr>
                <a:endParaRPr lang="es-AR" b="1" dirty="0">
                  <a:ea typeface="Cambria Math"/>
                </a:endParaRPr>
              </a:p>
              <a:p>
                <a:pPr marL="109728" indent="0">
                  <a:buNone/>
                </a:pPr>
                <a:endParaRPr lang="es-AR" b="1" dirty="0">
                  <a:solidFill>
                    <a:srgbClr val="0070C0"/>
                  </a:solidFill>
                  <a:ea typeface="Cambria Math"/>
                </a:endParaRPr>
              </a:p>
              <a:p>
                <a:endParaRPr lang="es-AR" dirty="0"/>
              </a:p>
            </p:txBody>
          </p:sp>
        </mc:Choice>
        <mc:Fallback xmlns="">
          <p:sp>
            <p:nvSpPr>
              <p:cNvPr id="2" name="1 Marcador de contenido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412776"/>
                <a:ext cx="8517632" cy="5030019"/>
              </a:xfrm>
              <a:blipFill rotWithShape="1">
                <a:blip r:embed="rId2"/>
                <a:stretch>
                  <a:fillRect t="-1576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468" y="4743"/>
            <a:ext cx="943952" cy="96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165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Forma segmentaria</a:t>
            </a:r>
            <a:endParaRPr lang="es-A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1 Marcador de contenido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s-AR" dirty="0" smtClean="0"/>
                  <a:t>La </a:t>
                </a:r>
                <a:r>
                  <a:rPr lang="es-AR" dirty="0" smtClean="0"/>
                  <a:t>recta r </a:t>
                </a:r>
                <a:r>
                  <a:rPr lang="es-AR" dirty="0" smtClean="0"/>
                  <a:t>no pasa por el origen de coordenadas e intersecta a los ejes coordenados en </a:t>
                </a:r>
                <a14:m>
                  <m:oMath xmlns:m="http://schemas.openxmlformats.org/officeDocument/2006/math">
                    <m:r>
                      <a:rPr lang="es-AR" b="0" i="1" smtClean="0">
                        <a:latin typeface="Cambria Math"/>
                      </a:rPr>
                      <m:t>𝑃</m:t>
                    </m:r>
                    <m:d>
                      <m:dPr>
                        <m:ctrlPr>
                          <a:rPr lang="es-AR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s-AR" b="0" i="1" smtClean="0">
                            <a:latin typeface="Cambria Math"/>
                          </a:rPr>
                          <m:t>𝑝</m:t>
                        </m:r>
                        <m:r>
                          <a:rPr lang="es-AR" b="0" i="1" smtClean="0">
                            <a:latin typeface="Cambria Math"/>
                          </a:rPr>
                          <m:t>;0</m:t>
                        </m:r>
                      </m:e>
                    </m:d>
                    <m:r>
                      <a:rPr lang="es-AR" b="0" i="1" smtClean="0">
                        <a:latin typeface="Cambria Math"/>
                      </a:rPr>
                      <m:t> </m:t>
                    </m:r>
                    <m:r>
                      <a:rPr lang="es-AR" b="0" i="1" smtClean="0">
                        <a:latin typeface="Cambria Math"/>
                      </a:rPr>
                      <m:t>𝑦</m:t>
                    </m:r>
                    <m:r>
                      <a:rPr lang="es-AR" b="0" i="1" smtClean="0">
                        <a:latin typeface="Cambria Math"/>
                      </a:rPr>
                      <m:t> </m:t>
                    </m:r>
                    <m:r>
                      <a:rPr lang="es-AR" b="0" i="1" smtClean="0">
                        <a:latin typeface="Cambria Math"/>
                      </a:rPr>
                      <m:t>𝑄</m:t>
                    </m:r>
                    <m:d>
                      <m:dPr>
                        <m:ctrlPr>
                          <a:rPr lang="es-AR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s-AR" b="0" i="1" smtClean="0">
                            <a:latin typeface="Cambria Math"/>
                          </a:rPr>
                          <m:t>0;</m:t>
                        </m:r>
                        <m:r>
                          <a:rPr lang="es-AR" b="0" i="1" smtClean="0">
                            <a:latin typeface="Cambria Math"/>
                          </a:rPr>
                          <m:t>𝑞</m:t>
                        </m:r>
                      </m:e>
                    </m:d>
                    <m:r>
                      <a:rPr lang="es-AR" b="0" i="1" smtClean="0">
                        <a:latin typeface="Cambria Math"/>
                      </a:rPr>
                      <m:t>.</m:t>
                    </m:r>
                  </m:oMath>
                </a14:m>
                <a:endParaRPr lang="es-AR" dirty="0" smtClean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s-AR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s-AR" b="1" i="1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s-AR" b="1" i="1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s-AR" b="1" i="1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s-AR" b="1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s-AR" b="1" i="1">
                                <a:latin typeface="Cambria Math"/>
                                <a:ea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s-AR" b="1" i="1"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s-AR" b="1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s-AR" b="1" i="1">
                                <a:latin typeface="Cambria Math"/>
                                <a:ea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es-AR" b="1" i="1">
                                <a:latin typeface="Cambria Math"/>
                                <a:ea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  <m:r>
                      <a:rPr lang="es-AR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s-AR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s-AR" b="1" i="1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s-AR" b="1" i="1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s-AR" b="1" i="1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s-AR" b="1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s-AR" b="1" i="1"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s-AR" b="1" i="1"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s-AR" b="1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s-AR" b="1" i="1"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es-AR" b="1" i="1">
                                <a:latin typeface="Cambria Math"/>
                                <a:ea typeface="Cambria Math"/>
                              </a:rPr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endParaRPr lang="es-AR" b="1" dirty="0">
                  <a:ea typeface="Cambria Math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s-AR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𝟎</m:t>
                        </m:r>
                      </m:num>
                      <m:den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𝒒</m:t>
                        </m:r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𝟎</m:t>
                        </m:r>
                      </m:den>
                    </m:f>
                    <m:r>
                      <a:rPr lang="es-AR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s-AR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𝒑</m:t>
                        </m:r>
                      </m:num>
                      <m:den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𝟎</m:t>
                        </m:r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𝒑</m:t>
                        </m:r>
                      </m:den>
                    </m:f>
                  </m:oMath>
                </a14:m>
                <a:endParaRPr lang="es-AR" b="1" dirty="0">
                  <a:ea typeface="Cambria Math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s-AR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num>
                      <m:den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𝒒</m:t>
                        </m:r>
                      </m:den>
                    </m:f>
                    <m:r>
                      <a:rPr lang="es-AR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s-AR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𝒑</m:t>
                        </m:r>
                      </m:num>
                      <m:den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𝒑</m:t>
                        </m:r>
                      </m:den>
                    </m:f>
                  </m:oMath>
                </a14:m>
                <a:endParaRPr lang="es-AR" b="1" dirty="0">
                  <a:ea typeface="Cambria Math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s-AR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num>
                      <m:den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𝒒</m:t>
                        </m:r>
                      </m:den>
                    </m:f>
                    <m:r>
                      <a:rPr lang="es-AR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s-AR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</m:num>
                      <m:den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s-AR" b="1" i="1">
                            <a:latin typeface="Cambria Math"/>
                            <a:ea typeface="Cambria Math"/>
                          </a:rPr>
                          <m:t>𝒑</m:t>
                        </m:r>
                      </m:den>
                    </m:f>
                    <m:r>
                      <a:rPr lang="es-AR" b="1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s-AR" b="1" i="1" smtClean="0">
                        <a:latin typeface="Cambria Math"/>
                        <a:ea typeface="Cambria Math"/>
                      </a:rPr>
                      <m:t>𝟏</m:t>
                    </m:r>
                  </m:oMath>
                </a14:m>
                <a:endParaRPr lang="es-AR" b="1" dirty="0">
                  <a:ea typeface="Cambria Math"/>
                </a:endParaRPr>
              </a:p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AR" b="1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𝒑</m:t>
                          </m:r>
                        </m:den>
                      </m:f>
                      <m:r>
                        <a:rPr lang="es-AR" b="1" i="1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s-AR" b="1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s-AR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𝒚</m:t>
                          </m:r>
                        </m:num>
                        <m:den>
                          <m:r>
                            <a:rPr lang="es-AR" b="1" i="1">
                              <a:latin typeface="Cambria Math"/>
                              <a:ea typeface="Cambria Math"/>
                            </a:rPr>
                            <m:t>𝒒</m:t>
                          </m:r>
                        </m:den>
                      </m:f>
                      <m:r>
                        <a:rPr lang="es-AR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b="1" i="1">
                          <a:latin typeface="Cambria Math"/>
                          <a:ea typeface="Cambria Math"/>
                        </a:rPr>
                        <m:t>𝟏</m:t>
                      </m:r>
                    </m:oMath>
                  </m:oMathPara>
                </a14:m>
                <a:endParaRPr lang="es-AR" b="1" dirty="0">
                  <a:ea typeface="Cambria Math"/>
                </a:endParaRPr>
              </a:p>
              <a:p>
                <a:endParaRPr lang="es-AR" dirty="0"/>
              </a:p>
            </p:txBody>
          </p:sp>
        </mc:Choice>
        <mc:Fallback>
          <p:sp>
            <p:nvSpPr>
              <p:cNvPr id="2" name="1 Marcador de contenido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762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468" y="4743"/>
            <a:ext cx="943952" cy="96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625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Forma normal </a:t>
            </a:r>
            <a:endParaRPr lang="es-A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1 Marcador de contenido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s-AR" sz="2400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</m:num>
                      <m:den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𝒂</m:t>
                        </m:r>
                      </m:den>
                    </m:f>
                    <m:r>
                      <a:rPr lang="es-AR" sz="2400" b="1" i="1"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s-AR" sz="24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num>
                      <m:den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𝒃</m:t>
                        </m:r>
                      </m:den>
                    </m:f>
                    <m:r>
                      <a:rPr lang="es-AR" sz="2400" b="1" i="1">
                        <a:latin typeface="Cambria Math"/>
                        <a:ea typeface="Cambria Math"/>
                      </a:rPr>
                      <m:t>=</m:t>
                    </m:r>
                    <m:r>
                      <a:rPr lang="es-AR" sz="2400" b="1" i="1">
                        <a:latin typeface="Cambria Math"/>
                        <a:ea typeface="Cambria Math"/>
                      </a:rPr>
                      <m:t>𝟏</m:t>
                    </m:r>
                  </m:oMath>
                </a14:m>
                <a:endParaRPr lang="es-AR" sz="2400" b="1" dirty="0" smtClean="0"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s-AR" sz="2400" b="1" i="1" smtClean="0">
                        <a:latin typeface="Cambria Math"/>
                        <a:ea typeface="Cambria Math"/>
                      </a:rPr>
                      <m:t>𝒄𝒐𝒔</m:t>
                    </m:r>
                    <m:r>
                      <a:rPr lang="es-AR" sz="2400" b="1" i="1" smtClean="0">
                        <a:latin typeface="Cambria Math"/>
                        <a:ea typeface="Cambria Math"/>
                      </a:rPr>
                      <m:t>𝜶</m:t>
                    </m:r>
                    <m:r>
                      <a:rPr lang="es-AR" sz="2400" b="1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s-AR" sz="2400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𝒑</m:t>
                        </m:r>
                      </m:num>
                      <m:den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𝒂</m:t>
                        </m:r>
                      </m:den>
                    </m:f>
                    <m:r>
                      <a:rPr lang="es-AR" sz="2400" b="1" i="1" smtClean="0">
                        <a:latin typeface="Cambria Math"/>
                        <a:ea typeface="Cambria Math"/>
                      </a:rPr>
                      <m:t>⟹</m:t>
                    </m:r>
                    <m:r>
                      <a:rPr lang="es-AR" sz="2400" b="1" i="1" smtClean="0">
                        <a:latin typeface="Cambria Math"/>
                        <a:ea typeface="Cambria Math"/>
                      </a:rPr>
                      <m:t>𝒂</m:t>
                    </m:r>
                    <m:r>
                      <a:rPr lang="es-AR" sz="2400" b="1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s-AR" sz="2400" b="1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𝒑</m:t>
                        </m:r>
                      </m:num>
                      <m:den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𝒄𝒐𝒔</m:t>
                        </m:r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𝜶</m:t>
                        </m:r>
                      </m:den>
                    </m:f>
                  </m:oMath>
                </a14:m>
                <a:endParaRPr lang="es-AR" sz="2400" b="1" dirty="0" smtClean="0">
                  <a:ea typeface="Cambria Math"/>
                </a:endParaRPr>
              </a:p>
              <a:p>
                <a:endParaRPr lang="es-AR" sz="2400" b="1" dirty="0" smtClean="0"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s-AR" sz="2400" b="1" i="1">
                        <a:latin typeface="Cambria Math"/>
                        <a:ea typeface="Cambria Math"/>
                      </a:rPr>
                      <m:t>𝒔</m:t>
                    </m:r>
                    <m:r>
                      <a:rPr lang="es-AR" sz="2400" b="1" i="1" smtClean="0">
                        <a:latin typeface="Cambria Math"/>
                        <a:ea typeface="Cambria Math"/>
                      </a:rPr>
                      <m:t>𝒆𝒏</m:t>
                    </m:r>
                    <m:r>
                      <a:rPr lang="es-AR" sz="2400" b="1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s-AR" sz="2400" b="1" i="1">
                        <a:latin typeface="Cambria Math"/>
                        <a:ea typeface="Cambria Math"/>
                      </a:rPr>
                      <m:t>𝜶</m:t>
                    </m:r>
                    <m:r>
                      <a:rPr lang="es-AR" sz="2400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s-AR" sz="24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>
                            <a:latin typeface="Cambria Math"/>
                            <a:ea typeface="Cambria Math"/>
                          </a:rPr>
                          <m:t>𝒑</m:t>
                        </m:r>
                      </m:num>
                      <m:den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𝒃</m:t>
                        </m:r>
                      </m:den>
                    </m:f>
                    <m:r>
                      <a:rPr lang="es-AR" sz="2400" b="1" i="1">
                        <a:latin typeface="Cambria Math"/>
                        <a:ea typeface="Cambria Math"/>
                      </a:rPr>
                      <m:t>⟹</m:t>
                    </m:r>
                    <m:r>
                      <a:rPr lang="es-AR" sz="2400" b="1" i="1" smtClean="0">
                        <a:latin typeface="Cambria Math"/>
                        <a:ea typeface="Cambria Math"/>
                      </a:rPr>
                      <m:t>𝒃</m:t>
                    </m:r>
                    <m:r>
                      <a:rPr lang="es-AR" sz="2400" b="1" i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s-AR" sz="24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>
                            <a:latin typeface="Cambria Math"/>
                            <a:ea typeface="Cambria Math"/>
                          </a:rPr>
                          <m:t>𝒑</m:t>
                        </m:r>
                      </m:num>
                      <m:den>
                        <m:r>
                          <a:rPr lang="es-AR" sz="2400" b="1" i="1">
                            <a:latin typeface="Cambria Math"/>
                            <a:ea typeface="Cambria Math"/>
                          </a:rPr>
                          <m:t>𝒔</m:t>
                        </m:r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𝒆𝒏</m:t>
                        </m:r>
                        <m:r>
                          <a:rPr lang="es-AR" sz="2400" b="1" i="1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s-AR" sz="2400" b="1" i="1">
                            <a:latin typeface="Cambria Math"/>
                            <a:ea typeface="Cambria Math"/>
                          </a:rPr>
                          <m:t>𝜶</m:t>
                        </m:r>
                      </m:den>
                    </m:f>
                  </m:oMath>
                </a14:m>
                <a:endParaRPr lang="es-AR" sz="2400" b="1" dirty="0" smtClean="0">
                  <a:ea typeface="Cambria Math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s-AR" sz="24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</m:num>
                      <m:den>
                        <m:f>
                          <m:fPr>
                            <m:ctrlPr>
                              <a:rPr lang="es-AR" sz="2400" b="1" i="1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s-AR" sz="2400" b="1" i="1">
                                <a:latin typeface="Cambria Math"/>
                                <a:ea typeface="Cambria Math"/>
                              </a:rPr>
                              <m:t>𝒑</m:t>
                            </m:r>
                          </m:num>
                          <m:den>
                            <m:r>
                              <a:rPr lang="es-AR" sz="2400" b="1" i="1">
                                <a:latin typeface="Cambria Math"/>
                                <a:ea typeface="Cambria Math"/>
                              </a:rPr>
                              <m:t>𝒄𝒐𝒔</m:t>
                            </m:r>
                            <m:r>
                              <a:rPr lang="es-AR" sz="2400" b="1" i="1">
                                <a:latin typeface="Cambria Math"/>
                                <a:ea typeface="Cambria Math"/>
                              </a:rPr>
                              <m:t> </m:t>
                            </m:r>
                            <m:r>
                              <a:rPr lang="es-AR" sz="2400" b="1" i="1">
                                <a:latin typeface="Cambria Math"/>
                                <a:ea typeface="Cambria Math"/>
                              </a:rPr>
                              <m:t>𝜶</m:t>
                            </m:r>
                          </m:den>
                        </m:f>
                      </m:den>
                    </m:f>
                    <m:r>
                      <a:rPr lang="es-AR" sz="2400" b="1" i="1"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s-AR" sz="24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num>
                      <m:den>
                        <m:f>
                          <m:fPr>
                            <m:ctrlPr>
                              <a:rPr lang="es-AR" sz="2400" b="1" i="1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s-AR" sz="2400" b="1" i="1">
                                <a:latin typeface="Cambria Math"/>
                                <a:ea typeface="Cambria Math"/>
                              </a:rPr>
                              <m:t>𝒑</m:t>
                            </m:r>
                          </m:num>
                          <m:den>
                            <m:r>
                              <a:rPr lang="es-AR" sz="2400" b="1" i="1">
                                <a:latin typeface="Cambria Math"/>
                                <a:ea typeface="Cambria Math"/>
                              </a:rPr>
                              <m:t>𝒔</m:t>
                            </m:r>
                            <m:r>
                              <a:rPr lang="es-AR" sz="2400" b="1" i="1">
                                <a:latin typeface="Cambria Math"/>
                                <a:ea typeface="Cambria Math"/>
                              </a:rPr>
                              <m:t>𝒆𝒏</m:t>
                            </m:r>
                            <m:r>
                              <a:rPr lang="es-AR" sz="2400" b="1" i="1">
                                <a:latin typeface="Cambria Math"/>
                                <a:ea typeface="Cambria Math"/>
                              </a:rPr>
                              <m:t> </m:t>
                            </m:r>
                            <m:r>
                              <a:rPr lang="es-AR" sz="2400" b="1" i="1">
                                <a:latin typeface="Cambria Math"/>
                                <a:ea typeface="Cambria Math"/>
                              </a:rPr>
                              <m:t>𝜶</m:t>
                            </m:r>
                          </m:den>
                        </m:f>
                      </m:den>
                    </m:f>
                    <m:r>
                      <a:rPr lang="es-AR" sz="2400" b="1" i="1">
                        <a:latin typeface="Cambria Math"/>
                        <a:ea typeface="Cambria Math"/>
                      </a:rPr>
                      <m:t>=</m:t>
                    </m:r>
                    <m:r>
                      <a:rPr lang="es-AR" sz="2400" b="1" i="1">
                        <a:latin typeface="Cambria Math"/>
                        <a:ea typeface="Cambria Math"/>
                      </a:rPr>
                      <m:t>𝟏</m:t>
                    </m:r>
                  </m:oMath>
                </a14:m>
                <a:endParaRPr lang="es-AR" sz="2400" b="1" dirty="0" smtClean="0">
                  <a:ea typeface="Cambria Math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s-AR" sz="24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  <m:r>
                          <a:rPr lang="es-AR" sz="2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s-AR" sz="2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𝒄𝒐𝒔</m:t>
                        </m:r>
                        <m:r>
                          <a:rPr lang="es-AR" sz="2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s-AR" sz="2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𝜶</m:t>
                        </m:r>
                      </m:num>
                      <m:den>
                        <m:r>
                          <a:rPr lang="es-AR" sz="2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𝒑</m:t>
                        </m:r>
                      </m:den>
                    </m:f>
                    <m:r>
                      <a:rPr lang="es-AR" sz="2400" b="1" i="1"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s-AR" sz="2400" b="1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s-AR" sz="24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  <m:r>
                          <a:rPr lang="es-AR" sz="2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s-AR" sz="2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𝒔𝒆𝒏</m:t>
                        </m:r>
                        <m:r>
                          <a:rPr lang="es-AR" sz="2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s-AR" sz="2400" b="1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𝜶</m:t>
                        </m:r>
                      </m:num>
                      <m:den>
                        <m:r>
                          <a:rPr lang="es-AR" sz="2400" b="1" i="1" smtClean="0">
                            <a:latin typeface="Cambria Math"/>
                            <a:ea typeface="Cambria Math"/>
                          </a:rPr>
                          <m:t>𝒑</m:t>
                        </m:r>
                      </m:den>
                    </m:f>
                    <m:r>
                      <a:rPr lang="es-AR" sz="2400" b="1" i="1">
                        <a:latin typeface="Cambria Math"/>
                        <a:ea typeface="Cambria Math"/>
                      </a:rPr>
                      <m:t>=</m:t>
                    </m:r>
                    <m:r>
                      <a:rPr lang="es-AR" sz="2400" b="1" i="1">
                        <a:latin typeface="Cambria Math"/>
                        <a:ea typeface="Cambria Math"/>
                      </a:rPr>
                      <m:t>𝟏</m:t>
                    </m:r>
                  </m:oMath>
                </a14:m>
                <a:endParaRPr lang="es-AR" sz="2400" b="1" dirty="0"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𝒙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.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𝒄𝒐𝒔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𝜶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+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𝒚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.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𝒔𝒆𝒏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𝜶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𝒑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endParaRPr lang="es-AR" sz="2400" b="1" dirty="0">
                  <a:ea typeface="Cambria Math"/>
                </a:endParaRPr>
              </a:p>
              <a:p>
                <a:endParaRPr lang="es-AR" sz="2400" b="1" dirty="0" smtClean="0">
                  <a:ea typeface="Cambria Math"/>
                </a:endParaRPr>
              </a:p>
              <a:p>
                <a:r>
                  <a:rPr lang="es-AR" sz="2400" b="1" dirty="0" smtClean="0">
                    <a:ea typeface="Cambria Math"/>
                  </a:rPr>
                  <a:t>La forma normal es un caso particular de la general</a:t>
                </a:r>
                <a:endParaRPr lang="es-AR" sz="2400" b="1" dirty="0">
                  <a:ea typeface="Cambria Math"/>
                </a:endParaRPr>
              </a:p>
              <a:p>
                <a:endParaRPr lang="es-AR" sz="2400" b="1" dirty="0">
                  <a:ea typeface="Cambria Math"/>
                </a:endParaRPr>
              </a:p>
              <a:p>
                <a:endParaRPr lang="es-AR" sz="2400" b="1" dirty="0">
                  <a:ea typeface="Cambria Math"/>
                </a:endParaRPr>
              </a:p>
              <a:p>
                <a:endParaRPr lang="es-AR" sz="2400" dirty="0"/>
              </a:p>
            </p:txBody>
          </p:sp>
        </mc:Choice>
        <mc:Fallback>
          <p:sp>
            <p:nvSpPr>
              <p:cNvPr id="2" name="1 Marcador de contenido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b="-2160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468" y="4743"/>
            <a:ext cx="943952" cy="96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5 Conector recto de flecha"/>
          <p:cNvCxnSpPr/>
          <p:nvPr/>
        </p:nvCxnSpPr>
        <p:spPr>
          <a:xfrm flipV="1">
            <a:off x="5580112" y="971310"/>
            <a:ext cx="0" cy="28177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>
            <a:off x="5364088" y="3645024"/>
            <a:ext cx="26712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220072" y="1556792"/>
            <a:ext cx="2343252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6228184" y="363573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/>
              <a:t>a</a:t>
            </a:r>
            <a:endParaRPr lang="es-AR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321580" y="262762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/>
              <a:t>b</a:t>
            </a:r>
            <a:endParaRPr lang="es-AR" dirty="0"/>
          </a:p>
        </p:txBody>
      </p:sp>
      <p:grpSp>
        <p:nvGrpSpPr>
          <p:cNvPr id="24" name="23 Grupo"/>
          <p:cNvGrpSpPr/>
          <p:nvPr/>
        </p:nvGrpSpPr>
        <p:grpSpPr>
          <a:xfrm>
            <a:off x="5580112" y="2996952"/>
            <a:ext cx="811586" cy="648072"/>
            <a:chOff x="6660232" y="2996952"/>
            <a:chExt cx="811586" cy="648072"/>
          </a:xfrm>
        </p:grpSpPr>
        <p:cxnSp>
          <p:nvCxnSpPr>
            <p:cNvPr id="14" name="13 Conector recto"/>
            <p:cNvCxnSpPr/>
            <p:nvPr/>
          </p:nvCxnSpPr>
          <p:spPr>
            <a:xfrm flipH="1">
              <a:off x="6660232" y="2996952"/>
              <a:ext cx="811586" cy="648072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22 CuadroTexto"/>
            <p:cNvSpPr txBox="1"/>
            <p:nvPr/>
          </p:nvSpPr>
          <p:spPr>
            <a:xfrm>
              <a:off x="6900755" y="2996952"/>
              <a:ext cx="330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AR" dirty="0" smtClean="0"/>
                <a:t>p</a:t>
              </a:r>
              <a:endParaRPr lang="es-AR" dirty="0"/>
            </a:p>
          </p:txBody>
        </p:sp>
      </p:grpSp>
      <p:grpSp>
        <p:nvGrpSpPr>
          <p:cNvPr id="29" name="28 Grupo"/>
          <p:cNvGrpSpPr/>
          <p:nvPr/>
        </p:nvGrpSpPr>
        <p:grpSpPr>
          <a:xfrm>
            <a:off x="5580112" y="2492896"/>
            <a:ext cx="2414745" cy="1152128"/>
            <a:chOff x="6660232" y="2492896"/>
            <a:chExt cx="2414745" cy="1152128"/>
          </a:xfrm>
        </p:grpSpPr>
        <p:cxnSp>
          <p:nvCxnSpPr>
            <p:cNvPr id="12" name="11 Conector recto de flecha"/>
            <p:cNvCxnSpPr/>
            <p:nvPr/>
          </p:nvCxnSpPr>
          <p:spPr>
            <a:xfrm flipV="1">
              <a:off x="6660232" y="2492896"/>
              <a:ext cx="1511236" cy="11521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24 CuadroTexto"/>
                <p:cNvSpPr txBox="1"/>
                <p:nvPr/>
              </p:nvSpPr>
              <p:spPr>
                <a:xfrm>
                  <a:off x="7779814" y="2638112"/>
                  <a:ext cx="129516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s-AR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s-AR" b="0" i="1" smtClean="0">
                                <a:latin typeface="Cambria Math"/>
                              </a:rPr>
                              <m:t>𝑛</m:t>
                            </m:r>
                          </m:e>
                        </m:acc>
                        <m:r>
                          <a:rPr lang="es-AR" b="0" i="1" smtClean="0">
                            <a:latin typeface="Cambria Math"/>
                          </a:rPr>
                          <m:t>=(</m:t>
                        </m:r>
                        <m:r>
                          <a:rPr lang="es-AR" b="0" i="1" smtClean="0">
                            <a:latin typeface="Cambria Math"/>
                          </a:rPr>
                          <m:t>𝐴</m:t>
                        </m:r>
                        <m:r>
                          <a:rPr lang="es-AR" b="0" i="1" smtClean="0">
                            <a:latin typeface="Cambria Math"/>
                          </a:rPr>
                          <m:t>;</m:t>
                        </m:r>
                        <m:r>
                          <a:rPr lang="es-AR" b="0" i="1" smtClean="0">
                            <a:latin typeface="Cambria Math"/>
                          </a:rPr>
                          <m:t>𝐵</m:t>
                        </m:r>
                        <m:r>
                          <a:rPr lang="es-AR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s-AR" dirty="0"/>
                </a:p>
              </p:txBody>
            </p:sp>
          </mc:Choice>
          <mc:Fallback>
            <p:sp>
              <p:nvSpPr>
                <p:cNvPr id="25" name="24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79814" y="2638112"/>
                  <a:ext cx="1295163" cy="36933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8" name="27 Grupo"/>
          <p:cNvGrpSpPr/>
          <p:nvPr/>
        </p:nvGrpSpPr>
        <p:grpSpPr>
          <a:xfrm>
            <a:off x="5701430" y="3366284"/>
            <a:ext cx="403251" cy="422756"/>
            <a:chOff x="6781550" y="3366284"/>
            <a:chExt cx="403251" cy="422756"/>
          </a:xfrm>
        </p:grpSpPr>
        <p:sp>
          <p:nvSpPr>
            <p:cNvPr id="26" name="25 Arco"/>
            <p:cNvSpPr/>
            <p:nvPr/>
          </p:nvSpPr>
          <p:spPr>
            <a:xfrm>
              <a:off x="6900755" y="3429000"/>
              <a:ext cx="263533" cy="360040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" name="26 CuadroTexto"/>
                <p:cNvSpPr txBox="1"/>
                <p:nvPr/>
              </p:nvSpPr>
              <p:spPr>
                <a:xfrm>
                  <a:off x="6781550" y="3366284"/>
                  <a:ext cx="40325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AR" i="1" smtClean="0">
                            <a:latin typeface="Cambria Math"/>
                            <a:ea typeface="Cambria Math"/>
                          </a:rPr>
                          <m:t>𝛼</m:t>
                        </m:r>
                      </m:oMath>
                    </m:oMathPara>
                  </a14:m>
                  <a:endParaRPr lang="es-AR" dirty="0"/>
                </a:p>
              </p:txBody>
            </p:sp>
          </mc:Choice>
          <mc:Fallback>
            <p:sp>
              <p:nvSpPr>
                <p:cNvPr id="27" name="26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81550" y="3366284"/>
                  <a:ext cx="403251" cy="36933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A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64044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Equivalencia entre forma normal y general</a:t>
            </a:r>
            <a:endParaRPr lang="es-A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1 Marcador de contenido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𝒙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.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𝒄𝒐𝒔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𝜶</m:t>
                    </m:r>
                    <m:r>
                      <a:rPr lang="es-AR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+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𝒚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.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𝒔𝒆𝒏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𝜶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𝒑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s-AR" sz="24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endParaRPr lang="es-AR" sz="2400" b="1" dirty="0" smtClean="0">
                  <a:solidFill>
                    <a:srgbClr val="0070C0"/>
                  </a:solidFill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s-AR" sz="2400" b="1" i="1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𝑨</m:t>
                    </m:r>
                    <m:r>
                      <a:rPr lang="es-AR" sz="24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.</m:t>
                    </m:r>
                    <m:r>
                      <a:rPr lang="es-AR" sz="24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𝒙</m:t>
                    </m:r>
                    <m:r>
                      <a:rPr lang="es-AR" sz="24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s-AR" sz="2400" b="1" i="1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𝑩</m:t>
                    </m:r>
                    <m:r>
                      <a:rPr lang="es-AR" sz="24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.</m:t>
                    </m:r>
                    <m:r>
                      <a:rPr lang="es-AR" sz="24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𝒚</m:t>
                    </m:r>
                    <m:r>
                      <a:rPr lang="es-AR" sz="24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s-AR" sz="2400" b="1" i="1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𝑪</m:t>
                    </m:r>
                    <m:r>
                      <a:rPr lang="es-AR" sz="24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=</m:t>
                    </m:r>
                    <m:r>
                      <a:rPr lang="es-AR" sz="24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𝟎</m:t>
                    </m:r>
                  </m:oMath>
                </a14:m>
                <a:r>
                  <a:rPr lang="es-AR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endParaRPr lang="es-AR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109728" indent="0">
                  <a:buNone/>
                </a:pPr>
                <a:endParaRPr lang="es-AR" sz="2400" b="1" dirty="0" smtClean="0">
                  <a:ea typeface="Cambria Math"/>
                </a:endParaRPr>
              </a:p>
              <a:p>
                <a:pPr marL="109728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sz="24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𝑨</m:t>
                      </m:r>
                      <m:r>
                        <a:rPr lang="es-AR" sz="2400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sz="2400" b="1" i="1" smtClean="0">
                          <a:latin typeface="Cambria Math"/>
                          <a:ea typeface="Cambria Math"/>
                        </a:rPr>
                        <m:t>𝒌</m:t>
                      </m:r>
                      <m:r>
                        <a:rPr lang="es-AR" sz="2400" b="1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s-AR" sz="2400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𝒄𝒐𝒔</m:t>
                      </m:r>
                      <m:r>
                        <a:rPr lang="es-AR" sz="2400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s-AR" sz="2400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𝜶</m:t>
                      </m:r>
                    </m:oMath>
                  </m:oMathPara>
                </a14:m>
                <a:endParaRPr lang="es-AR" sz="2400" b="1" dirty="0">
                  <a:ea typeface="Cambria Math"/>
                </a:endParaRPr>
              </a:p>
              <a:p>
                <a:pPr marL="109728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sz="24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𝑩</m:t>
                      </m:r>
                      <m:r>
                        <a:rPr lang="es-AR" sz="24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sz="2400" b="1" i="1">
                          <a:latin typeface="Cambria Math"/>
                          <a:ea typeface="Cambria Math"/>
                        </a:rPr>
                        <m:t>𝒌</m:t>
                      </m:r>
                      <m:r>
                        <a:rPr lang="es-AR" sz="2400" b="1" i="1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s-AR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𝒔𝒆𝒏</m:t>
                      </m:r>
                      <m:r>
                        <a:rPr lang="es-AR" sz="2400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s-AR" sz="2400" b="1" i="1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𝜶</m:t>
                      </m:r>
                    </m:oMath>
                  </m:oMathPara>
                </a14:m>
                <a:endParaRPr lang="es-AR" sz="2400" b="1" dirty="0" smtClean="0">
                  <a:ea typeface="Cambria Math"/>
                </a:endParaRPr>
              </a:p>
              <a:p>
                <a:pPr marL="109728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sz="2400" b="1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𝑪</m:t>
                      </m:r>
                      <m:r>
                        <a:rPr lang="es-AR" sz="24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s-AR" sz="2400" b="1" i="1">
                          <a:latin typeface="Cambria Math"/>
                          <a:ea typeface="Cambria Math"/>
                        </a:rPr>
                        <m:t>𝒌</m:t>
                      </m:r>
                      <m:r>
                        <a:rPr lang="es-AR" sz="2400" b="1" i="1">
                          <a:latin typeface="Cambria Math"/>
                          <a:ea typeface="Cambria Math"/>
                        </a:rPr>
                        <m:t>.(−</m:t>
                      </m:r>
                      <m:r>
                        <a:rPr lang="es-AR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𝒑</m:t>
                      </m:r>
                      <m:r>
                        <a:rPr lang="es-AR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s-AR" sz="2400" b="1" dirty="0">
                  <a:ea typeface="Cambria Math"/>
                </a:endParaRPr>
              </a:p>
              <a:p>
                <a:endParaRPr lang="es-AR" sz="2400" dirty="0" smtClean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s-AR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s-AR" sz="2400" b="0" i="1" smtClean="0">
                            <a:latin typeface="Cambria Math"/>
                          </a:rPr>
                          <m:t>𝐴</m:t>
                        </m:r>
                      </m:e>
                      <m:sup>
                        <m:r>
                          <a:rPr lang="es-AR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s-AR" sz="2400" b="0" i="1" smtClean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s-AR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s-AR" sz="2400" b="0" i="1" smtClean="0">
                            <a:latin typeface="Cambria Math"/>
                          </a:rPr>
                          <m:t>𝐵</m:t>
                        </m:r>
                      </m:e>
                      <m:sup>
                        <m:r>
                          <a:rPr lang="es-AR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s-AR" sz="24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s-AR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s-AR" sz="2400" b="0" i="1" smtClean="0">
                            <a:latin typeface="Cambria Math"/>
                          </a:rPr>
                          <m:t>𝑘</m:t>
                        </m:r>
                      </m:e>
                      <m:sup>
                        <m:r>
                          <a:rPr lang="es-AR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s-AR" sz="2400" dirty="0" smtClean="0"/>
              </a:p>
              <a:p>
                <a:pPr marL="109728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s-AR" sz="2800" b="1" i="1" smtClean="0">
                            <a:solidFill>
                              <a:srgbClr val="00B05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s-AR" sz="2800" b="1" i="1" smtClean="0">
                            <a:solidFill>
                              <a:srgbClr val="00B05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𝑨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s-AR" sz="2800" b="1" i="1" smtClean="0">
                                <a:solidFill>
                                  <a:srgbClr val="00B05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s-AR" sz="2800" b="1" i="1" smtClean="0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s-AR" sz="2800" b="1" i="1" smtClean="0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𝑨</m:t>
                                </m:r>
                              </m:e>
                              <m:sup>
                                <m:r>
                                  <a:rPr lang="es-AR" sz="2800" b="1" i="1" smtClean="0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s-AR" sz="2800" b="1" i="1" smtClean="0">
                                <a:solidFill>
                                  <a:srgbClr val="00B05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s-AR" sz="2800" b="1" i="1" smtClean="0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s-AR" sz="2800" b="1" i="1" smtClean="0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𝑩</m:t>
                                </m:r>
                              </m:e>
                              <m:sup>
                                <m:r>
                                  <a:rPr lang="es-AR" sz="2800" b="1" i="1" smtClean="0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s-AR" sz="28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.</m:t>
                    </m:r>
                    <m:r>
                      <a:rPr lang="es-AR" sz="28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𝒙</m:t>
                    </m:r>
                    <m:r>
                      <a:rPr lang="es-AR" sz="28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s-AR" sz="2800" b="1" i="1">
                            <a:solidFill>
                              <a:srgbClr val="00B05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s-AR" sz="2800" b="1" i="1" smtClean="0">
                            <a:solidFill>
                              <a:srgbClr val="00B05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𝑩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s-AR" sz="2800" b="1" i="1">
                                <a:solidFill>
                                  <a:srgbClr val="00B05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𝑨</m:t>
                                </m:r>
                              </m:e>
                              <m:sup>
                                <m: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s-AR" sz="2800" b="1" i="1">
                                <a:solidFill>
                                  <a:srgbClr val="00B05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𝑩</m:t>
                                </m:r>
                              </m:e>
                              <m:sup>
                                <m: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s-AR" sz="28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.</m:t>
                    </m:r>
                    <m:r>
                      <a:rPr lang="es-AR" sz="28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𝒚</m:t>
                    </m:r>
                    <m:r>
                      <a:rPr lang="es-AR" sz="28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s-AR" sz="2800" b="1" i="1">
                            <a:solidFill>
                              <a:srgbClr val="00B05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s-AR" sz="2800" b="1" i="1" smtClean="0">
                            <a:solidFill>
                              <a:srgbClr val="00B05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𝑪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s-AR" sz="2800" b="1" i="1">
                                <a:solidFill>
                                  <a:srgbClr val="00B05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𝑨</m:t>
                                </m:r>
                              </m:e>
                              <m:sup>
                                <m: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s-AR" sz="2800" b="1" i="1">
                                <a:solidFill>
                                  <a:srgbClr val="00B05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𝑩</m:t>
                                </m:r>
                              </m:e>
                              <m:sup>
                                <m:r>
                                  <a:rPr lang="es-AR" sz="2800" b="1" i="1">
                                    <a:solidFill>
                                      <a:srgbClr val="00B050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s-AR" sz="28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=</m:t>
                    </m:r>
                    <m:r>
                      <a:rPr lang="es-AR" sz="28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𝟎</m:t>
                    </m:r>
                  </m:oMath>
                </a14:m>
                <a:r>
                  <a:rPr lang="es-AR" sz="28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</a:p>
              <a:p>
                <a:endParaRPr lang="es-AR" sz="2400" dirty="0"/>
              </a:p>
            </p:txBody>
          </p:sp>
        </mc:Choice>
        <mc:Fallback>
          <p:sp>
            <p:nvSpPr>
              <p:cNvPr id="2" name="1 Marcador de contenido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35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803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6 Conector recto de flecha"/>
          <p:cNvCxnSpPr/>
          <p:nvPr/>
        </p:nvCxnSpPr>
        <p:spPr>
          <a:xfrm flipV="1">
            <a:off x="1042988" y="4724400"/>
            <a:ext cx="0" cy="1008063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1042988" y="5732463"/>
            <a:ext cx="1081087" cy="0"/>
          </a:xfrm>
          <a:prstGeom prst="straightConnector1">
            <a:avLst/>
          </a:prstGeom>
          <a:ln w="38100">
            <a:solidFill>
              <a:srgbClr val="00B05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H="1">
            <a:off x="468313" y="5732463"/>
            <a:ext cx="574675" cy="649287"/>
          </a:xfrm>
          <a:prstGeom prst="straightConnector1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flipV="1">
            <a:off x="1692275" y="3213100"/>
            <a:ext cx="6119813" cy="1295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flipH="1">
            <a:off x="4829175" y="1628775"/>
            <a:ext cx="20638" cy="0"/>
          </a:xfrm>
          <a:prstGeom prst="line">
            <a:avLst/>
          </a:prstGeom>
          <a:ln w="0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5" name="56 Objeto"/>
          <p:cNvGraphicFramePr>
            <a:graphicFrameLocks noChangeAspect="1"/>
          </p:cNvGraphicFramePr>
          <p:nvPr/>
        </p:nvGraphicFramePr>
        <p:xfrm>
          <a:off x="4679950" y="1108075"/>
          <a:ext cx="30003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3" imgW="152268" imgH="164957" progId="Equation.DSMT4">
                  <p:embed/>
                </p:oleObj>
              </mc:Choice>
              <mc:Fallback>
                <p:oleObj name="Equation" r:id="rId3" imgW="152268" imgH="16495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1108075"/>
                        <a:ext cx="300038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60 Objeto"/>
          <p:cNvGraphicFramePr>
            <a:graphicFrameLocks noChangeAspect="1"/>
          </p:cNvGraphicFramePr>
          <p:nvPr/>
        </p:nvGraphicFramePr>
        <p:xfrm>
          <a:off x="7334250" y="2986088"/>
          <a:ext cx="223838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5" imgW="114102" imgH="126780" progId="Equation.DSMT4">
                  <p:embed/>
                </p:oleObj>
              </mc:Choice>
              <mc:Fallback>
                <p:oleObj name="Equation" r:id="rId5" imgW="114102" imgH="1267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0" y="2986088"/>
                        <a:ext cx="223838" cy="25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62 CuadroTexto"/>
          <p:cNvSpPr txBox="1">
            <a:spLocks noChangeArrowheads="1"/>
          </p:cNvSpPr>
          <p:nvPr/>
        </p:nvSpPr>
        <p:spPr bwMode="auto">
          <a:xfrm>
            <a:off x="1633538" y="333375"/>
            <a:ext cx="587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s-AR" sz="3200" b="1"/>
              <a:t>Distancia de un Punto a una recta</a:t>
            </a:r>
          </a:p>
        </p:txBody>
      </p:sp>
      <p:sp>
        <p:nvSpPr>
          <p:cNvPr id="2058" name="63 CuadroTexto"/>
          <p:cNvSpPr txBox="1">
            <a:spLocks noChangeArrowheads="1"/>
          </p:cNvSpPr>
          <p:nvPr/>
        </p:nvSpPr>
        <p:spPr bwMode="auto">
          <a:xfrm>
            <a:off x="107950" y="982663"/>
            <a:ext cx="4195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/>
              <a:t>Tenemos un punto </a:t>
            </a:r>
            <a:r>
              <a:rPr lang="es-AR" b="1"/>
              <a:t>P</a:t>
            </a:r>
            <a:r>
              <a:rPr lang="es-AR"/>
              <a:t> de coordenadas </a:t>
            </a:r>
            <a:r>
              <a:rPr lang="es-AR" b="1"/>
              <a:t>(x;y)</a:t>
            </a:r>
            <a:r>
              <a:rPr lang="es-AR"/>
              <a:t>.</a:t>
            </a:r>
          </a:p>
          <a:p>
            <a:pPr eaLnBrk="1" hangingPunct="1"/>
            <a:r>
              <a:rPr lang="es-AR"/>
              <a:t>Una recta </a:t>
            </a:r>
            <a:r>
              <a:rPr lang="es-AR" b="1"/>
              <a:t>r </a:t>
            </a:r>
            <a:r>
              <a:rPr lang="es-AR"/>
              <a:t>de ecuación </a:t>
            </a:r>
            <a:r>
              <a:rPr lang="es-AR" b="1"/>
              <a:t>Ax+By+C=0</a:t>
            </a:r>
          </a:p>
          <a:p>
            <a:pPr eaLnBrk="1" hangingPunct="1"/>
            <a:r>
              <a:rPr lang="es-AR"/>
              <a:t>Y queremos determinar la distancia </a:t>
            </a:r>
            <a:r>
              <a:rPr lang="es-AR" b="1"/>
              <a:t>d</a:t>
            </a:r>
          </a:p>
        </p:txBody>
      </p:sp>
      <p:sp>
        <p:nvSpPr>
          <p:cNvPr id="2059" name="64 CuadroTexto"/>
          <p:cNvSpPr txBox="1">
            <a:spLocks noChangeArrowheads="1"/>
          </p:cNvSpPr>
          <p:nvPr/>
        </p:nvSpPr>
        <p:spPr bwMode="auto">
          <a:xfrm>
            <a:off x="6876256" y="993502"/>
            <a:ext cx="150329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 u="sng" dirty="0"/>
              <a:t>Datos</a:t>
            </a:r>
            <a:r>
              <a:rPr lang="es-AR" dirty="0"/>
              <a:t>:</a:t>
            </a:r>
          </a:p>
          <a:p>
            <a:pPr eaLnBrk="1" hangingPunct="1"/>
            <a:r>
              <a:rPr lang="es-AR" b="1" dirty="0"/>
              <a:t>P</a:t>
            </a:r>
            <a:r>
              <a:rPr lang="es-AR" dirty="0"/>
              <a:t> </a:t>
            </a:r>
            <a:r>
              <a:rPr lang="es-AR" b="1" dirty="0"/>
              <a:t>(</a:t>
            </a:r>
            <a:r>
              <a:rPr lang="es-AR" b="1" dirty="0" err="1"/>
              <a:t>x;y</a:t>
            </a:r>
            <a:r>
              <a:rPr lang="es-AR" b="1" dirty="0"/>
              <a:t>)</a:t>
            </a:r>
            <a:endParaRPr lang="es-AR" dirty="0"/>
          </a:p>
          <a:p>
            <a:pPr eaLnBrk="1" hangingPunct="1"/>
            <a:r>
              <a:rPr lang="es-AR" b="1" dirty="0"/>
              <a:t>r </a:t>
            </a:r>
            <a:r>
              <a:rPr lang="es-AR" b="1" dirty="0" smtClean="0"/>
              <a:t>:</a:t>
            </a:r>
            <a:r>
              <a:rPr lang="es-AR" dirty="0" smtClean="0"/>
              <a:t> </a:t>
            </a:r>
            <a:r>
              <a:rPr lang="es-AR" b="1" dirty="0" err="1"/>
              <a:t>Ax+By+C</a:t>
            </a:r>
            <a:r>
              <a:rPr lang="es-AR" b="1" dirty="0"/>
              <a:t>=0</a:t>
            </a:r>
          </a:p>
        </p:txBody>
      </p:sp>
      <p:cxnSp>
        <p:nvCxnSpPr>
          <p:cNvPr id="66" name="65 Conector recto"/>
          <p:cNvCxnSpPr/>
          <p:nvPr/>
        </p:nvCxnSpPr>
        <p:spPr>
          <a:xfrm flipH="1" flipV="1">
            <a:off x="4838700" y="1628775"/>
            <a:ext cx="596900" cy="2087563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61" name="66 Objeto"/>
          <p:cNvGraphicFramePr>
            <a:graphicFrameLocks noChangeAspect="1"/>
          </p:cNvGraphicFramePr>
          <p:nvPr/>
        </p:nvGraphicFramePr>
        <p:xfrm>
          <a:off x="5126038" y="2386013"/>
          <a:ext cx="27463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7" imgW="139579" imgH="177646" progId="Equation.DSMT4">
                  <p:embed/>
                </p:oleObj>
              </mc:Choice>
              <mc:Fallback>
                <p:oleObj name="Equation" r:id="rId7" imgW="139579" imgH="1776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6038" y="2386013"/>
                        <a:ext cx="274637" cy="35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029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6 Conector recto de flecha"/>
          <p:cNvCxnSpPr/>
          <p:nvPr/>
        </p:nvCxnSpPr>
        <p:spPr>
          <a:xfrm flipV="1">
            <a:off x="1042988" y="4724400"/>
            <a:ext cx="0" cy="1008063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1042988" y="5732463"/>
            <a:ext cx="1081087" cy="0"/>
          </a:xfrm>
          <a:prstGeom prst="straightConnector1">
            <a:avLst/>
          </a:prstGeom>
          <a:ln w="38100">
            <a:solidFill>
              <a:srgbClr val="00B05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H="1">
            <a:off x="468313" y="5732463"/>
            <a:ext cx="574675" cy="649287"/>
          </a:xfrm>
          <a:prstGeom prst="straightConnector1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flipV="1">
            <a:off x="1692275" y="3213100"/>
            <a:ext cx="6119813" cy="1295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 flipH="1">
            <a:off x="4829175" y="1628775"/>
            <a:ext cx="20638" cy="0"/>
          </a:xfrm>
          <a:prstGeom prst="line">
            <a:avLst/>
          </a:prstGeom>
          <a:ln w="0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 de flecha"/>
          <p:cNvCxnSpPr/>
          <p:nvPr/>
        </p:nvCxnSpPr>
        <p:spPr>
          <a:xfrm flipH="1" flipV="1">
            <a:off x="6084888" y="3035300"/>
            <a:ext cx="142875" cy="503238"/>
          </a:xfrm>
          <a:prstGeom prst="straightConnector1">
            <a:avLst/>
          </a:prstGeom>
          <a:ln w="12700">
            <a:solidFill>
              <a:srgbClr val="7030A0"/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48 Conector recto"/>
          <p:cNvCxnSpPr/>
          <p:nvPr/>
        </p:nvCxnSpPr>
        <p:spPr>
          <a:xfrm flipH="1">
            <a:off x="2339975" y="4221163"/>
            <a:ext cx="647700" cy="152400"/>
          </a:xfrm>
          <a:prstGeom prst="line">
            <a:avLst/>
          </a:prstGeom>
          <a:ln w="0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81" name="54 Objeto"/>
          <p:cNvGraphicFramePr>
            <a:graphicFrameLocks noChangeAspect="1"/>
          </p:cNvGraphicFramePr>
          <p:nvPr/>
        </p:nvGraphicFramePr>
        <p:xfrm>
          <a:off x="6127750" y="2822575"/>
          <a:ext cx="2508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3" imgW="126780" imgH="215526" progId="Equation.DSMT4">
                  <p:embed/>
                </p:oleObj>
              </mc:Choice>
              <mc:Fallback>
                <p:oleObj name="Equation" r:id="rId3" imgW="126780" imgH="21552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50" y="2822575"/>
                        <a:ext cx="25082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" name="56 Objeto"/>
          <p:cNvGraphicFramePr>
            <a:graphicFrameLocks noChangeAspect="1"/>
          </p:cNvGraphicFramePr>
          <p:nvPr/>
        </p:nvGraphicFramePr>
        <p:xfrm>
          <a:off x="4679950" y="1108075"/>
          <a:ext cx="30003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5" imgW="152268" imgH="164957" progId="Equation.DSMT4">
                  <p:embed/>
                </p:oleObj>
              </mc:Choice>
              <mc:Fallback>
                <p:oleObj name="Equation" r:id="rId5" imgW="152268" imgH="16495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1108075"/>
                        <a:ext cx="300038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3" name="57 Objeto"/>
          <p:cNvGraphicFramePr>
            <a:graphicFrameLocks noChangeAspect="1"/>
          </p:cNvGraphicFramePr>
          <p:nvPr/>
        </p:nvGraphicFramePr>
        <p:xfrm>
          <a:off x="1962150" y="3863975"/>
          <a:ext cx="3238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7" imgW="165028" imgH="228501" progId="Equation.DSMT4">
                  <p:embed/>
                </p:oleObj>
              </mc:Choice>
              <mc:Fallback>
                <p:oleObj name="Equation" r:id="rId7" imgW="165028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2150" y="3863975"/>
                        <a:ext cx="323850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4" name="60 Objeto"/>
          <p:cNvGraphicFramePr>
            <a:graphicFrameLocks noChangeAspect="1"/>
          </p:cNvGraphicFramePr>
          <p:nvPr/>
        </p:nvGraphicFramePr>
        <p:xfrm>
          <a:off x="7334250" y="2986088"/>
          <a:ext cx="223838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9" imgW="114102" imgH="126780" progId="Equation.DSMT4">
                  <p:embed/>
                </p:oleObj>
              </mc:Choice>
              <mc:Fallback>
                <p:oleObj name="Equation" r:id="rId9" imgW="114102" imgH="1267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0" y="2986088"/>
                        <a:ext cx="223838" cy="25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5" name="15 CuadroTexto"/>
          <p:cNvSpPr txBox="1">
            <a:spLocks noChangeArrowheads="1"/>
          </p:cNvSpPr>
          <p:nvPr/>
        </p:nvSpPr>
        <p:spPr bwMode="auto">
          <a:xfrm>
            <a:off x="1633538" y="333375"/>
            <a:ext cx="587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s-AR" sz="3200" b="1"/>
              <a:t>Distancia de un Punto a una recta</a:t>
            </a:r>
          </a:p>
        </p:txBody>
      </p:sp>
      <p:sp>
        <p:nvSpPr>
          <p:cNvPr id="17" name="16 CuadroTexto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7505" y="982469"/>
            <a:ext cx="3888432" cy="923330"/>
          </a:xfrm>
          <a:prstGeom prst="rect">
            <a:avLst/>
          </a:prstGeom>
          <a:blipFill rotWithShape="1">
            <a:blip r:embed="rId11"/>
            <a:stretch>
              <a:fillRect l="-1411" t="-3289" r="-1097" b="-9211"/>
            </a:stretch>
          </a:blipFill>
        </p:spPr>
        <p:txBody>
          <a:bodyPr/>
          <a:lstStyle/>
          <a:p>
            <a:pPr>
              <a:defRPr/>
            </a:pPr>
            <a:r>
              <a:rPr lang="es-AR">
                <a:noFill/>
              </a:rPr>
              <a:t> </a:t>
            </a:r>
          </a:p>
        </p:txBody>
      </p:sp>
      <p:sp>
        <p:nvSpPr>
          <p:cNvPr id="3087" name="18 CuadroTexto"/>
          <p:cNvSpPr txBox="1">
            <a:spLocks noChangeArrowheads="1"/>
          </p:cNvSpPr>
          <p:nvPr/>
        </p:nvSpPr>
        <p:spPr bwMode="auto">
          <a:xfrm>
            <a:off x="6876256" y="1065510"/>
            <a:ext cx="150329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AR" u="sng" dirty="0"/>
              <a:t>Datos</a:t>
            </a:r>
            <a:r>
              <a:rPr lang="es-AR" dirty="0"/>
              <a:t>:</a:t>
            </a:r>
          </a:p>
          <a:p>
            <a:pPr eaLnBrk="1" hangingPunct="1"/>
            <a:r>
              <a:rPr lang="es-AR" b="1" dirty="0"/>
              <a:t>P</a:t>
            </a:r>
            <a:r>
              <a:rPr lang="es-AR" dirty="0"/>
              <a:t> </a:t>
            </a:r>
            <a:r>
              <a:rPr lang="es-AR" b="1" dirty="0"/>
              <a:t>(</a:t>
            </a:r>
            <a:r>
              <a:rPr lang="es-AR" b="1" dirty="0" err="1"/>
              <a:t>x;y</a:t>
            </a:r>
            <a:r>
              <a:rPr lang="es-AR" b="1" dirty="0"/>
              <a:t>)</a:t>
            </a:r>
            <a:endParaRPr lang="es-AR" dirty="0"/>
          </a:p>
          <a:p>
            <a:pPr eaLnBrk="1" hangingPunct="1"/>
            <a:r>
              <a:rPr lang="es-AR" b="1" dirty="0"/>
              <a:t>r </a:t>
            </a:r>
            <a:r>
              <a:rPr lang="es-AR" b="1" dirty="0" smtClean="0"/>
              <a:t>:</a:t>
            </a:r>
            <a:r>
              <a:rPr lang="es-AR" dirty="0" smtClean="0"/>
              <a:t> </a:t>
            </a:r>
            <a:r>
              <a:rPr lang="es-AR" b="1" dirty="0" err="1"/>
              <a:t>Ax+By+C</a:t>
            </a:r>
            <a:r>
              <a:rPr lang="es-AR" b="1" dirty="0"/>
              <a:t>=0</a:t>
            </a:r>
          </a:p>
        </p:txBody>
      </p:sp>
      <p:sp>
        <p:nvSpPr>
          <p:cNvPr id="3" name="2 CuadroTexto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9512" y="1905799"/>
            <a:ext cx="3024336" cy="1200329"/>
          </a:xfrm>
          <a:prstGeom prst="rect">
            <a:avLst/>
          </a:prstGeom>
          <a:blipFill rotWithShape="1">
            <a:blip r:embed="rId12"/>
            <a:stretch>
              <a:fillRect l="-1610" t="-2538" r="-2414" b="-7107"/>
            </a:stretch>
          </a:blipFill>
        </p:spPr>
        <p:txBody>
          <a:bodyPr/>
          <a:lstStyle/>
          <a:p>
            <a:pPr>
              <a:defRPr/>
            </a:pPr>
            <a:r>
              <a:rPr lang="es-AR">
                <a:noFill/>
              </a:rPr>
              <a:t> </a:t>
            </a:r>
          </a:p>
        </p:txBody>
      </p:sp>
      <p:cxnSp>
        <p:nvCxnSpPr>
          <p:cNvPr id="21" name="20 Conector recto"/>
          <p:cNvCxnSpPr/>
          <p:nvPr/>
        </p:nvCxnSpPr>
        <p:spPr>
          <a:xfrm flipH="1" flipV="1">
            <a:off x="4838700" y="1628775"/>
            <a:ext cx="596900" cy="2087563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90" name="21 Objeto"/>
          <p:cNvGraphicFramePr>
            <a:graphicFrameLocks noChangeAspect="1"/>
          </p:cNvGraphicFramePr>
          <p:nvPr/>
        </p:nvGraphicFramePr>
        <p:xfrm>
          <a:off x="5126038" y="2386013"/>
          <a:ext cx="27463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13" imgW="139579" imgH="177646" progId="Equation.DSMT4">
                  <p:embed/>
                </p:oleObj>
              </mc:Choice>
              <mc:Fallback>
                <p:oleObj name="Equation" r:id="rId13" imgW="139579" imgH="1776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6038" y="2386013"/>
                        <a:ext cx="274637" cy="35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083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yacencia">
  <a:themeElements>
    <a:clrScheme name="Adyacencia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yacencia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7603207</TotalTime>
  <Words>1009</Words>
  <Application>Microsoft Office PowerPoint</Application>
  <PresentationFormat>Presentación en pantalla (4:3)</PresentationFormat>
  <Paragraphs>111</Paragraphs>
  <Slides>13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5" baseType="lpstr">
      <vt:lpstr>Adyacencia</vt:lpstr>
      <vt:lpstr>Equation</vt:lpstr>
      <vt:lpstr>La recta en R^2</vt:lpstr>
      <vt:lpstr>Ángulo entre rectas</vt:lpstr>
      <vt:lpstr>Ecuación de la recta con un punto y la pendiente</vt:lpstr>
      <vt:lpstr>Ecuación de la recta que pasa por dos puntos</vt:lpstr>
      <vt:lpstr>Forma segmentaria</vt:lpstr>
      <vt:lpstr>Forma normal </vt:lpstr>
      <vt:lpstr>Equivalencia entre forma normal y general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Luffi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recta en R^2</dc:title>
  <dc:creator>Luffi</dc:creator>
  <cp:lastModifiedBy>Luffi</cp:lastModifiedBy>
  <cp:revision>10</cp:revision>
  <dcterms:created xsi:type="dcterms:W3CDTF">2002-01-01T03:03:13Z</dcterms:created>
  <dcterms:modified xsi:type="dcterms:W3CDTF">2016-06-16T06:20:19Z</dcterms:modified>
</cp:coreProperties>
</file>