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6" r:id="rId2"/>
    <p:sldId id="257" r:id="rId3"/>
    <p:sldId id="260" r:id="rId4"/>
    <p:sldId id="262" r:id="rId5"/>
    <p:sldId id="263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5" d="100"/>
          <a:sy n="75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3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59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71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402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75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31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5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76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4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7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4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67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96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86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2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5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171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t-br/foto/cara-coberto-depressao-homem-1556716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hyperlink" Target="https://pxhere.com/pt/photo/912527" TargetMode="External"/><Relationship Id="rId7" Type="http://schemas.openxmlformats.org/officeDocument/2006/relationships/hyperlink" Target="https://www.flickr.com/photos/susyna/3513907366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hyperlink" Target="https://www.blogdopaulus.com/2017/03/guiabluelight.html?m=1" TargetMode="External"/><Relationship Id="rId4" Type="http://schemas.openxmlformats.org/officeDocument/2006/relationships/image" Target="../media/image4.jpg"/><Relationship Id="rId9" Type="http://schemas.openxmlformats.org/officeDocument/2006/relationships/hyperlink" Target="https://pxhere.com/pt/photo/12471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artic.com.br/__maahh__/desenho-jogo/apocalypto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photos/pregnant-woman-pregnancy-2404020/" TargetMode="External"/><Relationship Id="rId3" Type="http://schemas.openxmlformats.org/officeDocument/2006/relationships/image" Target="../media/image10.jpg"/><Relationship Id="rId7" Type="http://schemas.openxmlformats.org/officeDocument/2006/relationships/image" Target="../media/image12.jpg"/><Relationship Id="rId2" Type="http://schemas.openxmlformats.org/officeDocument/2006/relationships/hyperlink" Target="https://psicoter.com.br/tipos-de-depressa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iki/File:Sad_Grandma.jpg" TargetMode="External"/><Relationship Id="rId5" Type="http://schemas.openxmlformats.org/officeDocument/2006/relationships/image" Target="../media/image11.jpg"/><Relationship Id="rId4" Type="http://schemas.openxmlformats.org/officeDocument/2006/relationships/hyperlink" Target="https://passeissoadiante.blogspot.com/201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leriorosso.com/2016/06/02/cosa-sono-gli-antidepressivi-informazioni/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exels.com/pt-br/video/analise-pesquisa-compromisso-consulta-5234724/" TargetMode="Externa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A955C-58C3-4F66-85CE-486104E40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399" y="2378868"/>
            <a:ext cx="4500731" cy="830263"/>
          </a:xfrm>
        </p:spPr>
        <p:txBody>
          <a:bodyPr/>
          <a:lstStyle/>
          <a:p>
            <a:r>
              <a:rPr lang="pt-BR" dirty="0">
                <a:latin typeface="Cooper Black" panose="0208090404030B020404" pitchFamily="18" charset="0"/>
              </a:rPr>
              <a:t>depressão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70B26C-A2B1-4EF3-BB18-441AA1386B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4198" y="5468938"/>
            <a:ext cx="3129131" cy="1655762"/>
          </a:xfrm>
        </p:spPr>
        <p:txBody>
          <a:bodyPr/>
          <a:lstStyle/>
          <a:p>
            <a:r>
              <a:rPr lang="pt-BR" dirty="0">
                <a:latin typeface="Cooper Black" panose="0208090404030B020404" pitchFamily="18" charset="0"/>
              </a:rPr>
              <a:t>Milena Elizabeth </a:t>
            </a:r>
          </a:p>
          <a:p>
            <a:r>
              <a:rPr lang="pt-BR" dirty="0" err="1">
                <a:latin typeface="Cooper Black" panose="0208090404030B020404" pitchFamily="18" charset="0"/>
              </a:rPr>
              <a:t>Enf</a:t>
            </a:r>
            <a:r>
              <a:rPr lang="pt-BR" dirty="0">
                <a:latin typeface="Cooper Black" panose="0208090404030B020404" pitchFamily="18" charset="0"/>
              </a:rPr>
              <a:t> – 12</a:t>
            </a:r>
          </a:p>
        </p:txBody>
      </p:sp>
    </p:spTree>
    <p:extLst>
      <p:ext uri="{BB962C8B-B14F-4D97-AF65-F5344CB8AC3E}">
        <p14:creationId xmlns:p14="http://schemas.microsoft.com/office/powerpoint/2010/main" val="3880714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B1D78D-459B-4434-9AA3-9EB7A7AC6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é a depressão?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6477ED-7219-4849-86BD-5E064561E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795" y="2705099"/>
            <a:ext cx="5842605" cy="3421257"/>
          </a:xfrm>
        </p:spPr>
        <p:txBody>
          <a:bodyPr/>
          <a:lstStyle/>
          <a:p>
            <a:r>
              <a:rPr lang="pt-BR" b="1" dirty="0"/>
              <a:t>A depressão</a:t>
            </a:r>
            <a:r>
              <a:rPr lang="pt-BR" dirty="0"/>
              <a:t> é um transtorno mental que se caracteriza por uma combinação de sintomas emocionais, cognitivos e físicos. Ela vai além de sentimentos momentâneos de tristeza, afetando a vida cotidiana de maneira significativa.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55AEA62-8053-4855-90D4-363814CADA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-636" r="21423" b="636"/>
          <a:stretch/>
        </p:blipFill>
        <p:spPr>
          <a:xfrm>
            <a:off x="6886661" y="2064411"/>
            <a:ext cx="4380895" cy="375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690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B69372-AC7C-4654-BBC3-A7498FCB1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09" y="-199270"/>
            <a:ext cx="10353761" cy="1326321"/>
          </a:xfrm>
        </p:spPr>
        <p:txBody>
          <a:bodyPr/>
          <a:lstStyle/>
          <a:p>
            <a:r>
              <a:rPr lang="pt-BR" dirty="0"/>
              <a:t>Sintomas da depressão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150FD7-E1A8-41B1-8897-F5728510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95" y="960242"/>
            <a:ext cx="6197599" cy="556755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pt-BR" sz="1800" b="1" i="0" dirty="0">
                <a:effectLst/>
                <a:latin typeface="Rubik"/>
              </a:rPr>
              <a:t>1. Sensação de vazio ou tristeza;</a:t>
            </a:r>
          </a:p>
          <a:p>
            <a:pPr marL="0" indent="0" algn="l">
              <a:buNone/>
            </a:pPr>
            <a:endParaRPr lang="pt-BR" sz="1800" b="1" i="0" dirty="0">
              <a:effectLst/>
              <a:latin typeface="Rubik"/>
            </a:endParaRPr>
          </a:p>
          <a:p>
            <a:pPr marL="0" indent="0">
              <a:buNone/>
            </a:pPr>
            <a:r>
              <a:rPr lang="pt-BR" sz="1800" dirty="0">
                <a:solidFill>
                  <a:schemeClr val="tx2"/>
                </a:solidFill>
              </a:rPr>
              <a:t>2. Sentimento de inutilidade;</a:t>
            </a: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-BR" sz="1800" dirty="0">
                <a:solidFill>
                  <a:schemeClr val="tx2"/>
                </a:solidFill>
              </a:rPr>
              <a:t>3. Mudanças de Humor;</a:t>
            </a: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-BR" sz="1800" dirty="0">
                <a:solidFill>
                  <a:schemeClr val="tx2"/>
                </a:solidFill>
              </a:rPr>
              <a:t>4. Falta de energia e Cansaço Constante;</a:t>
            </a: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-BR" sz="1800" dirty="0">
                <a:solidFill>
                  <a:schemeClr val="tx2"/>
                </a:solidFill>
              </a:rPr>
              <a:t>5. Irritabilidade;</a:t>
            </a: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-BR" sz="1800" dirty="0">
                <a:solidFill>
                  <a:schemeClr val="tx2"/>
                </a:solidFill>
              </a:rPr>
              <a:t>6. Problemas de Sono;</a:t>
            </a: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-BR" sz="1800" dirty="0">
              <a:solidFill>
                <a:schemeClr val="tx2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34C47C3-4703-446E-BE55-E12B09CDE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97711" y="960242"/>
            <a:ext cx="2536164" cy="227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3F44E77-11EF-4E5B-BEA1-2226326D85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4434" r="11937"/>
          <a:stretch/>
        </p:blipFill>
        <p:spPr>
          <a:xfrm>
            <a:off x="9133956" y="1332352"/>
            <a:ext cx="2654905" cy="200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4AA495D-F770-402E-8732-623187973D0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l="10042" t="5277"/>
          <a:stretch/>
        </p:blipFill>
        <p:spPr>
          <a:xfrm>
            <a:off x="6066724" y="3444362"/>
            <a:ext cx="2716212" cy="2878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1D8046E-AE9A-4021-8E4E-BD881CD073D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l="13012" r="9275"/>
          <a:stretch/>
        </p:blipFill>
        <p:spPr>
          <a:xfrm>
            <a:off x="9271000" y="3968482"/>
            <a:ext cx="2654905" cy="2559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97600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BC76F-4F19-4AE8-AFE3-EB6E96B7B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595" y="-98822"/>
            <a:ext cx="10353761" cy="1326321"/>
          </a:xfrm>
        </p:spPr>
        <p:txBody>
          <a:bodyPr/>
          <a:lstStyle/>
          <a:p>
            <a:r>
              <a:rPr lang="pt-BR" dirty="0"/>
              <a:t>Causas da depressão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36C2E9-6B4A-440F-8A28-67A9FCFB7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221" y="1272760"/>
            <a:ext cx="3620105" cy="43124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t-BR" sz="6400" b="1" dirty="0">
                <a:latin typeface="Georgia" panose="02040502050405020303" pitchFamily="18" charset="0"/>
              </a:rPr>
              <a:t>Fatores Biológicos :</a:t>
            </a:r>
            <a:endParaRPr lang="pt-BR" sz="6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6400" b="1" dirty="0"/>
              <a:t>Genética:</a:t>
            </a:r>
            <a:r>
              <a:rPr lang="pt-BR" sz="6400" dirty="0"/>
              <a:t> Se há histórico de depressão na família, o risco de desenvolver a doença aumenta. Estudos mostram que a hereditariedade pode ter um papel significativo.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6400" b="1" dirty="0"/>
              <a:t>Desequilíbrios Químicos no Cérebro:</a:t>
            </a:r>
            <a:r>
              <a:rPr lang="pt-BR" sz="6400" dirty="0"/>
              <a:t> Alterações nos níveis de neurotransmissores, como serotonina, dopamina e norepinefrina, podem afetar o humor e a regulação emocional.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6400" b="1" dirty="0"/>
              <a:t>Condições de Saúde:</a:t>
            </a:r>
            <a:r>
              <a:rPr lang="pt-BR" sz="6400" dirty="0"/>
              <a:t> Doenças crônicas (como diabetes, câncer e doenças cardíacas) e problemas hormonais (como distúrbios da tireoide) podem contribuir para o desenvolvimento da depressão.</a:t>
            </a:r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C40636A-6D61-4E7C-8D92-D1C5CA1FD059}"/>
              </a:ext>
            </a:extLst>
          </p:cNvPr>
          <p:cNvSpPr txBox="1"/>
          <p:nvPr/>
        </p:nvSpPr>
        <p:spPr>
          <a:xfrm>
            <a:off x="4910515" y="1227499"/>
            <a:ext cx="351257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latin typeface="Georgia" panose="02040502050405020303" pitchFamily="18" charset="0"/>
              </a:rPr>
              <a:t>Fatores Psicológicos :</a:t>
            </a:r>
          </a:p>
          <a:p>
            <a:endParaRPr lang="pt-BR" sz="1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1600" b="1" dirty="0"/>
              <a:t>  Trauma e Estresse:</a:t>
            </a:r>
            <a:r>
              <a:rPr lang="pt-BR" sz="1600" dirty="0"/>
              <a:t> Experiências traumáticas, como abuso físico ou emocional, perda de um ente querido ou eventos estressantes (como divórcio ou desemprego), podem ser gatilhos para a depressão.</a:t>
            </a:r>
          </a:p>
          <a:p>
            <a:endParaRPr lang="pt-B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1600" b="1" dirty="0"/>
              <a:t>   Padrões de Pensamento:</a:t>
            </a:r>
            <a:r>
              <a:rPr lang="pt-BR" sz="1600" dirty="0"/>
              <a:t> Pessoas com tendências a pensamentos negativos, baixa autoestima ou pessimismo são mais vulneráveis à depressão.</a:t>
            </a:r>
          </a:p>
          <a:p>
            <a:endParaRPr lang="pt-B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1600" b="1" dirty="0"/>
              <a:t>   Transtornos de Ansiedade:</a:t>
            </a:r>
            <a:r>
              <a:rPr lang="pt-BR" sz="1600" dirty="0"/>
              <a:t> Muitas vezes, a depressão se apresenta junto a outros transtornos mentais, como ansiedade, o que pode intensificar os sintomas.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ECB248C2-2DDB-4DDB-A72E-7FB1441F5CC4}"/>
              </a:ext>
            </a:extLst>
          </p:cNvPr>
          <p:cNvSpPr txBox="1"/>
          <p:nvPr/>
        </p:nvSpPr>
        <p:spPr>
          <a:xfrm>
            <a:off x="9266280" y="1432323"/>
            <a:ext cx="23415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latin typeface="Georgia" panose="02040502050405020303" pitchFamily="18" charset="0"/>
              </a:rPr>
              <a:t>Fatores Sociais :</a:t>
            </a:r>
          </a:p>
          <a:p>
            <a:endParaRPr lang="pt-BR" sz="1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1600" b="1" dirty="0"/>
              <a:t>   Isolamento Social:</a:t>
            </a:r>
            <a:r>
              <a:rPr lang="pt-BR" sz="1600" dirty="0"/>
              <a:t> A falta de apoio social ou relacionamentos interpessoais saudáveis pode aumentar o risco de depressão.</a:t>
            </a:r>
          </a:p>
          <a:p>
            <a:endParaRPr lang="pt-BR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pt-BR" sz="1600" b="1" dirty="0"/>
              <a:t>   Condições de Vida:</a:t>
            </a:r>
            <a:r>
              <a:rPr lang="pt-BR" sz="1600" dirty="0"/>
              <a:t> Fatores como pobreza, condições de vida difíceis ou ambientes de trabalho estressantes podem contribuir para o desenvolvimento da doença.</a:t>
            </a:r>
          </a:p>
        </p:txBody>
      </p:sp>
      <p:pic>
        <p:nvPicPr>
          <p:cNvPr id="10" name="Gráfico 9" descr="Rosto triste com preenchimento sólido  com preenchimento sólido">
            <a:extLst>
              <a:ext uri="{FF2B5EF4-FFF2-40B4-BE49-F238E27FC236}">
                <a16:creationId xmlns:a16="http://schemas.microsoft.com/office/drawing/2014/main" id="{F7118B67-DD0A-4B95-A4DD-2C50D4545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2001" y="222074"/>
            <a:ext cx="588558" cy="58855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7197708A-B622-46B2-A9E4-19C5237C44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512412" y="59153"/>
            <a:ext cx="96553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499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B69372-AC7C-4654-BBC3-A7498FCB1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595" y="-165100"/>
            <a:ext cx="10353761" cy="1326321"/>
          </a:xfrm>
        </p:spPr>
        <p:txBody>
          <a:bodyPr/>
          <a:lstStyle/>
          <a:p>
            <a:r>
              <a:rPr lang="pt-BR" dirty="0"/>
              <a:t>Tipos de depressão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150FD7-E1A8-41B1-8897-F5728510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00" y="1161221"/>
            <a:ext cx="4960375" cy="19812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pt-BR" b="1" i="0" dirty="0">
                <a:effectLst/>
                <a:latin typeface="Open Sans" panose="020B0604020202020204" pitchFamily="34" charset="0"/>
              </a:rPr>
              <a:t>Depressão Maior (Clássica) ou Transtorno depressivo maior:</a:t>
            </a:r>
          </a:p>
          <a:p>
            <a:pPr marL="0" indent="0" algn="just">
              <a:buNone/>
            </a:pPr>
            <a:r>
              <a:rPr lang="pt-BR" b="0" i="0" dirty="0">
                <a:effectLst/>
                <a:latin typeface="Open Sans" panose="020B0604020202020204" pitchFamily="34" charset="0"/>
              </a:rPr>
              <a:t>Ao pensar nos sintomas depressivos, as pessoas tendem a se direcionar ao seu conhecimento da depressão clássica, que é a mais retratada ao redor do mundo,</a:t>
            </a:r>
            <a:r>
              <a:rPr lang="pt-BR" b="1" i="0" dirty="0">
                <a:effectLst/>
                <a:latin typeface="Open Sans" panose="020B0604020202020204" pitchFamily="34" charset="0"/>
              </a:rPr>
              <a:t> com episódios depressivos bem demarcados e aparentes.</a:t>
            </a:r>
            <a:endParaRPr lang="pt-BR" b="0" i="0" dirty="0">
              <a:effectLst/>
              <a:latin typeface="Open Sans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1D0644-EEAF-4444-A0E7-FB86BDD065A9}"/>
              </a:ext>
            </a:extLst>
          </p:cNvPr>
          <p:cNvSpPr txBox="1"/>
          <p:nvPr/>
        </p:nvSpPr>
        <p:spPr>
          <a:xfrm>
            <a:off x="139700" y="3232150"/>
            <a:ext cx="542555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i="0" dirty="0">
                <a:effectLst/>
                <a:latin typeface="Open Sans" panose="020B0606030504020204" pitchFamily="34" charset="0"/>
              </a:rPr>
              <a:t>Transtorno de Bipolaridade:</a:t>
            </a:r>
          </a:p>
          <a:p>
            <a:pPr algn="just"/>
            <a:r>
              <a:rPr lang="pt-BR" sz="1600" b="0" i="0" dirty="0">
                <a:effectLst/>
                <a:latin typeface="Open Sans" panose="020B0606030504020204" pitchFamily="34" charset="0"/>
              </a:rPr>
              <a:t>Ele costuma </a:t>
            </a:r>
            <a:r>
              <a:rPr lang="pt-BR" sz="1600" b="1" i="0" dirty="0">
                <a:effectLst/>
                <a:latin typeface="Open Sans" panose="020B0606030504020204" pitchFamily="34" charset="0"/>
              </a:rPr>
              <a:t>afetar o humor</a:t>
            </a:r>
            <a:r>
              <a:rPr lang="pt-BR" sz="1600" b="0" i="0" dirty="0">
                <a:effectLst/>
                <a:latin typeface="Open Sans" panose="020B0606030504020204" pitchFamily="34" charset="0"/>
              </a:rPr>
              <a:t>, deixando marcas específicas no psicológico da pessoa, além de </a:t>
            </a:r>
            <a:r>
              <a:rPr lang="pt-BR" sz="1600" b="1" i="0" dirty="0">
                <a:effectLst/>
                <a:latin typeface="Open Sans" panose="020B0606030504020204" pitchFamily="34" charset="0"/>
              </a:rPr>
              <a:t>variar de forma muito súbita</a:t>
            </a:r>
            <a:r>
              <a:rPr lang="pt-BR" sz="1600" b="0" i="0" dirty="0">
                <a:effectLst/>
                <a:latin typeface="Open Sans" panose="020B0606030504020204" pitchFamily="34" charset="0"/>
              </a:rPr>
              <a:t> nos estados emocionais que ela enfrenta ao longo do dia a dia.</a:t>
            </a:r>
          </a:p>
          <a:p>
            <a:br>
              <a:rPr lang="pt-BR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  <a:hlinkClick r:id="rId2"/>
              </a:rPr>
            </a:br>
            <a:endParaRPr lang="pt-BR" b="1" i="0" dirty="0">
              <a:solidFill>
                <a:srgbClr val="373435"/>
              </a:solidFill>
              <a:effectLst/>
              <a:latin typeface="Open Sans" panose="020B0606030504020204" pitchFamily="34" charset="0"/>
            </a:endParaRPr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C5F45B6-6097-4963-B158-53B3221214B2}"/>
              </a:ext>
            </a:extLst>
          </p:cNvPr>
          <p:cNvSpPr txBox="1"/>
          <p:nvPr/>
        </p:nvSpPr>
        <p:spPr>
          <a:xfrm>
            <a:off x="139700" y="4819616"/>
            <a:ext cx="6413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latin typeface="Open Sans" panose="020B0606030504020204" pitchFamily="34" charset="0"/>
              </a:rPr>
              <a:t>Depressão pós-parto:</a:t>
            </a:r>
          </a:p>
          <a:p>
            <a:r>
              <a:rPr lang="pt-BR" sz="1600" dirty="0">
                <a:latin typeface="Open Sans" panose="020B0606030504020204" pitchFamily="34" charset="0"/>
              </a:rPr>
              <a:t>A depressão </a:t>
            </a:r>
            <a:r>
              <a:rPr lang="pt-BR" sz="1600" b="0" i="0" dirty="0">
                <a:effectLst/>
                <a:latin typeface="Open Sans" panose="020B0606030504020204" pitchFamily="34" charset="0"/>
              </a:rPr>
              <a:t>pós-parto é um transtorno relacionado a pessoas grávidas que enfrentam um forte estresse após o período de gestação, seja por se sentirem incapazes de cuidar do bebê ou por não conseguirem se entender enquanto responsáveis da criança.</a:t>
            </a:r>
            <a:r>
              <a:rPr lang="pt-BR" sz="1600" b="1" dirty="0">
                <a:latin typeface="Open Sans" panose="020B0606030504020204" pitchFamily="34" charset="0"/>
              </a:rPr>
              <a:t> </a:t>
            </a:r>
            <a:endParaRPr lang="pt-BR" sz="1600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3D27256-C338-4010-BFFC-3F091C8CC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249378" y="2743200"/>
            <a:ext cx="2485421" cy="187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0AAEE7F-826D-4E96-A4F6-099387E4C1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553200" y="997779"/>
            <a:ext cx="2327228" cy="1745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CFF4068C-E44F-4986-937A-44EED57B4A3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805" t="20620" r="-805" b="15224"/>
          <a:stretch/>
        </p:blipFill>
        <p:spPr>
          <a:xfrm>
            <a:off x="6626746" y="4417719"/>
            <a:ext cx="2327228" cy="215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20746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CE7C15-40FA-4AA2-BAAD-4881F5A22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495" y="-186086"/>
            <a:ext cx="10353761" cy="1326321"/>
          </a:xfrm>
        </p:spPr>
        <p:txBody>
          <a:bodyPr/>
          <a:lstStyle/>
          <a:p>
            <a:r>
              <a:rPr lang="pt-BR" dirty="0"/>
              <a:t>Tratamento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83C0F4-A2E9-4219-9E09-CECA6B0EB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95" y="1255642"/>
            <a:ext cx="4534505" cy="16018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800" b="1" dirty="0"/>
              <a:t>Remédios Antidepressivos :</a:t>
            </a:r>
            <a:r>
              <a:rPr lang="pt-BR" sz="1600" b="1" dirty="0">
                <a:effectLst/>
                <a:latin typeface="Rubik"/>
              </a:rPr>
              <a:t> </a:t>
            </a:r>
            <a:r>
              <a:rPr lang="pt-BR" sz="1700" b="0" i="0" dirty="0">
                <a:effectLst/>
                <a:latin typeface="Rubik"/>
              </a:rPr>
              <a:t>Como a fluoxetina ou a </a:t>
            </a:r>
            <a:r>
              <a:rPr lang="pt-BR" sz="1700" b="0" i="0" dirty="0" err="1">
                <a:effectLst/>
                <a:latin typeface="Rubik"/>
              </a:rPr>
              <a:t>paroxetina</a:t>
            </a:r>
            <a:r>
              <a:rPr lang="pt-BR" sz="1700" b="0" i="0" dirty="0">
                <a:effectLst/>
                <a:latin typeface="Rubik"/>
              </a:rPr>
              <a:t>, por exemplo</a:t>
            </a:r>
            <a:r>
              <a:rPr lang="pt-BR" sz="1700" dirty="0">
                <a:effectLst/>
                <a:latin typeface="Rubik"/>
              </a:rPr>
              <a:t>, antidepressivos, assim </a:t>
            </a:r>
            <a:r>
              <a:rPr lang="pt-BR" sz="1700" b="0" i="0" dirty="0">
                <a:effectLst/>
                <a:latin typeface="Rubik"/>
              </a:rPr>
              <a:t>como sessões de psicoterapia com um psicólogo, pois ajuda a lidar melhor com as emoções e a resolver conflitos</a:t>
            </a:r>
            <a:r>
              <a:rPr lang="pt-BR" sz="1600" b="0" i="0" dirty="0">
                <a:solidFill>
                  <a:srgbClr val="3D3D3D"/>
                </a:solidFill>
                <a:effectLst/>
                <a:latin typeface="Rubik"/>
              </a:rPr>
              <a:t>.</a:t>
            </a:r>
            <a:endParaRPr lang="pt-BR" sz="18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ACA2AF7-36AF-4626-B00D-1FC7FC6D1665}"/>
              </a:ext>
            </a:extLst>
          </p:cNvPr>
          <p:cNvSpPr txBox="1"/>
          <p:nvPr/>
        </p:nvSpPr>
        <p:spPr>
          <a:xfrm>
            <a:off x="151795" y="3370987"/>
            <a:ext cx="44831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700" b="1" i="0" dirty="0">
                <a:effectLst/>
              </a:rPr>
              <a:t>Psicoterapia </a:t>
            </a:r>
            <a:r>
              <a:rPr lang="pt-BR" sz="1700" b="1" i="0" dirty="0">
                <a:effectLst/>
                <a:latin typeface="Rubik"/>
              </a:rPr>
              <a:t>: </a:t>
            </a:r>
            <a:r>
              <a:rPr lang="pt-BR" sz="1700" b="0" i="0" dirty="0">
                <a:effectLst/>
                <a:latin typeface="Rubik"/>
              </a:rPr>
              <a:t>A psicoterapia ajuda a diminuir as dificuldades emocionais, estimulando o autoconhecimento e a resolução de conflitos internos da pessoa. 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D0ECD6F-8E6F-40C8-A835-DB9CFE8BEEDC}"/>
              </a:ext>
            </a:extLst>
          </p:cNvPr>
          <p:cNvSpPr txBox="1"/>
          <p:nvPr/>
        </p:nvSpPr>
        <p:spPr>
          <a:xfrm>
            <a:off x="151795" y="4902166"/>
            <a:ext cx="532662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700" b="1" i="0" dirty="0">
                <a:effectLst/>
              </a:rPr>
              <a:t>Terapia eletroconvulsiva </a:t>
            </a:r>
            <a:r>
              <a:rPr lang="pt-BR" sz="1700" b="1" i="0" dirty="0">
                <a:effectLst/>
                <a:latin typeface="Rubik"/>
              </a:rPr>
              <a:t>: </a:t>
            </a:r>
            <a:r>
              <a:rPr lang="pt-BR" sz="1700" b="0" i="0" dirty="0">
                <a:effectLst/>
                <a:latin typeface="Rubik"/>
              </a:rPr>
              <a:t>A terapia eletroconvulsiva (ECT) é indicada para casos muito graves de depressão, em que não houve melhora com os outros tratamentos disponíveis, quando há alguma doença que impeça o uso de antidepressivos e em casos de tendência suicida.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8F31392-2C3C-4592-AEF3-964D9FC300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77000" y="1084953"/>
            <a:ext cx="3429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5B927D2B-A8FB-4ACC-9698-FED6D3C3EB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14317" r="12883"/>
          <a:stretch/>
        </p:blipFill>
        <p:spPr>
          <a:xfrm>
            <a:off x="8204200" y="4085400"/>
            <a:ext cx="3121841" cy="221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081964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BE40D1-1539-496B-B315-E145C5A69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95" y="0"/>
            <a:ext cx="10353761" cy="1326321"/>
          </a:xfrm>
        </p:spPr>
        <p:txBody>
          <a:bodyPr/>
          <a:lstStyle/>
          <a:p>
            <a:r>
              <a:rPr lang="pt-BR" dirty="0"/>
              <a:t>Conclusão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82314B-71FC-419E-8D1A-457215694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2295" y="1562100"/>
            <a:ext cx="8369905" cy="22346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latin typeface="Arial Black" panose="020B0A04020102020204" pitchFamily="34" charset="0"/>
              </a:rPr>
              <a:t>Concluímos que hoje em dia a depressão é uma doença silenciosa e que atinge a maior parte da população, fique atento ao sinais por meio de ações. </a:t>
            </a:r>
          </a:p>
          <a:p>
            <a:pPr marL="0" indent="0">
              <a:buNone/>
            </a:pPr>
            <a:r>
              <a:rPr lang="pt-BR" sz="2400" b="1" dirty="0">
                <a:latin typeface="Arial Black" panose="020B0A04020102020204" pitchFamily="34" charset="0"/>
              </a:rPr>
              <a:t>Pois pode ser através de observações que podemos ajudar um amigo ou colega, parentes, irmãos(a)...</a:t>
            </a:r>
          </a:p>
          <a:p>
            <a:pPr marL="0" indent="0">
              <a:buNone/>
            </a:pPr>
            <a:r>
              <a:rPr lang="pt-BR" sz="2400" b="1" dirty="0">
                <a:latin typeface="Arial Black" panose="020B0A04020102020204" pitchFamily="34" charset="0"/>
              </a:rPr>
              <a:t>Se você tiver alguns desses sintomas, procure uma ajuda psicológica.</a:t>
            </a:r>
          </a:p>
        </p:txBody>
      </p:sp>
    </p:spTree>
    <p:extLst>
      <p:ext uri="{BB962C8B-B14F-4D97-AF65-F5344CB8AC3E}">
        <p14:creationId xmlns:p14="http://schemas.microsoft.com/office/powerpoint/2010/main" val="176907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98</TotalTime>
  <Words>624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Bookman Old Style</vt:lpstr>
      <vt:lpstr>Cooper Black</vt:lpstr>
      <vt:lpstr>Georgia</vt:lpstr>
      <vt:lpstr>Open Sans</vt:lpstr>
      <vt:lpstr>Rockwell</vt:lpstr>
      <vt:lpstr>Rubik</vt:lpstr>
      <vt:lpstr>Damask</vt:lpstr>
      <vt:lpstr>depressão</vt:lpstr>
      <vt:lpstr>O que é a depressão?</vt:lpstr>
      <vt:lpstr>Sintomas da depressão</vt:lpstr>
      <vt:lpstr>Causas da depressão</vt:lpstr>
      <vt:lpstr>Tipos de depressão</vt:lpstr>
      <vt:lpstr>Tratamento</vt:lpstr>
      <vt:lpstr>Conclusão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depressão</dc:title>
  <dc:creator>Grau</dc:creator>
  <cp:lastModifiedBy>Grau</cp:lastModifiedBy>
  <cp:revision>11</cp:revision>
  <dcterms:created xsi:type="dcterms:W3CDTF">2024-10-15T13:16:01Z</dcterms:created>
  <dcterms:modified xsi:type="dcterms:W3CDTF">2024-10-15T14:55:00Z</dcterms:modified>
</cp:coreProperties>
</file>