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9FC"/>
    <a:srgbClr val="DCEF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816" y="6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="0" baseline="0">
                <a:solidFill>
                  <a:schemeClr val="tx1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spc="3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E92DC-691C-4D0A-8010-4B2CC91CF1C2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DCED-EDB3-4E92-9A9A-4FFE9C8D5FD2}" type="slidenum">
              <a:rPr lang="pt-BR" smtClean="0"/>
              <a:t>‹nº›</a:t>
            </a:fld>
            <a:endParaRPr lang="pt-BR"/>
          </a:p>
        </p:txBody>
      </p:sp>
      <p:sp>
        <p:nvSpPr>
          <p:cNvPr id="11" name="Rectangle 10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858051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E92DC-691C-4D0A-8010-4B2CC91CF1C2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DCED-EDB3-4E92-9A9A-4FFE9C8D5FD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6742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E92DC-691C-4D0A-8010-4B2CC91CF1C2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DCED-EDB3-4E92-9A9A-4FFE9C8D5FD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10878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E92DC-691C-4D0A-8010-4B2CC91CF1C2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DCED-EDB3-4E92-9A9A-4FFE9C8D5FD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90838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 spc="3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E92DC-691C-4D0A-8010-4B2CC91CF1C2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DCED-EDB3-4E92-9A9A-4FFE9C8D5FD2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50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E92DC-691C-4D0A-8010-4B2CC91CF1C2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DCED-EDB3-4E92-9A9A-4FFE9C8D5FD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64480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21606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21606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E92DC-691C-4D0A-8010-4B2CC91CF1C2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DCED-EDB3-4E92-9A9A-4FFE9C8D5FD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9824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E92DC-691C-4D0A-8010-4B2CC91CF1C2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DCED-EDB3-4E92-9A9A-4FFE9C8D5FD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9293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E92DC-691C-4D0A-8010-4B2CC91CF1C2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DCED-EDB3-4E92-9A9A-4FFE9C8D5FD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24075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1" baseline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E92DC-691C-4D0A-8010-4B2CC91CF1C2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DCED-EDB3-4E92-9A9A-4FFE9C8D5FD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82829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1">
                <a:solidFill>
                  <a:srgbClr val="FFFFFF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4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E92DC-691C-4D0A-8010-4B2CC91CF1C2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DCED-EDB3-4E92-9A9A-4FFE9C8D5FD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62489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262393"/>
            <a:ext cx="9692640" cy="1428929"/>
          </a:xfrm>
          <a:prstGeom prst="rect">
            <a:avLst/>
          </a:prstGeom>
        </p:spPr>
        <p:txBody>
          <a:bodyPr vert="horz" lIns="91440" tIns="27432" rIns="91440" bIns="45720" rtlCol="0" anchor="b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64CE92DC-691C-4D0A-8010-4B2CC91CF1C2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F184DCED-EDB3-4E92-9A9A-4FFE9C8D5FD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366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1" r:id="rId1"/>
    <p:sldLayoutId id="2147483992" r:id="rId2"/>
    <p:sldLayoutId id="2147483993" r:id="rId3"/>
    <p:sldLayoutId id="2147483994" r:id="rId4"/>
    <p:sldLayoutId id="2147483995" r:id="rId5"/>
    <p:sldLayoutId id="2147483996" r:id="rId6"/>
    <p:sldLayoutId id="2147483997" r:id="rId7"/>
    <p:sldLayoutId id="2147483998" r:id="rId8"/>
    <p:sldLayoutId id="2147483999" r:id="rId9"/>
    <p:sldLayoutId id="2147484000" r:id="rId10"/>
    <p:sldLayoutId id="21474840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-5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2000" kern="1200" spc="1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ytology.com.br/suspeita-de-dst-ist-como-identificar-o-agente-infeccioso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doisraelbatista.blogspot.com/2011/04/camisinhas-para-todos.html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saudedigitalbr.com.br/o-que-e-ist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pt.vecteezy.com/arte-vetorial/20717578-placa-simbolo-saude-logotipo-hospital-vetor-vermelho-cruz-e-a-coracao-icone-e-uma-simbolo-do-saude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13CBBD-7A88-9DE5-FED4-57FB19B3D27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t-BR" sz="4800" b="1" dirty="0">
                <a:latin typeface="Castellar" panose="020A0402060406010301" pitchFamily="18" charset="0"/>
              </a:rPr>
              <a:t>Infecções Sexualmente Transmissíveis (</a:t>
            </a:r>
            <a:r>
              <a:rPr lang="pt-BR" sz="4800" b="1" dirty="0" err="1">
                <a:latin typeface="Castellar" panose="020A0402060406010301" pitchFamily="18" charset="0"/>
              </a:rPr>
              <a:t>ISTs</a:t>
            </a:r>
            <a:r>
              <a:rPr lang="pt-BR" sz="4800" b="1" dirty="0">
                <a:latin typeface="Castellar" panose="020A0402060406010301" pitchFamily="18" charset="0"/>
              </a:rPr>
              <a:t>)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FC4C641-73F0-8B5B-B4BC-19E4C3312B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endParaRPr lang="pt-BR" sz="2000" dirty="0">
              <a:latin typeface="Centaur" panose="02030504050205020304" pitchFamily="18" charset="0"/>
            </a:endParaRPr>
          </a:p>
          <a:p>
            <a:pPr algn="l"/>
            <a:r>
              <a:rPr lang="pt-BR" sz="2000" b="1" dirty="0" err="1">
                <a:solidFill>
                  <a:schemeClr val="tx1"/>
                </a:solidFill>
                <a:latin typeface="Centaur" panose="02030504050205020304" pitchFamily="18" charset="0"/>
              </a:rPr>
              <a:t>Laryssa</a:t>
            </a:r>
            <a:r>
              <a:rPr lang="pt-BR" sz="2000" b="1" dirty="0">
                <a:solidFill>
                  <a:schemeClr val="tx1"/>
                </a:solidFill>
                <a:latin typeface="Centaur" panose="02030504050205020304" pitchFamily="18" charset="0"/>
              </a:rPr>
              <a:t> Anjos - </a:t>
            </a:r>
            <a:r>
              <a:rPr lang="pt-BR" sz="2000" b="1" dirty="0" err="1">
                <a:solidFill>
                  <a:schemeClr val="tx1"/>
                </a:solidFill>
                <a:latin typeface="Centaur" panose="02030504050205020304" pitchFamily="18" charset="0"/>
              </a:rPr>
              <a:t>Enf</a:t>
            </a:r>
            <a:r>
              <a:rPr lang="pt-BR" sz="2000" b="1" dirty="0">
                <a:solidFill>
                  <a:schemeClr val="tx1"/>
                </a:solidFill>
                <a:latin typeface="Centaur" panose="02030504050205020304" pitchFamily="18" charset="0"/>
              </a:rPr>
              <a:t> 12</a:t>
            </a:r>
          </a:p>
        </p:txBody>
      </p:sp>
    </p:spTree>
    <p:extLst>
      <p:ext uri="{BB962C8B-B14F-4D97-AF65-F5344CB8AC3E}">
        <p14:creationId xmlns:p14="http://schemas.microsoft.com/office/powerpoint/2010/main" val="3430149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9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52B378-4D42-F40A-ADC0-836B8E650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latin typeface="Castellar" panose="020A0402060406010301" pitchFamily="18" charset="0"/>
              </a:rPr>
              <a:t>O </a:t>
            </a:r>
            <a:r>
              <a:rPr lang="pt-BR" sz="3600" dirty="0">
                <a:latin typeface="Castellar" panose="020A0402060406010301" pitchFamily="18" charset="0"/>
              </a:rPr>
              <a:t>que</a:t>
            </a:r>
            <a:r>
              <a:rPr lang="pt-BR" dirty="0">
                <a:latin typeface="Castellar" panose="020A0402060406010301" pitchFamily="18" charset="0"/>
              </a:rPr>
              <a:t> é IST?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048F702-D478-B435-E9D4-9375126E94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510" y="1873722"/>
            <a:ext cx="10650002" cy="269827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BR" sz="2400" b="0" i="0" dirty="0">
                <a:solidFill>
                  <a:srgbClr val="333333"/>
                </a:solidFill>
                <a:effectLst/>
                <a:latin typeface="Centaur" panose="02030504050205020304" pitchFamily="18" charset="0"/>
              </a:rPr>
              <a:t>As Infecções Sexualmente Transmissíveis (IST) são causadas por vírus, bactérias ou outros microrganismos.</a:t>
            </a:r>
          </a:p>
          <a:p>
            <a:pPr marL="0" indent="0" algn="just">
              <a:buNone/>
            </a:pPr>
            <a:r>
              <a:rPr lang="pt-BR" sz="2400" b="0" i="0" dirty="0">
                <a:solidFill>
                  <a:srgbClr val="333333"/>
                </a:solidFill>
                <a:effectLst/>
                <a:latin typeface="Centaur" panose="02030504050205020304" pitchFamily="18" charset="0"/>
              </a:rPr>
              <a:t>São transmitidas, principalmente, por meio do contato sexual (oral, vaginal, anal) sem o uso de camisinha masculina ou feminina, com uma pessoa que esteja infectada. A transmissão de uma IST pode acontecer, ainda, da mãe para a criança durante a gestação, o parto ou a amamentação.</a:t>
            </a:r>
          </a:p>
          <a:p>
            <a:pPr marL="0" indent="0">
              <a:buNone/>
            </a:pPr>
            <a:endParaRPr lang="pt-BR" dirty="0">
              <a:latin typeface="Centaur" panose="02030504050205020304" pitchFamily="18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C0742A09-0FD3-4F2F-1DE1-AE658CBBC5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692570" y="4053776"/>
            <a:ext cx="3554079" cy="2368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202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9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60E2076-50B6-5209-0000-2DD38EF48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543" y="175307"/>
            <a:ext cx="9692640" cy="1428929"/>
          </a:xfrm>
        </p:spPr>
        <p:txBody>
          <a:bodyPr/>
          <a:lstStyle/>
          <a:p>
            <a:r>
              <a:rPr lang="pt-BR" sz="3600" dirty="0">
                <a:latin typeface="Castellar" panose="020A0402060406010301" pitchFamily="18" charset="0"/>
              </a:rPr>
              <a:t>Sintomas</a:t>
            </a:r>
            <a:r>
              <a:rPr lang="pt-BR" dirty="0"/>
              <a:t>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829DCD7-A928-0FB6-ECDE-2F702CD949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8543" y="1908404"/>
            <a:ext cx="9408886" cy="375216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pt-BR" sz="8000" b="0" i="0" dirty="0">
                <a:solidFill>
                  <a:srgbClr val="000000"/>
                </a:solidFill>
                <a:effectLst/>
                <a:latin typeface="Californian FB" panose="0207040306080B030204" pitchFamily="18" charset="0"/>
              </a:rPr>
              <a:t>É comum que as </a:t>
            </a:r>
            <a:r>
              <a:rPr lang="pt-BR" sz="8000" b="0" i="0" dirty="0" err="1">
                <a:solidFill>
                  <a:srgbClr val="000000"/>
                </a:solidFill>
                <a:effectLst/>
                <a:latin typeface="Californian FB" panose="0207040306080B030204" pitchFamily="18" charset="0"/>
              </a:rPr>
              <a:t>ISTs</a:t>
            </a:r>
            <a:r>
              <a:rPr lang="pt-BR" sz="8000" b="0" i="0" dirty="0">
                <a:solidFill>
                  <a:srgbClr val="000000"/>
                </a:solidFill>
                <a:effectLst/>
                <a:latin typeface="Californian FB" panose="0207040306080B030204" pitchFamily="18" charset="0"/>
              </a:rPr>
              <a:t> sejam assintomáticas no início, ou seja, a pessoa não apresenta sintomas. Porém, em alguns casos, podem surgir: </a:t>
            </a:r>
          </a:p>
          <a:p>
            <a:pPr marL="0" indent="0">
              <a:buNone/>
            </a:pPr>
            <a:endParaRPr lang="pt-BR" sz="8000" b="0" i="0" dirty="0">
              <a:solidFill>
                <a:srgbClr val="000000"/>
              </a:solidFill>
              <a:effectLst/>
              <a:latin typeface="Californian FB" panose="0207040306080B030204" pitchFamily="18" charset="0"/>
            </a:endParaRP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pt-BR" sz="8000" b="0" i="0" dirty="0">
                <a:solidFill>
                  <a:srgbClr val="000000"/>
                </a:solidFill>
                <a:effectLst/>
                <a:latin typeface="Californian FB" panose="0207040306080B030204" pitchFamily="18" charset="0"/>
              </a:rPr>
              <a:t>Úlceras e </a:t>
            </a:r>
            <a:r>
              <a:rPr lang="pt-BR" sz="8000" b="0" i="0" dirty="0">
                <a:solidFill>
                  <a:srgbClr val="000000"/>
                </a:solidFill>
                <a:effectLst/>
                <a:latin typeface="Centaur" panose="02030504050205020304" pitchFamily="18" charset="0"/>
              </a:rPr>
              <a:t>verrugas</a:t>
            </a:r>
            <a:r>
              <a:rPr lang="pt-BR" sz="8000" b="0" i="0" dirty="0">
                <a:solidFill>
                  <a:srgbClr val="000000"/>
                </a:solidFill>
                <a:effectLst/>
                <a:latin typeface="Californian FB" panose="0207040306080B030204" pitchFamily="18" charset="0"/>
              </a:rPr>
              <a:t> genitais; 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pt-BR" sz="8000" b="0" i="0" dirty="0">
                <a:solidFill>
                  <a:srgbClr val="000000"/>
                </a:solidFill>
                <a:effectLst/>
                <a:latin typeface="Californian FB" panose="0207040306080B030204" pitchFamily="18" charset="0"/>
              </a:rPr>
              <a:t>Corrimentos com odor, de diferentes cores e aspectos; 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pt-BR" sz="8000" b="0" i="0" dirty="0">
                <a:solidFill>
                  <a:srgbClr val="000000"/>
                </a:solidFill>
                <a:effectLst/>
                <a:latin typeface="Californian FB" panose="0207040306080B030204" pitchFamily="18" charset="0"/>
              </a:rPr>
              <a:t>Manchas na pele; 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pt-BR" sz="8000" b="0" i="0" dirty="0">
                <a:solidFill>
                  <a:srgbClr val="000000"/>
                </a:solidFill>
                <a:effectLst/>
                <a:latin typeface="Californian FB" panose="0207040306080B030204" pitchFamily="18" charset="0"/>
              </a:rPr>
              <a:t>Gânglios no corpo, principalmente virilha e pescoço; 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pt-BR" sz="8000" b="0" i="0" dirty="0">
                <a:solidFill>
                  <a:srgbClr val="000000"/>
                </a:solidFill>
                <a:effectLst/>
                <a:latin typeface="Californian FB" panose="0207040306080B030204" pitchFamily="18" charset="0"/>
              </a:rPr>
              <a:t>Febre e mal-estar geral; 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pt-BR" sz="8000" b="0" i="0" dirty="0">
                <a:solidFill>
                  <a:srgbClr val="000000"/>
                </a:solidFill>
                <a:effectLst/>
                <a:latin typeface="Californian FB" panose="0207040306080B030204" pitchFamily="18" charset="0"/>
              </a:rPr>
              <a:t>Dor ao urinar ou durante as relações sexuais; 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pt-BR" sz="8000" b="0" i="0" dirty="0">
                <a:solidFill>
                  <a:srgbClr val="000000"/>
                </a:solidFill>
                <a:effectLst/>
                <a:latin typeface="Californian FB" panose="0207040306080B030204" pitchFamily="18" charset="0"/>
              </a:rPr>
              <a:t>Coceira ou vermelhidão na área genital. </a:t>
            </a:r>
          </a:p>
          <a:p>
            <a:endParaRPr lang="pt-BR" dirty="0">
              <a:solidFill>
                <a:srgbClr val="000000"/>
              </a:solidFill>
              <a:latin typeface="Californian FB" panose="0207040306080B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9524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9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C749C7-8562-633E-B034-E299CD494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7642" y="-28526"/>
            <a:ext cx="9692640" cy="1428929"/>
          </a:xfrm>
        </p:spPr>
        <p:txBody>
          <a:bodyPr>
            <a:normAutofit/>
          </a:bodyPr>
          <a:lstStyle/>
          <a:p>
            <a:r>
              <a:rPr lang="pt-BR" sz="3600" dirty="0">
                <a:latin typeface="Castellar" panose="020A0402060406010301" pitchFamily="18" charset="0"/>
              </a:rPr>
              <a:t>Prevenções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7E6EECF-56DE-6A64-C4AD-A7C5608D5B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771" y="1400403"/>
            <a:ext cx="10395858" cy="4390797"/>
          </a:xfrm>
        </p:spPr>
        <p:txBody>
          <a:bodyPr>
            <a:normAutofit fontScale="25000" lnSpcReduction="2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pt-BR" sz="8000" b="0" i="0" dirty="0">
                <a:solidFill>
                  <a:srgbClr val="212529"/>
                </a:solidFill>
                <a:effectLst/>
                <a:latin typeface="Centaur" panose="02030504050205020304" pitchFamily="18" charset="0"/>
              </a:rPr>
              <a:t>Práticas sexuais mais seguras, incluindo o </a:t>
            </a:r>
            <a:r>
              <a:rPr lang="pt-BR" sz="8000" u="sng" dirty="0">
                <a:solidFill>
                  <a:srgbClr val="B12E32"/>
                </a:solidFill>
                <a:latin typeface="Centaur" panose="02030504050205020304" pitchFamily="18" charset="0"/>
              </a:rPr>
              <a:t>uso de preservativo</a:t>
            </a:r>
            <a:r>
              <a:rPr lang="pt-BR" sz="8000" b="0" i="0" dirty="0">
                <a:solidFill>
                  <a:srgbClr val="212529"/>
                </a:solidFill>
                <a:effectLst/>
                <a:latin typeface="Centaur" panose="02030504050205020304" pitchFamily="18" charset="0"/>
              </a:rPr>
              <a:t> todas as vezes para sexo oral, anal ou genital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pt-BR" sz="8000" b="0" i="0" dirty="0">
                <a:solidFill>
                  <a:srgbClr val="212529"/>
                </a:solidFill>
                <a:effectLst/>
                <a:latin typeface="Centaur" panose="02030504050205020304" pitchFamily="18" charset="0"/>
              </a:rPr>
              <a:t>Redução do risco de exposição a </a:t>
            </a:r>
            <a:r>
              <a:rPr lang="pt-BR" sz="8000" b="0" i="0" dirty="0" err="1">
                <a:solidFill>
                  <a:srgbClr val="212529"/>
                </a:solidFill>
                <a:effectLst/>
                <a:latin typeface="Centaur" panose="02030504050205020304" pitchFamily="18" charset="0"/>
              </a:rPr>
              <a:t>ISTs</a:t>
            </a:r>
            <a:r>
              <a:rPr lang="pt-BR" sz="8000" b="0" i="0" dirty="0">
                <a:solidFill>
                  <a:srgbClr val="212529"/>
                </a:solidFill>
                <a:effectLst/>
                <a:latin typeface="Centaur" panose="02030504050205020304" pitchFamily="18" charset="0"/>
              </a:rPr>
              <a:t> reduzindo o número de parceiros sexuais, não ter parceiros sexuais de alto risco (pessoas com muitos parceiros sexuais ou que não praticam sexo seguro) ou praticar monogamia ou abstinência mútuas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pt-BR" sz="8000" b="0" i="0" dirty="0">
                <a:solidFill>
                  <a:srgbClr val="212529"/>
                </a:solidFill>
                <a:effectLst/>
                <a:latin typeface="Centaur" panose="02030504050205020304" pitchFamily="18" charset="0"/>
              </a:rPr>
              <a:t>Vacinação, disponível para algumas </a:t>
            </a:r>
            <a:r>
              <a:rPr lang="pt-BR" sz="8000" b="0" i="0" dirty="0" err="1">
                <a:solidFill>
                  <a:srgbClr val="212529"/>
                </a:solidFill>
                <a:effectLst/>
                <a:latin typeface="Centaur" panose="02030504050205020304" pitchFamily="18" charset="0"/>
              </a:rPr>
              <a:t>ISTs</a:t>
            </a:r>
            <a:endParaRPr lang="pt-BR" sz="8000" b="0" i="0" dirty="0">
              <a:solidFill>
                <a:srgbClr val="212529"/>
              </a:solidFill>
              <a:effectLst/>
              <a:latin typeface="Centaur" panose="02030504050205020304" pitchFamily="18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pt-BR" sz="8000" b="0" i="0" dirty="0">
                <a:solidFill>
                  <a:srgbClr val="212529"/>
                </a:solidFill>
                <a:effectLst/>
                <a:latin typeface="Centaur" panose="02030504050205020304" pitchFamily="18" charset="0"/>
              </a:rPr>
              <a:t>Circuncisão (que também pode reduzir a transmissão do HIV para homens)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pt-BR" sz="8000" b="0" i="0" dirty="0">
                <a:solidFill>
                  <a:srgbClr val="212529"/>
                </a:solidFill>
                <a:effectLst/>
                <a:latin typeface="Centaur" panose="02030504050205020304" pitchFamily="18" charset="0"/>
              </a:rPr>
              <a:t>Diagnóstico e tratamento imediatos de </a:t>
            </a:r>
            <a:r>
              <a:rPr lang="pt-BR" sz="8000" b="0" i="0" dirty="0" err="1">
                <a:solidFill>
                  <a:srgbClr val="212529"/>
                </a:solidFill>
                <a:effectLst/>
                <a:latin typeface="Centaur" panose="02030504050205020304" pitchFamily="18" charset="0"/>
              </a:rPr>
              <a:t>ISTs</a:t>
            </a:r>
            <a:r>
              <a:rPr lang="pt-BR" sz="8000" b="0" i="0" dirty="0">
                <a:solidFill>
                  <a:srgbClr val="212529"/>
                </a:solidFill>
                <a:effectLst/>
                <a:latin typeface="Centaur" panose="02030504050205020304" pitchFamily="18" charset="0"/>
              </a:rPr>
              <a:t> (para impedir a transmissão para outras pessoas)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pt-BR" sz="8000" b="0" i="0" dirty="0">
                <a:solidFill>
                  <a:srgbClr val="212529"/>
                </a:solidFill>
                <a:effectLst/>
                <a:latin typeface="Centaur" panose="02030504050205020304" pitchFamily="18" charset="0"/>
              </a:rPr>
              <a:t>Identificação dos contatos sexuais de pessoas infectadas, seguida de aconselhamento ou tratamento desses contatos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pt-BR" sz="8000" dirty="0">
              <a:solidFill>
                <a:srgbClr val="212529"/>
              </a:solidFill>
              <a:latin typeface="Centaur" panose="02030504050205020304" pitchFamily="18" charset="0"/>
            </a:endParaRPr>
          </a:p>
          <a:p>
            <a:pPr marL="0" indent="0" algn="l">
              <a:buNone/>
            </a:pPr>
            <a:r>
              <a:rPr lang="pt-BR" sz="8000" b="0" i="0" dirty="0">
                <a:effectLst/>
                <a:highlight>
                  <a:srgbClr val="FFFF00"/>
                </a:highlight>
                <a:latin typeface="Centaur" panose="02030504050205020304" pitchFamily="18" charset="0"/>
              </a:rPr>
              <a:t>Existem vacinas disponíveis para infecção por HPV, Hepatite A e Hepatite B. </a:t>
            </a:r>
          </a:p>
          <a:p>
            <a:pPr marL="0" indent="0" algn="l" fontAlgn="base">
              <a:buNone/>
            </a:pPr>
            <a:endParaRPr lang="pt-BR" b="0" i="0" dirty="0">
              <a:solidFill>
                <a:srgbClr val="000000"/>
              </a:solidFill>
              <a:effectLst/>
              <a:latin typeface="Centaur" panose="02030504050205020304" pitchFamily="18" charset="0"/>
            </a:endParaRP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D499B849-1410-3686-BD8A-7F182D0955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9304564" y="4692423"/>
            <a:ext cx="2887436" cy="2165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543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9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76117A-473C-66C6-ACCF-21E8E84F2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155697"/>
            <a:ext cx="9692640" cy="1428929"/>
          </a:xfrm>
        </p:spPr>
        <p:txBody>
          <a:bodyPr>
            <a:normAutofit/>
          </a:bodyPr>
          <a:lstStyle/>
          <a:p>
            <a:r>
              <a:rPr lang="pt-BR" sz="3600" dirty="0">
                <a:latin typeface="Castellar" panose="020A0402060406010301" pitchFamily="18" charset="0"/>
              </a:rPr>
              <a:t>ISTS mais comuns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7D1B546-249D-A786-E749-E8FEAA407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690687"/>
            <a:ext cx="4474028" cy="3273199"/>
          </a:xfrm>
        </p:spPr>
        <p:txBody>
          <a:bodyPr>
            <a:normAutofit/>
          </a:bodyPr>
          <a:lstStyle/>
          <a:p>
            <a:r>
              <a:rPr lang="pt-BR" sz="2400" dirty="0">
                <a:solidFill>
                  <a:srgbClr val="000000"/>
                </a:solidFill>
                <a:latin typeface="Centaur" panose="02030504050205020304" pitchFamily="18" charset="0"/>
              </a:rPr>
              <a:t>Herpes genitais</a:t>
            </a:r>
          </a:p>
          <a:p>
            <a:r>
              <a:rPr lang="pt-BR" sz="2400" b="0" i="0" dirty="0" err="1">
                <a:solidFill>
                  <a:srgbClr val="000000"/>
                </a:solidFill>
                <a:effectLst/>
                <a:latin typeface="Centaur" panose="02030504050205020304" pitchFamily="18" charset="0"/>
              </a:rPr>
              <a:t>Síflis</a:t>
            </a:r>
            <a:r>
              <a:rPr lang="pt-BR" sz="2400" b="0" i="0" dirty="0">
                <a:solidFill>
                  <a:srgbClr val="000000"/>
                </a:solidFill>
                <a:effectLst/>
                <a:latin typeface="Centaur" panose="02030504050205020304" pitchFamily="18" charset="0"/>
              </a:rPr>
              <a:t> </a:t>
            </a:r>
          </a:p>
          <a:p>
            <a:r>
              <a:rPr lang="pt-BR" sz="2400" dirty="0">
                <a:solidFill>
                  <a:srgbClr val="000000"/>
                </a:solidFill>
                <a:latin typeface="Centaur" panose="02030504050205020304" pitchFamily="18" charset="0"/>
              </a:rPr>
              <a:t>Gonorreia</a:t>
            </a:r>
          </a:p>
          <a:p>
            <a:r>
              <a:rPr lang="pt-BR" sz="2400" b="0" i="0" dirty="0">
                <a:solidFill>
                  <a:srgbClr val="000000"/>
                </a:solidFill>
                <a:effectLst/>
                <a:latin typeface="Centaur" panose="02030504050205020304" pitchFamily="18" charset="0"/>
              </a:rPr>
              <a:t>HIV</a:t>
            </a:r>
          </a:p>
          <a:p>
            <a:r>
              <a:rPr lang="pt-BR" sz="2400" dirty="0">
                <a:solidFill>
                  <a:srgbClr val="000000"/>
                </a:solidFill>
                <a:latin typeface="Centaur" panose="02030504050205020304" pitchFamily="18" charset="0"/>
              </a:rPr>
              <a:t>HPV</a:t>
            </a:r>
          </a:p>
          <a:p>
            <a:r>
              <a:rPr lang="pt-BR" sz="2400" b="0" i="0" dirty="0">
                <a:solidFill>
                  <a:srgbClr val="000000"/>
                </a:solidFill>
                <a:effectLst/>
                <a:latin typeface="Centaur" panose="02030504050205020304" pitchFamily="18" charset="0"/>
              </a:rPr>
              <a:t>Hepatites virais</a:t>
            </a:r>
          </a:p>
          <a:p>
            <a:pPr marL="0" indent="0">
              <a:buNone/>
            </a:pPr>
            <a:endParaRPr lang="pt-BR" dirty="0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48321DB0-DD03-6666-54FA-14D93B5AC533}"/>
              </a:ext>
            </a:extLst>
          </p:cNvPr>
          <p:cNvSpPr txBox="1"/>
          <p:nvPr/>
        </p:nvSpPr>
        <p:spPr>
          <a:xfrm>
            <a:off x="3905250" y="5176008"/>
            <a:ext cx="31777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 dirty="0"/>
              <a:t> </a:t>
            </a:r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8C1048CE-DDA3-60B6-86F6-1DB1472169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6688" t="12246" r="-6688" b="3372"/>
          <a:stretch/>
        </p:blipFill>
        <p:spPr>
          <a:xfrm>
            <a:off x="6257926" y="2934694"/>
            <a:ext cx="4976132" cy="2472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66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9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75FFB3-C945-895F-2AB0-BA7221A130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846" y="0"/>
            <a:ext cx="9692640" cy="1428929"/>
          </a:xfrm>
        </p:spPr>
        <p:txBody>
          <a:bodyPr>
            <a:normAutofit/>
          </a:bodyPr>
          <a:lstStyle/>
          <a:p>
            <a:r>
              <a:rPr lang="pt-BR" sz="3600" dirty="0">
                <a:latin typeface="Castellar" panose="020A0402060406010301" pitchFamily="18" charset="0"/>
              </a:rPr>
              <a:t>Tratamentos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94A318E-6E99-88F4-1258-433779CBB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9815286" cy="274637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400" b="0" i="0" dirty="0">
                <a:solidFill>
                  <a:srgbClr val="000000"/>
                </a:solidFill>
                <a:effectLst/>
                <a:latin typeface="Centaur" panose="02030504050205020304" pitchFamily="18" charset="0"/>
              </a:rPr>
              <a:t>O tratamento das </a:t>
            </a:r>
            <a:r>
              <a:rPr lang="pt-BR" sz="2400" b="0" i="0" dirty="0" err="1">
                <a:solidFill>
                  <a:srgbClr val="000000"/>
                </a:solidFill>
                <a:effectLst/>
                <a:latin typeface="Centaur" panose="02030504050205020304" pitchFamily="18" charset="0"/>
              </a:rPr>
              <a:t>ISTs</a:t>
            </a:r>
            <a:r>
              <a:rPr lang="pt-BR" sz="2400" b="0" i="0" dirty="0">
                <a:solidFill>
                  <a:srgbClr val="000000"/>
                </a:solidFill>
                <a:effectLst/>
                <a:latin typeface="Centaur" panose="02030504050205020304" pitchFamily="18" charset="0"/>
              </a:rPr>
              <a:t> varia de acordo com o tipo e gravidade da condição. Entre as opções terapêuticas, estão:   </a:t>
            </a:r>
          </a:p>
          <a:p>
            <a:pPr marL="0" indent="0">
              <a:buNone/>
            </a:pPr>
            <a:endParaRPr lang="pt-BR" sz="2400" dirty="0">
              <a:solidFill>
                <a:srgbClr val="000000"/>
              </a:solidFill>
              <a:latin typeface="Centaur" panose="02030504050205020304" pitchFamily="18" charset="0"/>
            </a:endParaRP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pt-BR" sz="2400" b="0" i="0" dirty="0">
                <a:solidFill>
                  <a:srgbClr val="000000"/>
                </a:solidFill>
                <a:effectLst/>
                <a:latin typeface="Centaur" panose="02030504050205020304" pitchFamily="18" charset="0"/>
              </a:rPr>
              <a:t>Uso de antibióticos para combater os microrganismos;  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pt-BR" sz="2400" b="0" i="0" dirty="0">
                <a:solidFill>
                  <a:srgbClr val="000000"/>
                </a:solidFill>
                <a:effectLst/>
                <a:latin typeface="Centaur" panose="02030504050205020304" pitchFamily="18" charset="0"/>
              </a:rPr>
              <a:t>Uso de antirretrovirais para tratar infecções virais, como herpes genital e HIV;  </a:t>
            </a: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pt-BR" sz="2400" b="0" i="0" dirty="0">
                <a:solidFill>
                  <a:srgbClr val="000000"/>
                </a:solidFill>
                <a:effectLst/>
                <a:latin typeface="Centaur" panose="02030504050205020304" pitchFamily="18" charset="0"/>
              </a:rPr>
              <a:t>Medicamentos tópicos, como cremes, para tratar a área afetada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435042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9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1EFFE8-F44D-8E86-2779-81725B1D9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9692640" cy="1428929"/>
          </a:xfrm>
        </p:spPr>
        <p:txBody>
          <a:bodyPr>
            <a:normAutofit/>
          </a:bodyPr>
          <a:lstStyle/>
          <a:p>
            <a:r>
              <a:rPr lang="pt-BR" sz="3600" dirty="0">
                <a:latin typeface="Castellar" panose="020A0402060406010301" pitchFamily="18" charset="0"/>
              </a:rPr>
              <a:t>Considerações finais: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C679C81-C93F-1F54-84B0-9ED2538E71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934" y="1792288"/>
            <a:ext cx="10715171" cy="258671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400" dirty="0">
                <a:latin typeface="Centaur" panose="02030504050205020304" pitchFamily="18" charset="0"/>
              </a:rPr>
              <a:t>O </a:t>
            </a:r>
            <a:r>
              <a:rPr lang="pt-BR" sz="2400" dirty="0">
                <a:highlight>
                  <a:srgbClr val="FFFF00"/>
                </a:highlight>
                <a:latin typeface="Centaur" panose="02030504050205020304" pitchFamily="18" charset="0"/>
              </a:rPr>
              <a:t>cuidado </a:t>
            </a:r>
            <a:r>
              <a:rPr lang="pt-BR" sz="2400" dirty="0">
                <a:latin typeface="Centaur" panose="02030504050205020304" pitchFamily="18" charset="0"/>
              </a:rPr>
              <a:t>e </a:t>
            </a:r>
            <a:r>
              <a:rPr lang="pt-BR" sz="2400" dirty="0">
                <a:highlight>
                  <a:srgbClr val="FFFF00"/>
                </a:highlight>
                <a:latin typeface="Centaur" panose="02030504050205020304" pitchFamily="18" charset="0"/>
              </a:rPr>
              <a:t>atenção</a:t>
            </a:r>
            <a:r>
              <a:rPr lang="pt-BR" sz="2400" dirty="0">
                <a:latin typeface="Centaur" panose="02030504050205020304" pitchFamily="18" charset="0"/>
              </a:rPr>
              <a:t> são as principais formas de prevenção das </a:t>
            </a:r>
            <a:r>
              <a:rPr lang="pt-BR" sz="2400" dirty="0" err="1">
                <a:latin typeface="Centaur" panose="02030504050205020304" pitchFamily="18" charset="0"/>
              </a:rPr>
              <a:t>ISTs</a:t>
            </a:r>
            <a:r>
              <a:rPr lang="pt-BR" sz="2400" dirty="0">
                <a:latin typeface="Centaur" panose="02030504050205020304" pitchFamily="18" charset="0"/>
              </a:rPr>
              <a:t>! </a:t>
            </a:r>
          </a:p>
          <a:p>
            <a:pPr marL="0" indent="0">
              <a:buNone/>
            </a:pPr>
            <a:endParaRPr lang="pt-BR" sz="2400" dirty="0">
              <a:latin typeface="Centaur" panose="02030504050205020304" pitchFamily="18" charset="0"/>
            </a:endParaRPr>
          </a:p>
          <a:p>
            <a:pPr marL="0" indent="0">
              <a:buNone/>
            </a:pPr>
            <a:r>
              <a:rPr lang="pt-BR" sz="2400" b="1" i="0" dirty="0">
                <a:effectLst/>
                <a:latin typeface="Centaur" panose="02030504050205020304" pitchFamily="18" charset="0"/>
              </a:rPr>
              <a:t>As parcerias sexuais devem ser alertadas sempre que uma IST for diagnosticada</a:t>
            </a:r>
            <a:r>
              <a:rPr lang="pt-BR" sz="2400" b="0" i="0" dirty="0">
                <a:effectLst/>
                <a:latin typeface="Centaur" panose="02030504050205020304" pitchFamily="18" charset="0"/>
              </a:rPr>
              <a:t>. É importante a informação sobre as formas de contágio, o risco de infecção, a necessidade de atendimento em uma unidade de saúde, as medidas de prevenção e tratamento.</a:t>
            </a:r>
          </a:p>
          <a:p>
            <a:pPr marL="0" indent="0">
              <a:buNone/>
            </a:pPr>
            <a:endParaRPr lang="pt-BR" sz="2400" dirty="0">
              <a:latin typeface="Centaur" panose="02030504050205020304" pitchFamily="18" charset="0"/>
            </a:endParaRPr>
          </a:p>
          <a:p>
            <a:pPr marL="0" indent="0">
              <a:buNone/>
            </a:pPr>
            <a:r>
              <a:rPr lang="pt-BR" sz="2800" b="1" dirty="0">
                <a:solidFill>
                  <a:schemeClr val="accent1"/>
                </a:solidFill>
                <a:latin typeface="Centaur" panose="02030504050205020304" pitchFamily="18" charset="0"/>
              </a:rPr>
              <a:t>Obrigada!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D84659F7-333F-2642-2439-D05BAC59E4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763001" y="4742365"/>
            <a:ext cx="1917931" cy="1440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440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75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375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xibir">
  <a:themeElements>
    <a:clrScheme name="Personalizada 1">
      <a:dk1>
        <a:sysClr val="windowText" lastClr="000000"/>
      </a:dk1>
      <a:lt1>
        <a:sysClr val="window" lastClr="FFFFFF"/>
      </a:lt1>
      <a:dk2>
        <a:srgbClr val="B4176D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Exibir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xibir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23C5FE65-18CC-4A65-9EBC-B05E331504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TM03457515[[fn=Exibir]]</Template>
  <TotalTime>60</TotalTime>
  <Words>424</Words>
  <Application>Microsoft Office PowerPoint</Application>
  <PresentationFormat>Widescreen</PresentationFormat>
  <Paragraphs>45</Paragraphs>
  <Slides>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4" baseType="lpstr">
      <vt:lpstr>Arial</vt:lpstr>
      <vt:lpstr>Californian FB</vt:lpstr>
      <vt:lpstr>Castellar</vt:lpstr>
      <vt:lpstr>Centaur</vt:lpstr>
      <vt:lpstr>Century Schoolbook</vt:lpstr>
      <vt:lpstr>Wingdings 2</vt:lpstr>
      <vt:lpstr>Exibir</vt:lpstr>
      <vt:lpstr>Infecções Sexualmente Transmissíveis (ISTs)</vt:lpstr>
      <vt:lpstr>O que é IST?</vt:lpstr>
      <vt:lpstr>Sintomas </vt:lpstr>
      <vt:lpstr>Prevenções </vt:lpstr>
      <vt:lpstr>ISTS mais comuns </vt:lpstr>
      <vt:lpstr>Tratamentos</vt:lpstr>
      <vt:lpstr>Considerações finais: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Informática 04</dc:creator>
  <cp:lastModifiedBy>Informática 04</cp:lastModifiedBy>
  <cp:revision>1</cp:revision>
  <dcterms:created xsi:type="dcterms:W3CDTF">2024-10-15T13:17:44Z</dcterms:created>
  <dcterms:modified xsi:type="dcterms:W3CDTF">2024-10-15T14:17:54Z</dcterms:modified>
</cp:coreProperties>
</file>