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5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926F14B-D947-46E5-BC46-23E83CEFC39F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7867937-EA4A-4A61-8E56-1E6DAA551E64}" type="slidenum">
              <a:rPr lang="pt-BR" smtClean="0"/>
              <a:t>‹nº›</a:t>
            </a:fld>
            <a:endParaRPr lang="pt-B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04250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6F14B-D947-46E5-BC46-23E83CEFC39F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7937-EA4A-4A61-8E56-1E6DAA551E6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16671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6F14B-D947-46E5-BC46-23E83CEFC39F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7937-EA4A-4A61-8E56-1E6DAA551E6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20008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6F14B-D947-46E5-BC46-23E83CEFC39F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7937-EA4A-4A61-8E56-1E6DAA551E6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93613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926F14B-D947-46E5-BC46-23E83CEFC39F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7867937-EA4A-4A61-8E56-1E6DAA551E64}" type="slidenum">
              <a:rPr lang="pt-BR" smtClean="0"/>
              <a:t>‹nº›</a:t>
            </a:fld>
            <a:endParaRPr lang="pt-B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073748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6F14B-D947-46E5-BC46-23E83CEFC39F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7937-EA4A-4A61-8E56-1E6DAA551E6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6123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6F14B-D947-46E5-BC46-23E83CEFC39F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7937-EA4A-4A61-8E56-1E6DAA551E6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24213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6F14B-D947-46E5-BC46-23E83CEFC39F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7937-EA4A-4A61-8E56-1E6DAA551E6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89698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6F14B-D947-46E5-BC46-23E83CEFC39F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67937-EA4A-4A61-8E56-1E6DAA551E6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04987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5926F14B-D947-46E5-BC46-23E83CEFC39F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D7867937-EA4A-4A61-8E56-1E6DAA551E64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549324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5926F14B-D947-46E5-BC46-23E83CEFC39F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7867937-EA4A-4A61-8E56-1E6DAA551E6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87451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926F14B-D947-46E5-BC46-23E83CEFC39F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867937-EA4A-4A61-8E56-1E6DAA551E64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148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9DA065-5BE4-4354-9443-0F41D63AA9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Derrames e AVE</a:t>
            </a:r>
            <a:br>
              <a:rPr lang="pt-BR" b="1" dirty="0">
                <a:solidFill>
                  <a:schemeClr val="accent1">
                    <a:lumMod val="50000"/>
                  </a:schemeClr>
                </a:solidFill>
              </a:rPr>
            </a:br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380E2E-F78A-4098-956F-58AB77C53A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10599" y="4960137"/>
            <a:ext cx="3342861" cy="1688327"/>
          </a:xfrm>
        </p:spPr>
        <p:txBody>
          <a:bodyPr/>
          <a:lstStyle/>
          <a:p>
            <a: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Elaborado e apresentado por:</a:t>
            </a:r>
          </a:p>
          <a:p>
            <a: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Jordana Fernandes</a:t>
            </a:r>
          </a:p>
          <a:p>
            <a:endParaRPr lang="pt-BR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64275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3.33333E-6 C 0.06902 3.33333E-6 0.125 0.05602 0.125 0.125 C 0.125 0.19398 0.06902 0.25 -4.79167E-6 0.25 C -0.06901 0.25 -0.125 0.19398 -0.125 0.125 C -0.125 0.05602 -0.06901 3.33333E-6 -4.79167E-6 3.33333E-6 Z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57D43A-B1E8-4CD4-B022-B4239303A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0" dirty="0">
                <a:solidFill>
                  <a:schemeClr val="accent1">
                    <a:lumMod val="50000"/>
                  </a:schemeClr>
                </a:solidFill>
                <a:effectLst/>
              </a:rPr>
              <a:t>DADOS ESTASTÍSTICOS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</a:rPr>
            </a:b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881FE0F-6B09-4E72-9574-B918F0AB8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0452" y="1825625"/>
            <a:ext cx="7073347" cy="4351338"/>
          </a:xfrm>
        </p:spPr>
        <p:txBody>
          <a:bodyPr>
            <a:normAutofit fontScale="92500" lnSpcReduction="20000"/>
          </a:bodyPr>
          <a:lstStyle/>
          <a:p>
            <a:r>
              <a:rPr lang="pt-BR" b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De acordo com as estatísticas publicadas pela American Heart </a:t>
            </a:r>
            <a:r>
              <a:rPr lang="pt-BR" b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Association</a:t>
            </a:r>
            <a:r>
              <a:rPr lang="pt-BR" b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 podemos ver a gravidade deste problema: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</a:br>
            <a:r>
              <a:rPr lang="pt-BR" b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• O AVC está em terceiro lugar como causa de morte perdendo para a doença cardíaca e câncer;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</a:br>
            <a:r>
              <a:rPr lang="pt-BR" b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• Em média, um cidadão dos EUA sofrem um AVC a cada 53 segundos; a cada 3,3 minutos alguém morre de AVC;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</a:br>
            <a:r>
              <a:rPr lang="pt-BR" b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• A cada ano, 600.000 sofrem de um AVC novo ou recorrente;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</a:br>
            <a:r>
              <a:rPr lang="pt-BR" b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• Existem cerca de 4.400.00 sobreviventes de AVC hoje;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</a:br>
            <a:r>
              <a:rPr lang="pt-BR" b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• A porcentagem de AVC que resulta em morte dentro de 1 ano é de cerca de 29%, menos se o AVC ocorrer antes dos 65 anos;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</a:br>
            <a:r>
              <a:rPr lang="pt-BR" b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• Vinte e oito por cento das pessoas que sofreram AVC tem menos de 65 anos. Para pessoas com mais de 55 anos, a incidência de AVC Aumenta mais que o dobro para cada década sucessiva e;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</a:br>
            <a:r>
              <a:rPr lang="pt-BR" b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• A incidência de AVC é cerca de 19% mais alta em homens que em mulheres.</a:t>
            </a:r>
            <a:endParaRPr lang="pt-BR" dirty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11E4F02-4D95-40C7-9831-2B7BC97D9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28" y="1971399"/>
            <a:ext cx="2374624" cy="254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394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744FFD-3DF1-4791-897E-49A782751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0" dirty="0">
                <a:solidFill>
                  <a:schemeClr val="accent1">
                    <a:lumMod val="50000"/>
                  </a:schemeClr>
                </a:solidFill>
                <a:effectLst/>
              </a:rPr>
              <a:t>TIPOS</a:t>
            </a:r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897B354-5A40-4C59-878B-B3971EF96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6974" y="1388303"/>
            <a:ext cx="5257800" cy="4351338"/>
          </a:xfrm>
        </p:spPr>
        <p:txBody>
          <a:bodyPr>
            <a:normAutofit fontScale="85000" lnSpcReduction="10000"/>
          </a:bodyPr>
          <a:lstStyle/>
          <a:p>
            <a:pPr algn="l" fontAlgn="base"/>
            <a: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Como vimos anteriormente, o AVE pode ser classificado em dois tipos: isquêmico ou hemorrágico.</a:t>
            </a:r>
          </a:p>
          <a:p>
            <a:pPr marL="0" indent="0">
              <a:buNone/>
            </a:pPr>
            <a:endParaRPr lang="pt-BR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l" fontAlgn="base"/>
            <a:r>
              <a:rPr lang="pt-BR" b="1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AVC HEMORRÁGICO (</a:t>
            </a:r>
            <a:r>
              <a:rPr lang="pt-BR" b="1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AVCh</a:t>
            </a:r>
            <a:r>
              <a:rPr lang="pt-BR" b="1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)</a:t>
            </a:r>
            <a:br>
              <a:rPr lang="pt-BR" b="1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</a:br>
            <a: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São AVC hemorrágicos a hemorragia subaracnóidea e intracerebral, que responde a 15 a 25% do total de AVC. Este tipo de AVC tem muitas causas. As quatro causas mais comuns são:</a:t>
            </a:r>
            <a:b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</a:br>
            <a: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• Hemorragias intracerebrais hipertensivas profundas; • Aneurismas saculares com ruptura; • Sangramento decorrente de malformações arteriovenosas e • Hemorragias espontânea dos lobos.</a:t>
            </a:r>
          </a:p>
          <a:p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endParaRPr lang="pt-BR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E7165971-F246-4871-A16D-D86092B2DC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05" y="1762538"/>
            <a:ext cx="4727712" cy="386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5032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7D48DF-6D2E-4713-A334-D33BE299B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105472"/>
          </a:xfrm>
        </p:spPr>
        <p:txBody>
          <a:bodyPr/>
          <a:lstStyle/>
          <a:p>
            <a:pPr algn="ctr"/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AVC ISQUÊMICO (</a:t>
            </a:r>
            <a:r>
              <a:rPr lang="pt-BR" b="1" dirty="0" err="1">
                <a:solidFill>
                  <a:schemeClr val="accent1">
                    <a:lumMod val="50000"/>
                  </a:schemeClr>
                </a:solidFill>
              </a:rPr>
              <a:t>AVCi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D9D6E0E-54E4-4483-976D-52017A56B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9878" y="1825625"/>
            <a:ext cx="7523921" cy="4351338"/>
          </a:xfrm>
        </p:spPr>
        <p:txBody>
          <a:bodyPr>
            <a:normAutofit fontScale="92500" lnSpcReduction="20000"/>
          </a:bodyPr>
          <a:lstStyle/>
          <a:p>
            <a:pPr algn="l" fontAlgn="base"/>
            <a: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 isquemia é a causa mais comum de AVE, responsável por 70% a 75% dos casos, sendo definida como obstrução de um vaso devido à presença de trombose- estenose ou oclusão resultante de arteriosclerose, ou embolia- presença de trombo formado em outro local do sistema vascular que se fragmenta e atinge um vaso cerebral.</a:t>
            </a:r>
          </a:p>
          <a:p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pt-BR" b="1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As principais causas do AVE isquêmico são: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• Hipertensão;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• Doenças Cardíacas;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• Diabetes;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• Tabagismo;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• Uso de drogas ilegais;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• Uso excessivo de álcool;</a:t>
            </a:r>
            <a:br>
              <a:rPr lang="pt-BR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• Estilo de vida como obesidade, inatividade física, dieta e estresse emocional</a:t>
            </a:r>
            <a:endParaRPr lang="pt-BR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C3C4549-CA7E-45E4-835F-7AC16550A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78" y="1690688"/>
            <a:ext cx="3543300" cy="325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648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9679BD-C890-4B23-8AC2-5633916C7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0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</a:rPr>
              <a:t>DIAGNÓSTICO</a:t>
            </a:r>
            <a:endParaRPr lang="pt-BR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37C6CE1-53B9-43E1-B68E-11002C361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fontAlgn="base">
              <a:buNone/>
            </a:pPr>
            <a: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O diagnóstico de um AVE é fundamentado na elaboração de uma história clínica detalhada e na realização de exames físico e neurológico que podem indicar a artéria acometida a partir dos sintomas apresentados, embora a diferenciação quanto a etiologia hemorrágica ou isquêmica não possa ser realizado com base em achados clínicos.</a:t>
            </a:r>
          </a:p>
          <a:p>
            <a:pPr algn="l" fontAlgn="base"/>
            <a:r>
              <a:rPr lang="pt-BR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 realização de tomografia computadorizada e ressonância magnética indica a etiologia e confirma o território vascular afetado.</a:t>
            </a:r>
          </a:p>
          <a:p>
            <a:endParaRPr lang="pt-BR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50151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7F5440-DA67-426B-AD85-C3F5997BB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409" y="357811"/>
            <a:ext cx="9354711" cy="569842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IDENTIFICANDO OS SINAIS e TRATAMENTO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B75740B3-D352-4F2B-8307-EE8C82D1AA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9605"/>
            <a:ext cx="5767755" cy="3688905"/>
          </a:xfr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37A84B4F-4F7B-416F-9470-012A7B647794}"/>
              </a:ext>
            </a:extLst>
          </p:cNvPr>
          <p:cNvSpPr txBox="1"/>
          <p:nvPr/>
        </p:nvSpPr>
        <p:spPr>
          <a:xfrm>
            <a:off x="6035041" y="1489605"/>
            <a:ext cx="576775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 AVE é uma emergência médica e portanto o paciente deve ser encaminhado imediatamente para atendimento hospitalar. Trombolíticos e anticoagulantes podem diminuir a extensão dos danos. A cirurgia pode ser indicada para retirar o coágulo ou êmbolo, aliviar a pressão cerebral ou revascularizar veias ou artérias comprometidas. Infelizmente, células cerebrais mortas não se regeneram. No entanto, existem recursos terapêuticos capazes de ajudar a restaurar funções, movimentos e fala.</a:t>
            </a:r>
            <a:endParaRPr lang="pt-BR" sz="2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95154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17DF429B-C808-405C-89F2-8041CC211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886265"/>
            <a:ext cx="9720072" cy="1012874"/>
          </a:xfrm>
        </p:spPr>
        <p:txBody>
          <a:bodyPr>
            <a:noAutofit/>
          </a:bodyPr>
          <a:lstStyle/>
          <a:p>
            <a:r>
              <a:rPr lang="pt-BR" sz="4000" b="0" i="0" dirty="0">
                <a:solidFill>
                  <a:schemeClr val="accent1">
                    <a:lumMod val="50000"/>
                  </a:schemeClr>
                </a:solidFill>
                <a:effectLst/>
              </a:rPr>
              <a:t>“Os efeitos a longo prazo de bons e maus hábitos de saúde são cumulativos. Em termos simples, você não pode superar seu passado”</a:t>
            </a:r>
            <a:br>
              <a:rPr lang="pt-BR" sz="4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pt-BR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BAD76F7-DD6B-4202-8A1A-031E197EA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938" y="5500468"/>
            <a:ext cx="9720262" cy="1139483"/>
          </a:xfrm>
        </p:spPr>
        <p:txBody>
          <a:bodyPr>
            <a:normAutofit fontScale="97500"/>
          </a:bodyPr>
          <a:lstStyle/>
          <a:p>
            <a:pPr algn="ctr"/>
            <a:r>
              <a:rPr lang="pt-BR" sz="4400" b="1" dirty="0">
                <a:solidFill>
                  <a:schemeClr val="accent1">
                    <a:lumMod val="50000"/>
                  </a:schemeClr>
                </a:solidFill>
              </a:rPr>
              <a:t>Obrigada pela atenção.</a:t>
            </a:r>
          </a:p>
        </p:txBody>
      </p:sp>
    </p:spTree>
    <p:extLst>
      <p:ext uri="{BB962C8B-B14F-4D97-AF65-F5344CB8AC3E}">
        <p14:creationId xmlns:p14="http://schemas.microsoft.com/office/powerpoint/2010/main" val="17054369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Selo">
  <a:themeElements>
    <a:clrScheme name="Selo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Selo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lo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TM10001106[[fn=Selo]]</Template>
  <TotalTime>74</TotalTime>
  <Words>586</Words>
  <Application>Microsoft Office PowerPoint</Application>
  <PresentationFormat>Widescreen</PresentationFormat>
  <Paragraphs>20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Arial</vt:lpstr>
      <vt:lpstr>Gill Sans MT</vt:lpstr>
      <vt:lpstr>Impact</vt:lpstr>
      <vt:lpstr>Selo</vt:lpstr>
      <vt:lpstr>Derrames e AVE </vt:lpstr>
      <vt:lpstr>DADOS ESTASTÍSTICOS </vt:lpstr>
      <vt:lpstr>TIPOS</vt:lpstr>
      <vt:lpstr>AVC ISQUÊMICO (AVCi)</vt:lpstr>
      <vt:lpstr>DIAGNÓSTICO</vt:lpstr>
      <vt:lpstr>IDENTIFICANDO OS SINAIS e TRATAMENTO</vt:lpstr>
      <vt:lpstr>“Os efeitos a longo prazo de bons e maus hábitos de saúde são cumulativos. Em termos simples, você não pode superar seu passado”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Derrames e AVE</dc:title>
  <dc:creator>Grau</dc:creator>
  <cp:lastModifiedBy>Grau</cp:lastModifiedBy>
  <cp:revision>7</cp:revision>
  <dcterms:created xsi:type="dcterms:W3CDTF">2024-10-15T13:02:29Z</dcterms:created>
  <dcterms:modified xsi:type="dcterms:W3CDTF">2024-10-15T14:17:15Z</dcterms:modified>
</cp:coreProperties>
</file>