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2" r:id="rId3"/>
    <p:sldId id="273" r:id="rId4"/>
    <p:sldId id="274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7" r:id="rId13"/>
    <p:sldId id="263" r:id="rId14"/>
    <p:sldId id="268" r:id="rId15"/>
    <p:sldId id="264" r:id="rId16"/>
    <p:sldId id="269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D3504-6E00-464B-A00E-8A25FB1AA4D3}" type="datetimeFigureOut">
              <a:rPr lang="en-US" smtClean="0"/>
              <a:pPr/>
              <a:t>3/8/2007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B6659-AE26-4666-B8F3-DB378F1B129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33005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B6659-AE26-4666-B8F3-DB378F1B1299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95840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1CF323C-05BD-4396-A41D-980743F6BE07}" type="slidenum">
              <a:rPr lang="en-US" altLang="pt-PT"/>
              <a:pPr/>
              <a:t>5</a:t>
            </a:fld>
            <a:endParaRPr lang="en-US" altLang="pt-PT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8DA3-BE69-4C5E-949E-58D8C8C7355E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8775-0B77-4F84-83F7-90F6777EE976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57ED-3B57-417B-93BB-1C0C9B8B06C7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pt-PT"/>
              <a:t>Gulela</a:t>
            </a:r>
            <a:endParaRPr lang="pt-PT" alt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05AD2-73CB-4180-871A-AB196380DA91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F9-1471-47A0-8C74-027B741ECF87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E55F-8AFB-4405-8966-1436B26E2711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0710-1372-46B6-A9E2-F2C85280A90E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DC04-0045-411B-B4CF-0F0D784E6394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3CC2-1660-4C59-ADD3-61E321C16EB9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5F75B-33C6-4439-B87E-E93CE849CBA6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FE06-500C-4214-9A6B-1F99F8383C52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B491-A47D-4FBB-B8C2-652D016DF8B6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F62BE2-260F-4D85-85DD-AE7712C7DBE3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0C6393-F267-47B5-9F19-93C58D6B6069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split orient="vert"/>
  </p:transition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sau.gov.mz/pt/content/downlo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785795"/>
            <a:ext cx="8715436" cy="1928825"/>
          </a:xfrm>
        </p:spPr>
        <p:txBody>
          <a:bodyPr/>
          <a:lstStyle/>
          <a:p>
            <a:pPr algn="ctr"/>
            <a:r>
              <a:rPr lang="pt-PT" dirty="0" smtClean="0"/>
              <a:t>TEMA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3571876"/>
            <a:ext cx="8715436" cy="2066924"/>
          </a:xfrm>
        </p:spPr>
        <p:txBody>
          <a:bodyPr>
            <a:normAutofit/>
          </a:bodyPr>
          <a:lstStyle/>
          <a:p>
            <a:pPr algn="ctr"/>
            <a:r>
              <a:rPr lang="pt-PT" sz="4800" dirty="0" smtClean="0">
                <a:solidFill>
                  <a:schemeClr val="tx1"/>
                </a:solidFill>
              </a:rPr>
              <a:t>INDICADORES DE SAÚDE</a:t>
            </a:r>
            <a:endParaRPr lang="pt-PT" sz="48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352800" cy="365125"/>
          </a:xfrm>
        </p:spPr>
        <p:txBody>
          <a:bodyPr/>
          <a:lstStyle/>
          <a:p>
            <a:pPr algn="ctr"/>
            <a:r>
              <a:rPr lang="pt-PT" sz="800" smtClean="0"/>
              <a:t>Indicadores-Gulela</a:t>
            </a:r>
            <a:endParaRPr lang="pt-PT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EDA6-C128-4BDC-B384-7872B0330361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Autofit/>
          </a:bodyPr>
          <a:lstStyle/>
          <a:p>
            <a:pPr algn="just"/>
            <a:r>
              <a:rPr lang="pt-PT" sz="3600" b="1" dirty="0" smtClean="0"/>
              <a:t>I-Indicadores de disponibilidade de recursos para a prestação de cuidados de saúde</a:t>
            </a:r>
            <a:endParaRPr lang="pt-PT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5043510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lphaLcParenR"/>
            </a:pPr>
            <a:endParaRPr lang="pt-PT" sz="3200" dirty="0" smtClean="0"/>
          </a:p>
          <a:p>
            <a:pPr marL="514350" lvl="0" indent="-514350" algn="just">
              <a:buFont typeface="+mj-lt"/>
              <a:buAutoNum type="alphaLcParenR"/>
            </a:pPr>
            <a:r>
              <a:rPr lang="pt-PT" sz="3200" dirty="0" smtClean="0"/>
              <a:t>Relação </a:t>
            </a:r>
            <a:r>
              <a:rPr lang="pt-PT" sz="3200" dirty="0"/>
              <a:t>entre a população e número de médicos ou de outros profissionais de saúde</a:t>
            </a:r>
            <a:r>
              <a:rPr lang="pt-PT" sz="3200" dirty="0" smtClean="0"/>
              <a:t>;</a:t>
            </a:r>
          </a:p>
          <a:p>
            <a:pPr marL="514350" lvl="0" indent="-514350" algn="just">
              <a:buFont typeface="+mj-lt"/>
              <a:buAutoNum type="alphaLcParenR"/>
            </a:pPr>
            <a:endParaRPr lang="en-ZA" sz="3200" dirty="0"/>
          </a:p>
          <a:p>
            <a:pPr marL="514350" lvl="0" indent="-514350" algn="just">
              <a:buFont typeface="+mj-lt"/>
              <a:buAutoNum type="alphaLcParenR"/>
            </a:pPr>
            <a:r>
              <a:rPr lang="pt-PT" sz="3200" dirty="0"/>
              <a:t>Relação entre a população e o número e tipo de unidades sanitárias</a:t>
            </a:r>
            <a:r>
              <a:rPr lang="pt-PT" sz="3200" dirty="0" smtClean="0"/>
              <a:t>;</a:t>
            </a:r>
          </a:p>
          <a:p>
            <a:pPr marL="514350" lvl="0" indent="-514350" algn="just">
              <a:buFont typeface="+mj-lt"/>
              <a:buAutoNum type="alphaLcParenR"/>
            </a:pPr>
            <a:endParaRPr lang="en-ZA" sz="3200" dirty="0"/>
          </a:p>
          <a:p>
            <a:pPr marL="514350" lvl="0" indent="-514350" algn="just">
              <a:buFont typeface="+mj-lt"/>
              <a:buAutoNum type="alphaLcParenR"/>
            </a:pPr>
            <a:r>
              <a:rPr lang="pt-PT" sz="3200" dirty="0"/>
              <a:t>Relação entre o número de camas hospitalares e a população.</a:t>
            </a:r>
            <a:endParaRPr lang="en-ZA" sz="3200" dirty="0"/>
          </a:p>
          <a:p>
            <a:pPr marL="514350" indent="-514350" algn="just">
              <a:buNone/>
            </a:pPr>
            <a:endParaRPr lang="en-ZA" sz="3200" dirty="0"/>
          </a:p>
          <a:p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E991-3A4B-4C0F-BCCC-805D75B90B2A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2071702"/>
          </a:xfrm>
        </p:spPr>
        <p:txBody>
          <a:bodyPr>
            <a:noAutofit/>
          </a:bodyPr>
          <a:lstStyle/>
          <a:p>
            <a:r>
              <a:rPr lang="pt-PT" sz="3600" b="1" dirty="0" smtClean="0"/>
              <a:t>I.1-Relação entre o número de habitantes e o número de médicos ou outros profissionais de saúde.</a:t>
            </a:r>
            <a:r>
              <a:rPr lang="en-ZA" sz="3600" dirty="0" smtClean="0"/>
              <a:t/>
            </a:r>
            <a:br>
              <a:rPr lang="en-ZA" sz="3600" dirty="0" smtClean="0"/>
            </a:b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504351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r>
              <a:rPr lang="pt-PT" sz="3600" dirty="0" smtClean="0"/>
              <a:t>Em </a:t>
            </a:r>
            <a:r>
              <a:rPr lang="pt-PT" sz="3600" dirty="0"/>
              <a:t>geral, esta relação exprime-se pelo número de habitantes por médico ou número de habitantes por enfermeiro, Por parteira, por profissional de medicina preventiva, etc</a:t>
            </a:r>
            <a:r>
              <a:rPr lang="pt-PT" sz="3600" dirty="0" smtClean="0"/>
              <a:t>.</a:t>
            </a:r>
          </a:p>
          <a:p>
            <a:pPr algn="just">
              <a:buNone/>
            </a:pPr>
            <a:endParaRPr lang="en-ZA" sz="3600" dirty="0"/>
          </a:p>
          <a:p>
            <a:pPr algn="just">
              <a:buNone/>
            </a:pPr>
            <a:r>
              <a:rPr lang="pt-PT" sz="3600" dirty="0"/>
              <a:t>A fórmula de cálculo deste indicador é a seguinte:</a:t>
            </a:r>
            <a:endParaRPr lang="en-ZA" sz="3600" dirty="0"/>
          </a:p>
          <a:p>
            <a:pPr algn="just"/>
            <a:endParaRPr lang="pt-PT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11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98299-3D6C-4B7E-B907-E8FFF03D2EDB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35480"/>
            <a:ext cx="8784976" cy="4389120"/>
          </a:xfrm>
        </p:spPr>
        <p:txBody>
          <a:bodyPr/>
          <a:lstStyle/>
          <a:p>
            <a:pPr algn="r">
              <a:buNone/>
            </a:pPr>
            <a:endParaRPr lang="pt-PT" dirty="0" smtClean="0"/>
          </a:p>
          <a:p>
            <a:pPr algn="ctr">
              <a:buNone/>
            </a:pPr>
            <a:r>
              <a:rPr lang="pt-PT" dirty="0" smtClean="0"/>
              <a:t>                                                                 Nº habitantes</a:t>
            </a:r>
          </a:p>
          <a:p>
            <a:pPr>
              <a:buNone/>
            </a:pPr>
            <a:r>
              <a:rPr lang="pt-PT" dirty="0" smtClean="0"/>
              <a:t>Relação nº habitantes e o nº</a:t>
            </a:r>
          </a:p>
          <a:p>
            <a:pPr>
              <a:buNone/>
            </a:pPr>
            <a:r>
              <a:rPr lang="pt-PT" dirty="0" smtClean="0"/>
              <a:t>Profissionais</a:t>
            </a:r>
          </a:p>
          <a:p>
            <a:pPr algn="r">
              <a:buNone/>
            </a:pPr>
            <a:r>
              <a:rPr lang="pt-PT" dirty="0" smtClean="0"/>
              <a:t>                                                               Nº profissionais     saúde de certo nível</a:t>
            </a:r>
          </a:p>
          <a:p>
            <a:pPr algn="r">
              <a:buNone/>
            </a:pPr>
            <a:endParaRPr lang="pt-PT" dirty="0" smtClean="0"/>
          </a:p>
          <a:p>
            <a:pPr algn="r"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EXEMPLO: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D6078-55CC-4E33-A082-719106503ECF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12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0" y="3212976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44008" y="378904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56176" y="3501008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Autofit/>
          </a:bodyPr>
          <a:lstStyle/>
          <a:p>
            <a:r>
              <a:rPr lang="pt-PT" sz="3600" b="1" dirty="0" smtClean="0"/>
              <a:t>I.2-Relação entre a população e o número e tipo de unidades sanitárias.</a:t>
            </a: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sz="2800" dirty="0" smtClean="0"/>
              <a:t>Esta </a:t>
            </a:r>
            <a:r>
              <a:rPr lang="pt-PT" sz="2800" dirty="0"/>
              <a:t>relação traduz a disponibilidade média de unidades </a:t>
            </a:r>
            <a:r>
              <a:rPr lang="pt-PT" sz="2800" dirty="0" smtClean="0"/>
              <a:t>sanitárias;</a:t>
            </a:r>
          </a:p>
          <a:p>
            <a:pPr algn="just">
              <a:buNone/>
            </a:pPr>
            <a:endParaRPr lang="pt-PT" sz="2800" dirty="0" smtClean="0"/>
          </a:p>
          <a:p>
            <a:pPr algn="just">
              <a:buNone/>
            </a:pPr>
            <a:r>
              <a:rPr lang="pt-PT" sz="2800" dirty="0" smtClean="0"/>
              <a:t>O </a:t>
            </a:r>
            <a:r>
              <a:rPr lang="pt-PT" sz="2800" dirty="0"/>
              <a:t>importante, é a disponibilidade de unidades sanitárias no nível primário de atenção de saúde (Postos e Centros de </a:t>
            </a:r>
            <a:r>
              <a:rPr lang="pt-PT" sz="2800" dirty="0" smtClean="0"/>
              <a:t>saúde)as </a:t>
            </a:r>
            <a:r>
              <a:rPr lang="pt-PT" sz="2800" dirty="0"/>
              <a:t>unidades sanitárias de outros níveis têm um impacto muito pequeno na massa da </a:t>
            </a:r>
            <a:r>
              <a:rPr lang="pt-PT" sz="2800" dirty="0" smtClean="0"/>
              <a:t>população.</a:t>
            </a:r>
          </a:p>
          <a:p>
            <a:pPr algn="just">
              <a:buNone/>
            </a:pPr>
            <a:endParaRPr lang="en-ZA" sz="2800" dirty="0"/>
          </a:p>
          <a:p>
            <a:pPr algn="just">
              <a:buNone/>
            </a:pPr>
            <a:r>
              <a:rPr lang="pt-PT" sz="2800" dirty="0"/>
              <a:t>Para o cálculo </a:t>
            </a:r>
            <a:r>
              <a:rPr lang="pt-PT" sz="2800" dirty="0" smtClean="0"/>
              <a:t>deste indicador usa </a:t>
            </a:r>
            <a:r>
              <a:rPr lang="pt-PT" sz="2800" dirty="0"/>
              <a:t>se a fórmula:</a:t>
            </a:r>
            <a:endParaRPr lang="en-ZA" sz="2800" dirty="0"/>
          </a:p>
          <a:p>
            <a:endParaRPr lang="pt-PT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13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0078-7920-4898-BA1E-D113178B53B2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901288"/>
          </a:xfrm>
        </p:spPr>
        <p:txBody>
          <a:bodyPr/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                                                              Nº Médio habitantes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Nº Médio habitantes por</a:t>
            </a:r>
          </a:p>
          <a:p>
            <a:pPr>
              <a:buNone/>
            </a:pPr>
            <a:r>
              <a:rPr lang="pt-PT" dirty="0" smtClean="0"/>
              <a:t>Unidades sanit</a:t>
            </a:r>
            <a:r>
              <a:rPr lang="pt-PT" dirty="0" smtClean="0">
                <a:latin typeface="Calibri"/>
                <a:cs typeface="Calibri"/>
              </a:rPr>
              <a:t>árias</a:t>
            </a:r>
          </a:p>
          <a:p>
            <a:pPr algn="r">
              <a:buNone/>
            </a:pPr>
            <a:r>
              <a:rPr lang="pt-PT" dirty="0" smtClean="0">
                <a:latin typeface="Calibri"/>
                <a:cs typeface="Calibri"/>
              </a:rPr>
              <a:t>                                                                   Nº unidades </a:t>
            </a:r>
            <a:r>
              <a:rPr lang="pt-PT" smtClean="0">
                <a:latin typeface="Calibri"/>
                <a:cs typeface="Calibri"/>
              </a:rPr>
              <a:t>sanitárias                      nível </a:t>
            </a:r>
            <a:r>
              <a:rPr lang="pt-PT" dirty="0" smtClean="0">
                <a:latin typeface="Calibri"/>
                <a:cs typeface="Calibri"/>
              </a:rPr>
              <a:t>primário</a:t>
            </a:r>
          </a:p>
          <a:p>
            <a:pPr algn="r">
              <a:buNone/>
            </a:pPr>
            <a:endParaRPr lang="pt-PT" dirty="0" smtClean="0">
              <a:latin typeface="Calibri"/>
              <a:cs typeface="Calibri"/>
            </a:endParaRPr>
          </a:p>
          <a:p>
            <a:pPr algn="r">
              <a:buNone/>
            </a:pPr>
            <a:endParaRPr lang="pt-PT" dirty="0" smtClean="0">
              <a:latin typeface="Calibri"/>
              <a:cs typeface="Calibri"/>
            </a:endParaRPr>
          </a:p>
          <a:p>
            <a:pPr algn="r">
              <a:buNone/>
            </a:pPr>
            <a:endParaRPr lang="pt-PT" dirty="0" smtClean="0">
              <a:latin typeface="Calibri"/>
              <a:cs typeface="Calibri"/>
            </a:endParaRPr>
          </a:p>
          <a:p>
            <a:pPr>
              <a:buNone/>
            </a:pPr>
            <a:r>
              <a:rPr lang="pt-PT" dirty="0" smtClean="0"/>
              <a:t>EXEMPLO:</a:t>
            </a:r>
            <a:endParaRPr lang="pt-PT" dirty="0" smtClean="0">
              <a:latin typeface="Calibri"/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62EB-EAD3-43EC-BCE4-557E26EE9883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14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4139952" y="2420888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11960" y="306896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64088" y="2636912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928826"/>
          </a:xfrm>
        </p:spPr>
        <p:txBody>
          <a:bodyPr>
            <a:noAutofit/>
          </a:bodyPr>
          <a:lstStyle/>
          <a:p>
            <a:pPr algn="just"/>
            <a:r>
              <a:rPr lang="pt-PT" sz="4800" b="1" dirty="0" smtClean="0"/>
              <a:t>I.3-Relação entre o número de camas hospitalares e a população</a:t>
            </a:r>
            <a:r>
              <a:rPr lang="en-ZA" sz="3600" dirty="0" smtClean="0"/>
              <a:t/>
            </a:r>
            <a:br>
              <a:rPr lang="en-ZA" sz="3600" dirty="0" smtClean="0"/>
            </a:b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5043510"/>
          </a:xfrm>
        </p:spPr>
        <p:txBody>
          <a:bodyPr/>
          <a:lstStyle/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r>
              <a:rPr lang="pt-PT" sz="3600" dirty="0" smtClean="0"/>
              <a:t>Este </a:t>
            </a:r>
            <a:r>
              <a:rPr lang="pt-PT" sz="3600" dirty="0"/>
              <a:t>indicador traduz a disponibilidade dum recurso infra-estruturas, as camas hospitalares em relação a população</a:t>
            </a:r>
            <a:r>
              <a:rPr lang="pt-PT" sz="3600" dirty="0" smtClean="0"/>
              <a:t>.</a:t>
            </a:r>
          </a:p>
          <a:p>
            <a:pPr algn="just">
              <a:buNone/>
            </a:pPr>
            <a:endParaRPr lang="pt-PT" sz="3600" dirty="0" smtClean="0"/>
          </a:p>
          <a:p>
            <a:pPr algn="just">
              <a:buNone/>
            </a:pPr>
            <a:endParaRPr lang="en-ZA" sz="3600" dirty="0"/>
          </a:p>
          <a:p>
            <a:pPr algn="just">
              <a:buNone/>
            </a:pPr>
            <a:r>
              <a:rPr lang="pt-PT" sz="3600" dirty="0"/>
              <a:t>A fórmula de cálculo deste indicador é a seguinte:	</a:t>
            </a:r>
            <a:endParaRPr lang="en-ZA" sz="3600" dirty="0"/>
          </a:p>
          <a:p>
            <a:pPr algn="just">
              <a:buNone/>
            </a:pPr>
            <a:endParaRPr lang="pt-PT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15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C2119-2593-4F9B-B14C-77B93636B144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/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                                                                 Nº Camas</a:t>
            </a:r>
          </a:p>
          <a:p>
            <a:pPr>
              <a:buNone/>
            </a:pPr>
            <a:r>
              <a:rPr lang="pt-PT" dirty="0" smtClean="0"/>
              <a:t>Relação nº camas hospitalares                                         1000                                          </a:t>
            </a:r>
          </a:p>
          <a:p>
            <a:pPr>
              <a:buNone/>
            </a:pPr>
            <a:r>
              <a:rPr lang="pt-PT" dirty="0" smtClean="0"/>
              <a:t>e a população                                      Nº de habitantes  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EXEMPLO:                                                                 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7F00-E7D7-4617-93A0-21DDB9500EF1}" type="datetime1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Indicadores-Gulela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16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4788024" y="306896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788024" y="342900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08104" y="3212976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40352" y="3068960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740352" y="3068960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786874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pt-PT" b="1" dirty="0" smtClean="0"/>
              <a:t>BIBLIOGRAFIA</a:t>
            </a:r>
            <a:r>
              <a:rPr lang="en-ZA" dirty="0" smtClean="0"/>
              <a:t/>
            </a:r>
            <a:br>
              <a:rPr lang="en-ZA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71504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endParaRPr lang="pt-PT" dirty="0" smtClean="0"/>
          </a:p>
          <a:p>
            <a:pPr lvl="0" algn="just">
              <a:buNone/>
            </a:pPr>
            <a:r>
              <a:rPr lang="pt-PT" sz="3600" dirty="0" smtClean="0"/>
              <a:t>BARRETO</a:t>
            </a:r>
            <a:r>
              <a:rPr lang="pt-PT" sz="3600" dirty="0"/>
              <a:t>, Avertino Teotónio, TABARD, Philipe. </a:t>
            </a:r>
            <a:r>
              <a:rPr lang="pt-PT" sz="3600" i="1" dirty="0"/>
              <a:t>Manual de vigilância epidemiológica.</a:t>
            </a:r>
            <a:r>
              <a:rPr lang="pt-PT" sz="3600" dirty="0"/>
              <a:t> </a:t>
            </a:r>
            <a:r>
              <a:rPr lang="pt-PT" sz="3600" dirty="0" smtClean="0"/>
              <a:t>1ªedicao, Ministério </a:t>
            </a:r>
            <a:r>
              <a:rPr lang="pt-PT" sz="3600" dirty="0"/>
              <a:t>de saúde, Maputo, 1996</a:t>
            </a:r>
            <a:r>
              <a:rPr lang="pt-PT" sz="3600" dirty="0" smtClean="0"/>
              <a:t>.</a:t>
            </a:r>
          </a:p>
          <a:p>
            <a:pPr lvl="0" algn="just">
              <a:buNone/>
            </a:pPr>
            <a:endParaRPr lang="en-ZA" sz="3600" dirty="0"/>
          </a:p>
          <a:p>
            <a:pPr lvl="0" algn="just">
              <a:buNone/>
            </a:pPr>
            <a:r>
              <a:rPr lang="en-ZA" sz="3600" b="1" dirty="0"/>
              <a:t>INTERNET</a:t>
            </a:r>
            <a:r>
              <a:rPr lang="en-ZA" sz="3600" dirty="0"/>
              <a:t>: </a:t>
            </a:r>
            <a:r>
              <a:rPr lang="en-ZA" sz="3600" u="sng" dirty="0">
                <a:hlinkClick r:id="rId2"/>
              </a:rPr>
              <a:t>WWW.misau.gov.mz/pt/content/downloa</a:t>
            </a:r>
            <a:r>
              <a:rPr lang="en-ZA" sz="3600" dirty="0"/>
              <a:t>. </a:t>
            </a:r>
            <a:r>
              <a:rPr lang="pt-PT" sz="3600" dirty="0"/>
              <a:t>Captado em </a:t>
            </a:r>
            <a:r>
              <a:rPr lang="pt-PT" sz="3600" dirty="0" smtClean="0"/>
              <a:t>06/02/2012.</a:t>
            </a:r>
            <a:endParaRPr lang="en-ZA" sz="3600" dirty="0"/>
          </a:p>
          <a:p>
            <a:pPr algn="just">
              <a:buNone/>
            </a:pPr>
            <a:r>
              <a:rPr lang="pt-PT" sz="3600" dirty="0"/>
              <a:t>	</a:t>
            </a:r>
            <a:endParaRPr lang="en-ZA" sz="3600" dirty="0"/>
          </a:p>
          <a:p>
            <a:pPr algn="just"/>
            <a:endParaRPr lang="pt-PT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17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E0F7-5603-41E4-8FFE-F0A5B1A2B37E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8000" dirty="0" smtClean="0"/>
              <a:t>FIM</a:t>
            </a:r>
            <a:endParaRPr lang="pt-PT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t-PT" sz="5400" dirty="0" smtClean="0"/>
          </a:p>
          <a:p>
            <a:pPr algn="ctr">
              <a:buNone/>
            </a:pPr>
            <a:r>
              <a:rPr lang="pt-PT" sz="8000" dirty="0" smtClean="0"/>
              <a:t>O MEU MUITO OBRIGADO</a:t>
            </a:r>
            <a:endParaRPr lang="pt-PT" sz="8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18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4321-4B27-414B-8FD7-CFF4B57051F3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801100" cy="55626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Taxa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 variação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uma medida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em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função da variação de uma medida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x;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referida a um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determinado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tempo, estando associada com a rapidez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mudança de fenómenos. </a:t>
            </a:r>
            <a:endParaRPr lang="pt-BR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Razão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–é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quociente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duas medidas relacionadas entre si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denominador não inclui o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numerador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são duas entidades separadas e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distintas).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muitas vezes os índices (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medida sumária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comparativa entre dois ou mais fenómenos) </a:t>
            </a:r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são </a:t>
            </a:r>
            <a:r>
              <a:rPr lang="pt-B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expressos como razões.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"/>
            <a:ext cx="8715436" cy="990600"/>
          </a:xfrm>
          <a:prstGeom prst="rect">
            <a:avLst/>
          </a:prstGeom>
        </p:spPr>
        <p:txBody>
          <a:bodyPr vert="horz" lIns="0" rIns="0" bIns="0" anchor="b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Antes do indicador devemos saber que: </a:t>
            </a:r>
            <a:endParaRPr kumimoji="0" lang="pt-PT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5738386"/>
      </p:ext>
    </p:extLst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867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TAXA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NATALIDADE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01088" cy="579120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Taxa de natalidade (TN)</a:t>
            </a:r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número de nascidos vivos em permilagem, ou seja, número de crianças nascidas para cada mil habitantes.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Exemplo</a:t>
            </a:r>
            <a:r>
              <a:rPr lang="pt-B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se em uma cidade, de cem mil pessoas, nasceram 15 000 crianças durante um ano, então a taxa de natalidade é de 15‰ (quinze por mil).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1286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Exemplo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TAXA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NATALIDADE</a:t>
            </a:r>
            <a:endParaRPr lang="en-US" dirty="0"/>
          </a:p>
        </p:txBody>
      </p:sp>
      <p:pic>
        <p:nvPicPr>
          <p:cNvPr id="1036" name="Picture 12" descr="http://3.bp.blogspot.com/-Rzfw1D0p_Yo/T0BbhEGPS7I/AAAAAAAAAOc/q4-YQrAgwDU/s1600/T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3" y="2305050"/>
            <a:ext cx="840105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58670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pt-PT"/>
              <a:t>Gulela</a:t>
            </a:r>
            <a:endParaRPr lang="pt-PT" altLang="pt-PT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PT" altLang="pt-PT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Actividade prática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219200"/>
            <a:ext cx="39624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PT" altLang="pt-PT" sz="2400" dirty="0" smtClean="0"/>
              <a:t>A população total servida pela sua US é de 96 000 habitantes.</a:t>
            </a:r>
          </a:p>
          <a:p>
            <a:pPr eaLnBrk="1" hangingPunct="1">
              <a:lnSpc>
                <a:spcPct val="90000"/>
              </a:lnSpc>
            </a:pPr>
            <a:r>
              <a:rPr lang="pt-PT" altLang="pt-PT" sz="2400" dirty="0" smtClean="0"/>
              <a:t>Com base nos dados da tabela anterior,</a:t>
            </a:r>
          </a:p>
          <a:p>
            <a:pPr eaLnBrk="1" hangingPunct="1">
              <a:lnSpc>
                <a:spcPct val="90000"/>
              </a:lnSpc>
            </a:pPr>
            <a:r>
              <a:rPr lang="pt-PT" altLang="pt-PT" sz="2400" dirty="0" smtClean="0"/>
              <a:t>Exprima os dados de cada grupo populacional em valores absolutos;</a:t>
            </a:r>
          </a:p>
          <a:p>
            <a:pPr eaLnBrk="1" hangingPunct="1">
              <a:lnSpc>
                <a:spcPct val="90000"/>
              </a:lnSpc>
            </a:pPr>
            <a:r>
              <a:rPr lang="pt-PT" altLang="pt-PT" sz="2400" dirty="0" smtClean="0"/>
              <a:t>Represente graficamente (construindo um gráfico circular que mostre) a proporção de cada um dos grupos populacionais servidos pela sua US.</a:t>
            </a:r>
          </a:p>
        </p:txBody>
      </p:sp>
      <p:graphicFrame>
        <p:nvGraphicFramePr>
          <p:cNvPr id="54380" name="Group 108"/>
          <p:cNvGraphicFramePr>
            <a:graphicFrameLocks noGrp="1"/>
          </p:cNvGraphicFramePr>
          <p:nvPr/>
        </p:nvGraphicFramePr>
        <p:xfrm>
          <a:off x="228600" y="1536700"/>
          <a:ext cx="4572000" cy="4394199"/>
        </p:xfrm>
        <a:graphic>
          <a:graphicData uri="http://schemas.openxmlformats.org/drawingml/2006/table">
            <a:tbl>
              <a:tblPr/>
              <a:tblGrid>
                <a:gridCol w="3289300"/>
                <a:gridCol w="1282700"/>
              </a:tblGrid>
              <a:tr h="6858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PT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</a:rPr>
                        <a:t>Grupo</a:t>
                      </a:r>
                      <a:r>
                        <a:rPr kumimoji="0" lang="en-US" altLang="pt-P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pt-PT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</a:rPr>
                        <a:t>populacional</a:t>
                      </a:r>
                      <a:endParaRPr kumimoji="0" lang="pt-PT" altLang="pt-P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Proporção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001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Mulheres em idade fértil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19.9%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Mulheres grávidas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Crianças &lt; a ano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3.9%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Crianças 1-4 anos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6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Crianças em idade escolar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População masculina 15-45 anos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22%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População de 45 anos e +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E46E13-4516-4619-81AA-DE43C26EDD71}" type="slidenum">
              <a:rPr lang="pt-PT" altLang="pt-PT"/>
              <a:pPr/>
              <a:t>5</a:t>
            </a:fld>
            <a:endParaRPr lang="pt-PT" alt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78687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400" b="1" dirty="0" smtClean="0"/>
              <a:t>Conceito de Indicador</a:t>
            </a:r>
            <a:r>
              <a:rPr lang="en-ZA" dirty="0" smtClean="0"/>
              <a:t/>
            </a:r>
            <a:br>
              <a:rPr lang="en-ZA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5286412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pt-PT" sz="3200" b="1" dirty="0" smtClean="0"/>
              <a:t>Indicador - </a:t>
            </a:r>
            <a:r>
              <a:rPr lang="pt-PT" sz="3200" dirty="0" smtClean="0"/>
              <a:t>É </a:t>
            </a:r>
            <a:r>
              <a:rPr lang="pt-PT" sz="3200" smtClean="0"/>
              <a:t>uma variável </a:t>
            </a:r>
            <a:r>
              <a:rPr lang="pt-PT" sz="3200" dirty="0" smtClean="0"/>
              <a:t>que permite medir alterações de uma determinada situação;</a:t>
            </a:r>
          </a:p>
          <a:p>
            <a:pPr>
              <a:buNone/>
            </a:pPr>
            <a:endParaRPr lang="pt-PT" sz="3200" dirty="0" smtClean="0"/>
          </a:p>
          <a:p>
            <a:pPr algn="just">
              <a:buFont typeface="Wingdings" pitchFamily="2" charset="2"/>
              <a:buChar char="v"/>
            </a:pPr>
            <a:r>
              <a:rPr lang="pt-PT" sz="3200" b="1" dirty="0" smtClean="0"/>
              <a:t>Indicador </a:t>
            </a:r>
            <a:r>
              <a:rPr lang="pt-PT" sz="3200" b="1" dirty="0"/>
              <a:t>de saúde</a:t>
            </a:r>
            <a:r>
              <a:rPr lang="pt-PT" sz="3200" dirty="0"/>
              <a:t> </a:t>
            </a:r>
            <a:r>
              <a:rPr lang="pt-PT" sz="3200" dirty="0" smtClean="0"/>
              <a:t>- É </a:t>
            </a:r>
            <a:r>
              <a:rPr lang="pt-PT" sz="3200" dirty="0"/>
              <a:t>uma variável que nos permite medir alterações do estado ou situação de saúde de uma </a:t>
            </a:r>
            <a:r>
              <a:rPr lang="pt-PT" sz="3200" dirty="0" smtClean="0"/>
              <a:t>população/comunidade.</a:t>
            </a:r>
          </a:p>
          <a:p>
            <a:pPr algn="just">
              <a:buFont typeface="Wingdings" pitchFamily="2" charset="2"/>
              <a:buChar char="v"/>
            </a:pPr>
            <a:endParaRPr lang="pt-PT" sz="3200" dirty="0" smtClean="0"/>
          </a:p>
          <a:p>
            <a:pPr algn="just">
              <a:buFont typeface="Wingdings" pitchFamily="2" charset="2"/>
              <a:buChar char="v"/>
            </a:pPr>
            <a:r>
              <a:rPr lang="pt-PT" sz="3200" dirty="0" smtClean="0"/>
              <a:t>Em </a:t>
            </a:r>
            <a:r>
              <a:rPr lang="pt-PT" sz="3200" dirty="0"/>
              <a:t>geral, um indicador é o resultado de tratamento de dados de base.</a:t>
            </a:r>
            <a:endParaRPr lang="en-ZA" sz="3200" dirty="0"/>
          </a:p>
          <a:p>
            <a:pPr algn="just">
              <a:buNone/>
            </a:pPr>
            <a:r>
              <a:rPr lang="pt-PT" sz="3200" dirty="0"/>
              <a:t> </a:t>
            </a:r>
            <a:endParaRPr lang="en-ZA" sz="3200" dirty="0"/>
          </a:p>
          <a:p>
            <a:endParaRPr lang="pt-PT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4717-1E8F-4AB3-A848-85E6434F75E3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58312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400" b="1" dirty="0" smtClean="0"/>
              <a:t>Classificação dos indicadores de saúde</a:t>
            </a:r>
            <a:r>
              <a:rPr lang="en-ZA" dirty="0" smtClean="0"/>
              <a:t/>
            </a:r>
            <a:br>
              <a:rPr lang="en-ZA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ZA" sz="3200" dirty="0"/>
          </a:p>
          <a:p>
            <a:pPr lvl="0" algn="just">
              <a:buFont typeface="Wingdings" pitchFamily="2" charset="2"/>
              <a:buChar char="ü"/>
            </a:pPr>
            <a:r>
              <a:rPr lang="pt-PT" sz="3200" dirty="0"/>
              <a:t>Indicadores de disponibilidade de recursos para a prestação de cuidados de saúde</a:t>
            </a:r>
            <a:r>
              <a:rPr lang="pt-PT" sz="3200" dirty="0" smtClean="0"/>
              <a:t>;</a:t>
            </a:r>
          </a:p>
          <a:p>
            <a:pPr lvl="0" algn="just">
              <a:buFont typeface="Wingdings" pitchFamily="2" charset="2"/>
              <a:buChar char="ü"/>
            </a:pPr>
            <a:endParaRPr lang="en-ZA" sz="3200" dirty="0"/>
          </a:p>
          <a:p>
            <a:pPr lvl="0" algn="just">
              <a:buFont typeface="Wingdings" pitchFamily="2" charset="2"/>
              <a:buChar char="ü"/>
            </a:pPr>
            <a:endParaRPr lang="pt-PT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pt-PT" sz="3200" dirty="0" smtClean="0"/>
              <a:t>Indicadores </a:t>
            </a:r>
            <a:r>
              <a:rPr lang="pt-PT" sz="3200" dirty="0"/>
              <a:t>de utilização de cuidados de saúde</a:t>
            </a:r>
            <a:r>
              <a:rPr lang="pt-PT" sz="3200" dirty="0" smtClean="0"/>
              <a:t>;</a:t>
            </a:r>
          </a:p>
          <a:p>
            <a:pPr lvl="0" algn="just">
              <a:buNone/>
            </a:pPr>
            <a:endParaRPr lang="en-ZA" sz="3200" dirty="0"/>
          </a:p>
          <a:p>
            <a:pPr lvl="0" algn="just">
              <a:buFont typeface="Wingdings" pitchFamily="2" charset="2"/>
              <a:buChar char="ü"/>
            </a:pPr>
            <a:endParaRPr lang="pt-PT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pt-PT" sz="3200" dirty="0" smtClean="0"/>
              <a:t>Indicadores </a:t>
            </a:r>
            <a:r>
              <a:rPr lang="pt-PT" sz="3200" dirty="0"/>
              <a:t>globais do estado de saúde.</a:t>
            </a:r>
            <a:endParaRPr lang="en-ZA" sz="3200" dirty="0"/>
          </a:p>
          <a:p>
            <a:pPr algn="just">
              <a:buNone/>
            </a:pPr>
            <a:r>
              <a:rPr lang="pt-PT" sz="3200" b="1" dirty="0"/>
              <a:t> </a:t>
            </a:r>
            <a:endParaRPr lang="en-ZA" sz="3200" dirty="0"/>
          </a:p>
          <a:p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CF02-6676-494A-A642-EDA85D45B24A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400" b="1" dirty="0" smtClean="0"/>
              <a:t>Qualidade dos indicadores</a:t>
            </a:r>
            <a:r>
              <a:rPr lang="en-ZA" dirty="0" smtClean="0"/>
              <a:t/>
            </a:r>
            <a:br>
              <a:rPr lang="en-ZA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sz="3200" b="1" dirty="0" smtClean="0"/>
              <a:t>1-Validade</a:t>
            </a:r>
            <a:r>
              <a:rPr lang="en-ZA" sz="3200" b="1" dirty="0" smtClean="0"/>
              <a:t>-</a:t>
            </a:r>
            <a:r>
              <a:rPr lang="pt-PT" sz="3200" dirty="0" smtClean="0"/>
              <a:t>Significa </a:t>
            </a:r>
            <a:r>
              <a:rPr lang="pt-PT" sz="3200" dirty="0"/>
              <a:t>que devem representar de forma verdadeira a medição dos </a:t>
            </a:r>
            <a:r>
              <a:rPr lang="pt-PT" sz="3200" dirty="0" smtClean="0"/>
              <a:t>fenómenos;</a:t>
            </a:r>
          </a:p>
          <a:p>
            <a:pPr algn="just">
              <a:buNone/>
            </a:pPr>
            <a:endParaRPr lang="en-ZA" sz="3200" dirty="0"/>
          </a:p>
          <a:p>
            <a:pPr>
              <a:buNone/>
            </a:pPr>
            <a:r>
              <a:rPr lang="pt-PT" sz="3200" b="1" dirty="0"/>
              <a:t>2- </a:t>
            </a:r>
            <a:r>
              <a:rPr lang="pt-PT" sz="3200" b="1" dirty="0" smtClean="0"/>
              <a:t>Objectividade-</a:t>
            </a:r>
            <a:r>
              <a:rPr lang="pt-PT" sz="3200" dirty="0" smtClean="0"/>
              <a:t>O </a:t>
            </a:r>
            <a:r>
              <a:rPr lang="pt-PT" sz="3200" dirty="0"/>
              <a:t>indicador deve ter o mesmo valor, quando medido em circunstâncias idênticas, ainda que por pessoas </a:t>
            </a:r>
            <a:r>
              <a:rPr lang="pt-PT" sz="3200" dirty="0" smtClean="0"/>
              <a:t>diferentes;</a:t>
            </a:r>
          </a:p>
          <a:p>
            <a:pPr algn="just">
              <a:buNone/>
            </a:pPr>
            <a:endParaRPr lang="en-ZA" sz="3200" dirty="0"/>
          </a:p>
          <a:p>
            <a:pPr>
              <a:buNone/>
            </a:pPr>
            <a:r>
              <a:rPr lang="pt-PT" sz="3200" b="1" dirty="0" smtClean="0"/>
              <a:t>3-Sensibilidade</a:t>
            </a:r>
            <a:r>
              <a:rPr lang="en-ZA" sz="3200" b="1" dirty="0" smtClean="0"/>
              <a:t>-</a:t>
            </a:r>
            <a:r>
              <a:rPr lang="en-ZA" sz="3200" dirty="0" smtClean="0"/>
              <a:t>D</a:t>
            </a:r>
            <a:r>
              <a:rPr lang="pt-PT" sz="3200" dirty="0" smtClean="0"/>
              <a:t>evem </a:t>
            </a:r>
            <a:r>
              <a:rPr lang="pt-PT" sz="3200" dirty="0"/>
              <a:t>ser sensíveis às situações que medem.</a:t>
            </a:r>
            <a:endParaRPr lang="en-ZA" sz="3200" dirty="0"/>
          </a:p>
          <a:p>
            <a:pPr>
              <a:buNone/>
            </a:pPr>
            <a:endParaRPr lang="pt-PT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400D6-CA6E-45CF-8EE3-9C35B423E5F2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714380"/>
          </a:xfrm>
        </p:spPr>
        <p:txBody>
          <a:bodyPr>
            <a:normAutofit/>
          </a:bodyPr>
          <a:lstStyle/>
          <a:p>
            <a:pPr algn="ctr"/>
            <a:r>
              <a:rPr lang="pt-PT" sz="3600" dirty="0" smtClean="0"/>
              <a:t>CONT.</a:t>
            </a: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59293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sz="2800" b="1" dirty="0" smtClean="0"/>
              <a:t>4-Especificidade</a:t>
            </a:r>
            <a:r>
              <a:rPr lang="en-ZA" sz="2800" b="1" dirty="0" smtClean="0"/>
              <a:t>-</a:t>
            </a:r>
            <a:r>
              <a:rPr lang="pt-PT" sz="2800" dirty="0" smtClean="0"/>
              <a:t>Devem </a:t>
            </a:r>
            <a:r>
              <a:rPr lang="pt-PT" sz="2800" dirty="0"/>
              <a:t>reflectir apenas os aspectos relacionados com aquilo que se pretende </a:t>
            </a:r>
            <a:r>
              <a:rPr lang="pt-PT" sz="2800" dirty="0" smtClean="0"/>
              <a:t>medir</a:t>
            </a:r>
            <a:r>
              <a:rPr lang="pt-PT" sz="2800" dirty="0"/>
              <a:t>;</a:t>
            </a:r>
            <a:endParaRPr lang="pt-PT" sz="2800" dirty="0" smtClean="0"/>
          </a:p>
          <a:p>
            <a:pPr algn="ctr">
              <a:buNone/>
            </a:pPr>
            <a:endParaRPr lang="en-ZA" sz="2800" dirty="0"/>
          </a:p>
          <a:p>
            <a:pPr algn="just">
              <a:buNone/>
            </a:pPr>
            <a:r>
              <a:rPr lang="pt-PT" sz="2800" b="1" dirty="0" smtClean="0"/>
              <a:t>5-Aceitabilidade</a:t>
            </a:r>
            <a:r>
              <a:rPr lang="en-ZA" sz="2800" b="1" dirty="0" smtClean="0"/>
              <a:t>-</a:t>
            </a:r>
            <a:r>
              <a:rPr lang="pt-PT" sz="2800" dirty="0" smtClean="0"/>
              <a:t>O </a:t>
            </a:r>
            <a:r>
              <a:rPr lang="pt-PT" sz="2800" dirty="0"/>
              <a:t>indicador deve ser universalmente </a:t>
            </a:r>
            <a:r>
              <a:rPr lang="pt-PT" sz="2800" dirty="0" smtClean="0"/>
              <a:t>aceite;</a:t>
            </a:r>
          </a:p>
          <a:p>
            <a:pPr algn="just">
              <a:buNone/>
            </a:pPr>
            <a:endParaRPr lang="en-ZA" sz="2800" dirty="0"/>
          </a:p>
          <a:p>
            <a:pPr algn="just">
              <a:buNone/>
            </a:pPr>
            <a:r>
              <a:rPr lang="pt-PT" sz="2800" b="1" dirty="0" smtClean="0"/>
              <a:t>6-Dispoibilidade de dados de Base</a:t>
            </a:r>
            <a:r>
              <a:rPr lang="en-ZA" sz="2800" b="1" dirty="0" smtClean="0"/>
              <a:t>-</a:t>
            </a:r>
            <a:r>
              <a:rPr lang="pt-PT" sz="2800" dirty="0" smtClean="0"/>
              <a:t>Significa </a:t>
            </a:r>
            <a:r>
              <a:rPr lang="pt-PT" sz="2800" dirty="0"/>
              <a:t>que deve haver garantia de acesso aos dados de </a:t>
            </a:r>
            <a:r>
              <a:rPr lang="pt-PT" sz="2800" dirty="0" smtClean="0"/>
              <a:t>base;</a:t>
            </a:r>
          </a:p>
          <a:p>
            <a:pPr algn="just">
              <a:buNone/>
            </a:pPr>
            <a:endParaRPr lang="en-ZA" sz="2800" dirty="0"/>
          </a:p>
          <a:p>
            <a:pPr algn="just">
              <a:buNone/>
            </a:pPr>
            <a:r>
              <a:rPr lang="pt-PT" sz="2800" b="1" dirty="0" smtClean="0"/>
              <a:t>7-Simplicidade-</a:t>
            </a:r>
            <a:r>
              <a:rPr lang="pt-PT" sz="2800" dirty="0" smtClean="0"/>
              <a:t>O </a:t>
            </a:r>
            <a:r>
              <a:rPr lang="pt-PT" sz="2800" dirty="0"/>
              <a:t>indicador deve calcular-se a partir de dados que possam ser facilmente colhidos e processados.</a:t>
            </a:r>
            <a:endParaRPr lang="en-ZA" sz="2800" dirty="0"/>
          </a:p>
          <a:p>
            <a:pPr algn="just"/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PT" smtClean="0"/>
              <a:t>Indicadores-Gulela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6393-F267-47B5-9F19-93C58D6B6069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F0E7-FCEC-49AF-BC73-CCB8847AD8C8}" type="datetime1">
              <a:rPr lang="pt-PT" smtClean="0"/>
              <a:pPr/>
              <a:t>08-03-2007</a:t>
            </a:fld>
            <a:endParaRPr lang="pt-PT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802</Words>
  <Application>Microsoft Office PowerPoint</Application>
  <PresentationFormat>Apresentação no Ecrã (4:3)</PresentationFormat>
  <Paragraphs>168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Flow</vt:lpstr>
      <vt:lpstr>TEMA</vt:lpstr>
      <vt:lpstr>Diapositivo 2</vt:lpstr>
      <vt:lpstr> Exemplo: TAXA DE NATALIDADE  </vt:lpstr>
      <vt:lpstr>Exemplo: TAXA DE NATALIDADE</vt:lpstr>
      <vt:lpstr>Actividade prática</vt:lpstr>
      <vt:lpstr>Conceito de Indicador </vt:lpstr>
      <vt:lpstr>Classificação dos indicadores de saúde </vt:lpstr>
      <vt:lpstr>Qualidade dos indicadores </vt:lpstr>
      <vt:lpstr>CONT.</vt:lpstr>
      <vt:lpstr>I-Indicadores de disponibilidade de recursos para a prestação de cuidados de saúde</vt:lpstr>
      <vt:lpstr>I.1-Relação entre o número de habitantes e o número de médicos ou outros profissionais de saúde. </vt:lpstr>
      <vt:lpstr>Diapositivo 12</vt:lpstr>
      <vt:lpstr>I.2-Relação entre a população e o número e tipo de unidades sanitárias.</vt:lpstr>
      <vt:lpstr>Diapositivo 14</vt:lpstr>
      <vt:lpstr>I.3-Relação entre o número de camas hospitalares e a população </vt:lpstr>
      <vt:lpstr>Diapositivo 16</vt:lpstr>
      <vt:lpstr>BIBLIOGRAFIA </vt:lpstr>
      <vt:lpstr>FIM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</dc:title>
  <dc:creator>User</dc:creator>
  <cp:lastModifiedBy>GULELA</cp:lastModifiedBy>
  <cp:revision>37</cp:revision>
  <dcterms:created xsi:type="dcterms:W3CDTF">2011-02-10T05:51:07Z</dcterms:created>
  <dcterms:modified xsi:type="dcterms:W3CDTF">2007-03-08T02:22:27Z</dcterms:modified>
</cp:coreProperties>
</file>