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2" r:id="rId6"/>
    <p:sldId id="264" r:id="rId7"/>
    <p:sldId id="266" r:id="rId8"/>
    <p:sldId id="267" r:id="rId9"/>
    <p:sldId id="269" r:id="rId10"/>
    <p:sldId id="268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1086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19913-8707-4B32-94FA-0688F07E69A3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EC19E-5626-4597-8D5A-936CE6D70E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40567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48D3AEF-20C8-4343-A665-FB16427EE9BD}" type="slidenum">
              <a:rPr lang="en-GB" altLang="pt-PT" sz="1200" smtClean="0"/>
              <a:pPr/>
              <a:t>1</a:t>
            </a:fld>
            <a:endParaRPr lang="en-GB" altLang="pt-PT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t-PT" altLang="pt-PT" smtClean="0"/>
          </a:p>
        </p:txBody>
      </p:sp>
    </p:spTree>
    <p:extLst>
      <p:ext uri="{BB962C8B-B14F-4D97-AF65-F5344CB8AC3E}">
        <p14:creationId xmlns:p14="http://schemas.microsoft.com/office/powerpoint/2010/main" xmlns="" val="273057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460324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02348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39949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744635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332121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634518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957541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199393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4512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09513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0505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8A5E1-C240-42E4-87C9-A0BDEB793141}" type="datetimeFigureOut">
              <a:rPr lang="pt-PT" smtClean="0"/>
              <a:pPr/>
              <a:t>08-03-2007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DE439-3CC7-40DF-8975-0AC30D4BC9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0460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WordArt 6"/>
          <p:cNvSpPr>
            <a:spLocks noChangeArrowheads="1" noChangeShapeType="1" noTextEdit="1"/>
          </p:cNvSpPr>
          <p:nvPr/>
        </p:nvSpPr>
        <p:spPr bwMode="auto">
          <a:xfrm>
            <a:off x="885371" y="2146755"/>
            <a:ext cx="10363200" cy="1743074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pt-PT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cs typeface="Times New Roman" panose="02020603050405020304" pitchFamily="18" charset="0"/>
              </a:rPr>
              <a:t>Classificao dos indicadores </a:t>
            </a:r>
            <a:endParaRPr lang="pt-PT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4100" name="Object 7"/>
          <p:cNvGraphicFramePr>
            <a:graphicFrameLocks noChangeAspect="1"/>
          </p:cNvGraphicFramePr>
          <p:nvPr/>
        </p:nvGraphicFramePr>
        <p:xfrm>
          <a:off x="1905000" y="52388"/>
          <a:ext cx="1828800" cy="1547812"/>
        </p:xfrm>
        <a:graphic>
          <a:graphicData uri="http://schemas.openxmlformats.org/presentationml/2006/ole">
            <p:oleObj spid="_x0000_s1027" name="Bitmap Image" r:id="rId4" imgW="1828666" imgH="1905128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65803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3267981"/>
            <a:ext cx="10515600" cy="1325563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pt-PT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MUITO </a:t>
            </a:r>
            <a:r>
              <a:rPr lang="pt-PT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OBRIGADO</a:t>
            </a:r>
            <a:r>
              <a:rPr lang="pt-PT" dirty="0" smtClean="0"/>
              <a:t>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69440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b="1" dirty="0"/>
              <a:t>Classificação dos indicadores</a:t>
            </a:r>
            <a:r>
              <a:rPr lang="pt-PT" dirty="0"/>
              <a:t/>
            </a:r>
            <a:br>
              <a:rPr lang="pt-PT" dirty="0"/>
            </a:br>
            <a:r>
              <a:rPr lang="pt-BR" dirty="0" smtClean="0"/>
              <a:t>com base mista, no conteúdo e função: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36538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pt-BR" b="1" dirty="0" smtClean="0"/>
              <a:t>Podem ser</a:t>
            </a:r>
            <a:r>
              <a:rPr lang="pt-BR" dirty="0" smtClean="0"/>
              <a:t>:</a:t>
            </a:r>
          </a:p>
          <a:p>
            <a:pPr lvl="0"/>
            <a:r>
              <a:rPr lang="pt-BR" sz="4000" dirty="0" smtClean="0"/>
              <a:t>Económico-financeiros</a:t>
            </a:r>
            <a:endParaRPr lang="pt-PT" sz="4000" dirty="0" smtClean="0"/>
          </a:p>
          <a:p>
            <a:pPr lvl="0"/>
            <a:r>
              <a:rPr lang="pt-BR" sz="4000" dirty="0" smtClean="0"/>
              <a:t>Demográficos</a:t>
            </a:r>
            <a:endParaRPr lang="pt-PT" sz="4000" dirty="0"/>
          </a:p>
          <a:p>
            <a:pPr lvl="0"/>
            <a:r>
              <a:rPr lang="pt-BR" sz="4000" dirty="0"/>
              <a:t>Epidemiológicos</a:t>
            </a:r>
            <a:endParaRPr lang="pt-PT" sz="4000" dirty="0"/>
          </a:p>
          <a:p>
            <a:pPr lvl="0"/>
            <a:r>
              <a:rPr lang="pt-BR" sz="4000" dirty="0"/>
              <a:t>De </a:t>
            </a:r>
            <a:r>
              <a:rPr lang="pt-BR" sz="4000" dirty="0" smtClean="0"/>
              <a:t>recursos.</a:t>
            </a:r>
            <a:endParaRPr lang="pt-PT" sz="4000" dirty="0"/>
          </a:p>
          <a:p>
            <a:pPr lvl="0"/>
            <a:r>
              <a:rPr lang="pt-BR" sz="4000" dirty="0"/>
              <a:t>De actividades</a:t>
            </a:r>
            <a:endParaRPr lang="pt-PT" sz="4000" dirty="0"/>
          </a:p>
          <a:p>
            <a:r>
              <a:rPr lang="pt-BR" sz="4000" dirty="0"/>
              <a:t>De </a:t>
            </a:r>
            <a:r>
              <a:rPr lang="pt-BR" sz="4000" dirty="0" smtClean="0"/>
              <a:t>eficiência,</a:t>
            </a:r>
            <a:r>
              <a:rPr lang="pt-BR" sz="4000" dirty="0" smtClean="0">
                <a:effectLst/>
              </a:rPr>
              <a:t> </a:t>
            </a:r>
          </a:p>
          <a:p>
            <a:r>
              <a:rPr lang="pt-BR" sz="4000" dirty="0" smtClean="0">
                <a:effectLst/>
              </a:rPr>
              <a:t>De Eficácia</a:t>
            </a:r>
            <a:endParaRPr lang="pt-PT" sz="4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4000" dirty="0" smtClean="0">
                <a:effectLst/>
              </a:rPr>
              <a:t>De Qualidade</a:t>
            </a:r>
            <a:endParaRPr lang="pt-PT" sz="4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4000" dirty="0" smtClean="0">
                <a:effectLst/>
              </a:rPr>
              <a:t>De Volume de actividades</a:t>
            </a:r>
            <a:endParaRPr lang="pt-BR" sz="4000" dirty="0" smtClean="0"/>
          </a:p>
          <a:p>
            <a:r>
              <a:rPr lang="pt-BR" sz="4000" dirty="0" smtClean="0">
                <a:effectLst/>
              </a:rPr>
              <a:t>De Impacto ou Estado de saúde</a:t>
            </a:r>
            <a:endParaRPr lang="pt-PT" sz="4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pt-PT" sz="40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73650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34773436"/>
              </p:ext>
            </p:extLst>
          </p:nvPr>
        </p:nvGraphicFramePr>
        <p:xfrm>
          <a:off x="154546" y="0"/>
          <a:ext cx="11835685" cy="71184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2981"/>
                <a:gridCol w="8022704"/>
              </a:tblGrid>
              <a:tr h="283335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Classificação dos </a:t>
                      </a:r>
                      <a:r>
                        <a:rPr lang="pt-BR" sz="1200" dirty="0" smtClean="0">
                          <a:effectLst/>
                        </a:rPr>
                        <a:t>Indicadores</a:t>
                      </a:r>
                      <a:endParaRPr lang="pt-PT" sz="1200" dirty="0">
                        <a:effectLst/>
                      </a:endParaRPr>
                    </a:p>
                  </a:txBody>
                  <a:tcPr marL="60435" marR="60435" marT="0" marB="0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641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>
                          <a:effectLst/>
                        </a:rPr>
                        <a:t>Categoria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>
                          <a:effectLst/>
                        </a:rPr>
                        <a:t>Exemplo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  <a:tr h="9595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Recursos</a:t>
                      </a:r>
                      <a:endParaRPr lang="pt-PT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% de postos de saúde geridos por pessoal serventuário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% de US com geleiras do PAV em funcionamento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% de US com falta de vacinas durante um certo período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Nº de camas por 1.000 habitantes</a:t>
                      </a:r>
                      <a:endParaRPr lang="pt-PT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  <a:tr h="4670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Volume de actividades</a:t>
                      </a:r>
                      <a:endParaRPr lang="pt-PT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cobertura de partos instituicionais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utilização das consultas externas</a:t>
                      </a:r>
                      <a:endParaRPr lang="pt-PT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  <a:tr h="9595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Qualidade</a:t>
                      </a:r>
                      <a:endParaRPr lang="pt-PT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Quebra vacinal entre a 3ª e 1ª dose da vacina DTPhepB/Hib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Frequência de atendimento nas consultas pré-natais por mulher grávida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Indice de cumprimento da 3ª dose da vacina pentavalente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Tempo médio de espera nas consultas externas</a:t>
                      </a:r>
                      <a:endParaRPr lang="pt-PT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  <a:tr h="9595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Eficiência</a:t>
                      </a:r>
                      <a:endParaRPr lang="pt-PT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Partos atendidos por parteira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Dias camas ocupadas (DCO) por enfermeiro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ocupação das camas (TOC)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Tempo médio de internamento (TMI)</a:t>
                      </a:r>
                      <a:endParaRPr lang="pt-PT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  <a:tr h="14519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Eficácia</a:t>
                      </a:r>
                      <a:endParaRPr lang="pt-PT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incidência das doenças alvo do pAV, por exemplo, taxa de incidência por sarampo ou No de novos casos de poliomielite aguda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letalidade intrahospitalar da diarreia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mortalidade materna intrahospitalar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mortalidade intrahospitalar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natimortalidade intrahospitalar com foco positivo à entrada</a:t>
                      </a:r>
                      <a:endParaRPr lang="pt-PT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  <a:tr h="9595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Impacto ou Estado de saúde</a:t>
                      </a:r>
                      <a:endParaRPr lang="pt-PT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baixo peso à nascência (BPN)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mau crescimento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seroprevalência por HIV*</a:t>
                      </a:r>
                      <a:endParaRPr lang="pt-PT" sz="12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Taxa de Mortalidade Infantil*</a:t>
                      </a:r>
                      <a:endParaRPr lang="pt-PT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4704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94899254"/>
              </p:ext>
            </p:extLst>
          </p:nvPr>
        </p:nvGraphicFramePr>
        <p:xfrm>
          <a:off x="845269" y="213618"/>
          <a:ext cx="11041931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8539"/>
                <a:gridCol w="1525892"/>
                <a:gridCol w="2402165"/>
                <a:gridCol w="485533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Indicador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Numerador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Denominador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Interpretação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99416346"/>
              </p:ext>
            </p:extLst>
          </p:nvPr>
        </p:nvGraphicFramePr>
        <p:xfrm>
          <a:off x="806632" y="737789"/>
          <a:ext cx="11029053" cy="5456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7176"/>
                <a:gridCol w="1482841"/>
                <a:gridCol w="1844655"/>
                <a:gridCol w="5404381"/>
              </a:tblGrid>
              <a:tr h="170295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 dirty="0">
                          <a:effectLst/>
                        </a:rPr>
                        <a:t>% de US com geleiras do PAV em funcionamento</a:t>
                      </a:r>
                      <a:endParaRPr lang="pt-PT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 dirty="0">
                          <a:effectLst/>
                        </a:rPr>
                        <a:t>Nº de US com geleiras do PAV em funcionamento</a:t>
                      </a:r>
                      <a:endParaRPr lang="pt-PT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>
                          <a:effectLst/>
                        </a:rPr>
                        <a:t>Total de US com geleiras do PAV</a:t>
                      </a:r>
                      <a:endParaRPr lang="pt-PT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Indica o funcionamento do PAV e da logística de vacinas. US com capacidade de vacinar, mas não o fazem devido a avarias das geleiras, representa uma perca de oprtunidade para a imunização daquela comunidade. O ideal é ter 100%.</a:t>
                      </a:r>
                      <a:endParaRPr lang="pt-PT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067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>
                          <a:effectLst/>
                        </a:rPr>
                        <a:t>% de US com falta de vacinas durante um certo período</a:t>
                      </a:r>
                      <a:endParaRPr lang="pt-PT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>
                          <a:effectLst/>
                        </a:rPr>
                        <a:t>Nº de US com falta de vacinas durante um certo período</a:t>
                      </a:r>
                      <a:endParaRPr lang="pt-PT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 dirty="0">
                          <a:effectLst/>
                        </a:rPr>
                        <a:t>Total de US que efectuam actividades do PAV</a:t>
                      </a:r>
                      <a:endParaRPr lang="pt-PT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Indica o funcionamento da logística de vacinas dentro de uma comunidade ou distrito. Ideal é ter zero (0) %.</a:t>
                      </a:r>
                      <a:endParaRPr lang="pt-PT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4723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>
                          <a:effectLst/>
                        </a:rPr>
                        <a:t>Taxa de cobertura de partos instituicionais</a:t>
                      </a:r>
                      <a:endParaRPr lang="pt-PT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>
                          <a:effectLst/>
                        </a:rPr>
                        <a:t>Nº de partos instituicionais durante um certo período</a:t>
                      </a:r>
                      <a:endParaRPr lang="pt-PT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>
                          <a:effectLst/>
                        </a:rPr>
                        <a:t>Total de partos previstos (grupo alvo) durante o mesmo período</a:t>
                      </a:r>
                      <a:endParaRPr lang="pt-PT" sz="1100" b="1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>
                          <a:effectLst/>
                        </a:rPr>
                        <a:t>O total de partos previstos é calculado com base em 4.5% da população total (isto para 1 ano).</a:t>
                      </a:r>
                      <a:endParaRPr lang="pt-PT" sz="1100" b="1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800" b="1">
                          <a:effectLst/>
                        </a:rPr>
                        <a:t> </a:t>
                      </a:r>
                      <a:endParaRPr lang="pt-PT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Indica em que grau as mulheres grávidas estão a ter partos seguros e higiénicos assistidos por pessoal de saúde qualificado.</a:t>
                      </a:r>
                      <a:endParaRPr lang="pt-PT" sz="1600" b="1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O ideal é que todas as mulheres grávidas deêm parto nas US, porém, devido a baixa cobertura dos serviços, tal não acontece, então, temos que evidar esforços para que este indicador aumente de ano a ano.</a:t>
                      </a:r>
                      <a:endParaRPr lang="pt-PT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4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45269" y="213618"/>
          <a:ext cx="11041931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8539"/>
                <a:gridCol w="1525892"/>
                <a:gridCol w="2402165"/>
                <a:gridCol w="485533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Indicador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Numerador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Denominador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Interpretação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3031062"/>
              </p:ext>
            </p:extLst>
          </p:nvPr>
        </p:nvGraphicFramePr>
        <p:xfrm>
          <a:off x="832390" y="602559"/>
          <a:ext cx="11054810" cy="57724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782"/>
                <a:gridCol w="1556063"/>
                <a:gridCol w="2397751"/>
                <a:gridCol w="4868214"/>
              </a:tblGrid>
              <a:tr h="192416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Índice de quebra vacinal entre a 3ª e 1ª dose da pentavalente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Nº de 1ªs doses da pentavalente subtraido do No de 3ªs doses da pentavalente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Nº de 1as doses da pentavalente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Indica a percentagem de crianças que foram aplicadas a 1ª dose da penta e que NÃO completaram a 3ª dose (necessária para estarem imunizadas).</a:t>
                      </a:r>
                      <a:endParaRPr lang="pt-PT" sz="16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Ideal &lt; 10%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1747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Partos atendidos por parteiras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Total de partos num certo período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Nº de parteiras no mesmo período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Indica como a carga de trabalho é dividida entre as parteiras. O ideal é que uma parteira tenha 25 partos por mês (1-2 partos/parteira/dia). Valores elevados, sgnificam sobrecarga das parteiras desta maternidade, sendo necessário providenciar mais recursos humanos.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308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Dias camas ocupadas (DCO)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Somatório do Nº de pacientes presentes num certo período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Sem denominador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É usado para calcular a TOC e TMI. O ideal é que se mantém ou aumente, desde que isto se deva a maior tendência à utilização.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5539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88086393"/>
              </p:ext>
            </p:extLst>
          </p:nvPr>
        </p:nvGraphicFramePr>
        <p:xfrm>
          <a:off x="450761" y="213618"/>
          <a:ext cx="11436439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2352"/>
                <a:gridCol w="1550334"/>
                <a:gridCol w="2440644"/>
                <a:gridCol w="4933109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Indicador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Numerador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Denominador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Interpretação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854974"/>
              </p:ext>
            </p:extLst>
          </p:nvPr>
        </p:nvGraphicFramePr>
        <p:xfrm>
          <a:off x="412124" y="784151"/>
          <a:ext cx="11436440" cy="5674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5921"/>
                <a:gridCol w="1738648"/>
                <a:gridCol w="2340974"/>
                <a:gridCol w="5540897"/>
              </a:tblGrid>
              <a:tr h="16885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Taxa de Ocupação de Camas (TOC) em %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DCO num certo período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Nº total de dias camas disponíveis (número de dias x número de camas)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É o indicador que mede em percentagem, o volume de doentes internados nas enfermarias de um hospital, informando, portanto, a percentagem média de camas ocupadas em cada enfermaria, serviços ou em todo hospital.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Padrão entre 80-85%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Valores maiores significam sobrelotação da enfermaria ou hospital. Valores menores significam baixa utilização dos serviços.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7689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Tempo Médio de Internamento (TMI)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DCO num certo período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Nº total de altas no período em causa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Mede a média dos dias de permanência dos doentes na enfermaria durante um certo período.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Padrões: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Até 5 dias na Pediatria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Até 10-15 dias na medicina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Até 3-4 dias para maternidade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Valores elevado significa que os pacientes estão a ficar, em média, mais dias do que o ideal, sendo necessário investigar o motivo.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085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Taxa de mortalidade materna intrahospitalar (geralmente por 100.000 nados vivos)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Nº de óbitos maternos num certo período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Total de nascimentos no mesmo período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O ideal é não ter óbitos maternos ou os que ocorrem são todos “inevitáveis”. Sendo sempre necessário o estudo de um óbito materno!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7756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0761" y="213618"/>
          <a:ext cx="11436439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2352"/>
                <a:gridCol w="1550334"/>
                <a:gridCol w="2440644"/>
                <a:gridCol w="4933109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Indicador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Numerador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Denominador</a:t>
                      </a:r>
                      <a:endParaRPr lang="pt-PT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Interpretação</a:t>
                      </a:r>
                      <a:endParaRPr lang="pt-PT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01073772"/>
              </p:ext>
            </p:extLst>
          </p:nvPr>
        </p:nvGraphicFramePr>
        <p:xfrm>
          <a:off x="433146" y="643187"/>
          <a:ext cx="11441175" cy="59456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7479"/>
                <a:gridCol w="1648496"/>
                <a:gridCol w="2356834"/>
                <a:gridCol w="4958366"/>
              </a:tblGrid>
              <a:tr h="124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Taxa de mortalidade intrahospitalar (em %)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Nº total de óbitos numa enfermaria/US num certo período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Nº total de altas na mesma enfermaria/US no mesmo período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Permite comparar a eficácia, e estimar a qualidade do atendimento aos doentes entre 2 lugares ou duas épocas diferentes. Em Moçambique, na ausência de um evento particular, a TM aceitável num Hospital Rural ou Provincial deve ser &lt; 8% na Pediatria e &lt; 5% na Medicina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1323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Taxa de natimortalidade com foco positivo à entrada 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Nº de nados mortos com foco positivo à entrada num certo período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Total de nascimentos com foco positivo à entrada no mesmo período (=nados mortos com foco positivo à entrada + nados vivos)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Aceitável &lt; 5/1000 ou &lt; 0.5%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Expressa a eficâcia do serviço. O ideal é que os focos positivos resultem em nado vivo.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818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Taxa de BPN (em %)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Nº de nascimentos com peso &lt; 2500 gramas num certo período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Total de nascimentos no mesmo período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Aceitável &lt; 7%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É um indicador de estado nutricional da criança, mãe e da comunidade. Valores elevados significam má situação nutricional e de saúde da mãe e da comunidade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&gt; 16% alarme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4771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Taxa de mau crescimento (em %)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Nº de crianças que não aumentaram de peso relativamente à última pesagem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Nº de crianças pesadas e que têm uma outra pesagem registada no intervalo de 1 até 3 meses precedentes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Valor aceitável &lt; 16%</a:t>
                      </a:r>
                      <a:endParaRPr lang="pt-PT" sz="12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É um indicador de estado de saúde nutricional. Indica a percentagem de crianças que não aumentou de peso em relação à última pesagem. Valores elevados significam má situação nutricional e de saúde na comunidade em causa</a:t>
                      </a:r>
                      <a:endParaRPr lang="pt-PT" sz="12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16 a 30% - Alarme</a:t>
                      </a:r>
                      <a:endParaRPr lang="pt-PT" sz="12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&gt; 30% - Grave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1176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b="1" dirty="0" smtClean="0"/>
              <a:t>Bibliografia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pt-PT" dirty="0"/>
          </a:p>
          <a:p>
            <a:r>
              <a:rPr lang="pt-PT" dirty="0" smtClean="0"/>
              <a:t>MISAU</a:t>
            </a:r>
            <a:r>
              <a:rPr lang="pt-PT" dirty="0"/>
              <a:t>, O SISTEMA DE INFORMAÇÃO E SEU PAPEL NA GESTÃO E ADMINISTRAÇÃO DE SAÚDE, ABRIL DE 2004</a:t>
            </a:r>
          </a:p>
          <a:p>
            <a:r>
              <a:rPr lang="pt-PT" dirty="0"/>
              <a:t>MISAU, PLANO ESTRATÉGICO DO SISTEMA DE INFORMAÇÃO PARA SAÚDE 2009 – 2014</a:t>
            </a:r>
          </a:p>
          <a:p>
            <a:r>
              <a:rPr lang="pt-PT" dirty="0"/>
              <a:t>Carlos Arnaldo, Apontamentos de Demografia e Saúde</a:t>
            </a:r>
          </a:p>
          <a:p>
            <a:r>
              <a:rPr lang="pt-PT" dirty="0"/>
              <a:t>MISAU, INSIDA 2009</a:t>
            </a:r>
          </a:p>
          <a:p>
            <a:r>
              <a:rPr lang="pt-PT" dirty="0"/>
              <a:t>MISAU, RVE 2007</a:t>
            </a:r>
          </a:p>
          <a:p>
            <a:r>
              <a:rPr lang="pt-PT" dirty="0"/>
              <a:t>MISAU, Guião para o Gestor Distrital de Saúde: Gestão de Programas de Saúde, módulo 4, 2003</a:t>
            </a:r>
          </a:p>
          <a:p>
            <a:r>
              <a:rPr lang="pt-PT" dirty="0"/>
              <a:t>MISAU, Manual de Procedimentos para o Sistema de Informação para Saúde, 1991</a:t>
            </a:r>
            <a:br>
              <a:rPr lang="pt-PT" dirty="0"/>
            </a:b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5814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pt-PT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TPC </a:t>
            </a:r>
            <a:endParaRPr lang="pt-PT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623" y="2108960"/>
            <a:ext cx="10515600" cy="43513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pt-PT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pt-PT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pt-PT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pt-PT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Calcular os exercicios do Manual e classificar se é ideal ou não.</a:t>
            </a:r>
            <a:endParaRPr lang="pt-PT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552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1264</Words>
  <Application>Microsoft Office PowerPoint</Application>
  <PresentationFormat>Personalizados</PresentationFormat>
  <Paragraphs>147</Paragraphs>
  <Slides>10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2" baseType="lpstr">
      <vt:lpstr>Office Theme</vt:lpstr>
      <vt:lpstr>Bitmap Image</vt:lpstr>
      <vt:lpstr>Diapositivo 1</vt:lpstr>
      <vt:lpstr>Classificação dos indicadores com base mista, no conteúdo e função: </vt:lpstr>
      <vt:lpstr>Diapositivo 3</vt:lpstr>
      <vt:lpstr>Diapositivo 4</vt:lpstr>
      <vt:lpstr>Diapositivo 5</vt:lpstr>
      <vt:lpstr>Diapositivo 6</vt:lpstr>
      <vt:lpstr>Diapositivo 7</vt:lpstr>
      <vt:lpstr>Bibliografia</vt:lpstr>
      <vt:lpstr>TPC </vt:lpstr>
      <vt:lpstr>MUITO OBRIGADO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DE INFORMAÇÃO PARA A SAÚDE (SIS)</dc:title>
  <dc:creator>cfsm-m</dc:creator>
  <cp:lastModifiedBy>GULELA</cp:lastModifiedBy>
  <cp:revision>9</cp:revision>
  <dcterms:created xsi:type="dcterms:W3CDTF">2015-07-23T09:50:06Z</dcterms:created>
  <dcterms:modified xsi:type="dcterms:W3CDTF">2007-03-07T22:16:02Z</dcterms:modified>
</cp:coreProperties>
</file>